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media/image95.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7"/>
  </p:notesMasterIdLst>
  <p:handoutMasterIdLst>
    <p:handoutMasterId r:id="rId78"/>
  </p:handoutMasterIdLst>
  <p:sldIdLst>
    <p:sldId id="256" r:id="rId2"/>
    <p:sldId id="258" r:id="rId3"/>
    <p:sldId id="259" r:id="rId4"/>
    <p:sldId id="260" r:id="rId5"/>
    <p:sldId id="261" r:id="rId6"/>
    <p:sldId id="262" r:id="rId7"/>
    <p:sldId id="263" r:id="rId8"/>
    <p:sldId id="264" r:id="rId9"/>
    <p:sldId id="265" r:id="rId10"/>
    <p:sldId id="267" r:id="rId11"/>
    <p:sldId id="325" r:id="rId12"/>
    <p:sldId id="326" r:id="rId13"/>
    <p:sldId id="329" r:id="rId14"/>
    <p:sldId id="273" r:id="rId15"/>
    <p:sldId id="272" r:id="rId16"/>
    <p:sldId id="328" r:id="rId17"/>
    <p:sldId id="268" r:id="rId18"/>
    <p:sldId id="269" r:id="rId19"/>
    <p:sldId id="270" r:id="rId20"/>
    <p:sldId id="271" r:id="rId21"/>
    <p:sldId id="274" r:id="rId22"/>
    <p:sldId id="275" r:id="rId23"/>
    <p:sldId id="276" r:id="rId24"/>
    <p:sldId id="331" r:id="rId25"/>
    <p:sldId id="278" r:id="rId26"/>
    <p:sldId id="279" r:id="rId27"/>
    <p:sldId id="280" r:id="rId28"/>
    <p:sldId id="330" r:id="rId29"/>
    <p:sldId id="282" r:id="rId30"/>
    <p:sldId id="284" r:id="rId31"/>
    <p:sldId id="338" r:id="rId32"/>
    <p:sldId id="287" r:id="rId33"/>
    <p:sldId id="288" r:id="rId34"/>
    <p:sldId id="289" r:id="rId35"/>
    <p:sldId id="301" r:id="rId36"/>
    <p:sldId id="339" r:id="rId37"/>
    <p:sldId id="332" r:id="rId38"/>
    <p:sldId id="333" r:id="rId39"/>
    <p:sldId id="334" r:id="rId40"/>
    <p:sldId id="292" r:id="rId41"/>
    <p:sldId id="293" r:id="rId42"/>
    <p:sldId id="294" r:id="rId43"/>
    <p:sldId id="295" r:id="rId44"/>
    <p:sldId id="296" r:id="rId45"/>
    <p:sldId id="298" r:id="rId46"/>
    <p:sldId id="299" r:id="rId47"/>
    <p:sldId id="300" r:id="rId48"/>
    <p:sldId id="302" r:id="rId49"/>
    <p:sldId id="303" r:id="rId50"/>
    <p:sldId id="340"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42" r:id="rId65"/>
    <p:sldId id="343" r:id="rId66"/>
    <p:sldId id="317" r:id="rId67"/>
    <p:sldId id="335" r:id="rId68"/>
    <p:sldId id="337" r:id="rId69"/>
    <p:sldId id="318" r:id="rId70"/>
    <p:sldId id="336" r:id="rId71"/>
    <p:sldId id="319" r:id="rId72"/>
    <p:sldId id="321" r:id="rId73"/>
    <p:sldId id="322" r:id="rId74"/>
    <p:sldId id="341" r:id="rId75"/>
    <p:sldId id="324" r:id="rId76"/>
  </p:sldIdLst>
  <p:sldSz cx="12192000" cy="6858000"/>
  <p:notesSz cx="12192000"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76" autoAdjust="0"/>
    <p:restoredTop sz="93775" autoAdjust="0"/>
  </p:normalViewPr>
  <p:slideViewPr>
    <p:cSldViewPr>
      <p:cViewPr varScale="1">
        <p:scale>
          <a:sx n="62" d="100"/>
          <a:sy n="62" d="100"/>
        </p:scale>
        <p:origin x="256" y="52"/>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7" d="100"/>
          <a:sy n="67" d="100"/>
        </p:scale>
        <p:origin x="1228"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A0E667-9F45-464C-8CE2-BB23E4179676}" type="doc">
      <dgm:prSet loTypeId="urn:microsoft.com/office/officeart/2005/8/layout/process3" loCatId="process" qsTypeId="urn:microsoft.com/office/officeart/2005/8/quickstyle/simple1" qsCatId="simple" csTypeId="urn:microsoft.com/office/officeart/2005/8/colors/colorful1" csCatId="colorful" phldr="1"/>
      <dgm:spPr/>
      <dgm:t>
        <a:bodyPr/>
        <a:lstStyle/>
        <a:p>
          <a:endParaRPr lang="zh-CN" altLang="en-US"/>
        </a:p>
      </dgm:t>
    </dgm:pt>
    <dgm:pt modelId="{09F5F85A-5D94-4C3C-9325-C6A0013AEB6F}">
      <dgm:prSet phldrT="[文本]"/>
      <dgm:spPr/>
      <dgm:t>
        <a:bodyPr/>
        <a:lstStyle/>
        <a:p>
          <a:r>
            <a:rPr lang="zh-CN" altLang="en-US" dirty="0">
              <a:latin typeface="+mn-ea"/>
              <a:ea typeface="+mn-ea"/>
            </a:rPr>
            <a:t>书店</a:t>
          </a:r>
        </a:p>
      </dgm:t>
    </dgm:pt>
    <dgm:pt modelId="{009914D6-9D46-47E5-9E8D-637D3EABDF9E}" type="parTrans" cxnId="{6482FB27-5965-4CDB-9244-21EEA9737A26}">
      <dgm:prSet/>
      <dgm:spPr/>
      <dgm:t>
        <a:bodyPr/>
        <a:lstStyle/>
        <a:p>
          <a:endParaRPr lang="zh-CN" altLang="en-US">
            <a:latin typeface="+mn-ea"/>
            <a:ea typeface="+mn-ea"/>
          </a:endParaRPr>
        </a:p>
      </dgm:t>
    </dgm:pt>
    <dgm:pt modelId="{14AAE639-52D8-4F4C-AE09-C5AD6AF65E5E}" type="sibTrans" cxnId="{6482FB27-5965-4CDB-9244-21EEA9737A26}">
      <dgm:prSet/>
      <dgm:spPr/>
      <dgm:t>
        <a:bodyPr/>
        <a:lstStyle/>
        <a:p>
          <a:endParaRPr lang="zh-CN" altLang="en-US">
            <a:latin typeface="+mn-ea"/>
            <a:ea typeface="+mn-ea"/>
          </a:endParaRPr>
        </a:p>
      </dgm:t>
    </dgm:pt>
    <dgm:pt modelId="{21C0D6FB-B32C-4759-9927-E59AB4CB9A5E}">
      <dgm:prSet phldrT="[文本]"/>
      <dgm:spPr/>
      <dgm:t>
        <a:bodyPr/>
        <a:lstStyle/>
        <a:p>
          <a:r>
            <a:rPr lang="zh-CN" altLang="en-US" dirty="0">
              <a:latin typeface="+mn-ea"/>
              <a:ea typeface="+mn-ea"/>
            </a:rPr>
            <a:t>样本组织</a:t>
          </a:r>
        </a:p>
      </dgm:t>
    </dgm:pt>
    <dgm:pt modelId="{C63E792B-B521-4C4A-B780-765FDB149559}" type="parTrans" cxnId="{01F133F7-7417-4485-9640-3065B572660B}">
      <dgm:prSet/>
      <dgm:spPr/>
      <dgm:t>
        <a:bodyPr/>
        <a:lstStyle/>
        <a:p>
          <a:endParaRPr lang="zh-CN" altLang="en-US">
            <a:latin typeface="+mn-ea"/>
            <a:ea typeface="+mn-ea"/>
          </a:endParaRPr>
        </a:p>
      </dgm:t>
    </dgm:pt>
    <dgm:pt modelId="{F5154865-7385-49E7-BDAE-7E7A89C58404}" type="sibTrans" cxnId="{01F133F7-7417-4485-9640-3065B572660B}">
      <dgm:prSet/>
      <dgm:spPr/>
      <dgm:t>
        <a:bodyPr/>
        <a:lstStyle/>
        <a:p>
          <a:endParaRPr lang="zh-CN" altLang="en-US">
            <a:latin typeface="+mn-ea"/>
            <a:ea typeface="+mn-ea"/>
          </a:endParaRPr>
        </a:p>
      </dgm:t>
    </dgm:pt>
    <dgm:pt modelId="{29082CCC-B5A3-45E9-B37C-4BF3A701169F}">
      <dgm:prSet phldrT="[文本]"/>
      <dgm:spPr/>
      <dgm:t>
        <a:bodyPr/>
        <a:lstStyle/>
        <a:p>
          <a:r>
            <a:rPr lang="zh-CN" altLang="en-US" dirty="0">
              <a:latin typeface="+mn-ea"/>
              <a:ea typeface="+mn-ea"/>
            </a:rPr>
            <a:t>各种书</a:t>
          </a:r>
        </a:p>
      </dgm:t>
    </dgm:pt>
    <dgm:pt modelId="{D7A29CDB-14D7-4176-98EF-420384B0744D}" type="parTrans" cxnId="{62869A3D-9EE0-4726-BBD2-7A8815CC784D}">
      <dgm:prSet/>
      <dgm:spPr/>
      <dgm:t>
        <a:bodyPr/>
        <a:lstStyle/>
        <a:p>
          <a:endParaRPr lang="zh-CN" altLang="en-US">
            <a:latin typeface="+mn-ea"/>
            <a:ea typeface="+mn-ea"/>
          </a:endParaRPr>
        </a:p>
      </dgm:t>
    </dgm:pt>
    <dgm:pt modelId="{121E324D-64B2-4D64-B055-68C1651FBEB9}" type="sibTrans" cxnId="{62869A3D-9EE0-4726-BBD2-7A8815CC784D}">
      <dgm:prSet/>
      <dgm:spPr/>
      <dgm:t>
        <a:bodyPr/>
        <a:lstStyle/>
        <a:p>
          <a:endParaRPr lang="zh-CN" altLang="en-US">
            <a:latin typeface="+mn-ea"/>
            <a:ea typeface="+mn-ea"/>
          </a:endParaRPr>
        </a:p>
      </dgm:t>
    </dgm:pt>
    <dgm:pt modelId="{453AF5CE-EC10-471C-A922-41ED13400B60}">
      <dgm:prSet phldrT="[文本]"/>
      <dgm:spPr/>
      <dgm:t>
        <a:bodyPr/>
        <a:lstStyle/>
        <a:p>
          <a:r>
            <a:rPr lang="zh-CN" altLang="en-US" dirty="0">
              <a:latin typeface="+mn-ea"/>
              <a:ea typeface="+mn-ea"/>
            </a:rPr>
            <a:t>转录本</a:t>
          </a:r>
        </a:p>
      </dgm:t>
    </dgm:pt>
    <dgm:pt modelId="{4D009EAA-6D66-43FD-BF89-43C8EE3D36CD}" type="parTrans" cxnId="{0E58919D-2457-44B9-9E1C-666EBE1BA23F}">
      <dgm:prSet/>
      <dgm:spPr/>
      <dgm:t>
        <a:bodyPr/>
        <a:lstStyle/>
        <a:p>
          <a:endParaRPr lang="zh-CN" altLang="en-US">
            <a:latin typeface="+mn-ea"/>
            <a:ea typeface="+mn-ea"/>
          </a:endParaRPr>
        </a:p>
      </dgm:t>
    </dgm:pt>
    <dgm:pt modelId="{285F15D2-8146-4EEE-8BEF-6A5B1783AF47}" type="sibTrans" cxnId="{0E58919D-2457-44B9-9E1C-666EBE1BA23F}">
      <dgm:prSet/>
      <dgm:spPr/>
      <dgm:t>
        <a:bodyPr/>
        <a:lstStyle/>
        <a:p>
          <a:endParaRPr lang="zh-CN" altLang="en-US">
            <a:latin typeface="+mn-ea"/>
            <a:ea typeface="+mn-ea"/>
          </a:endParaRPr>
        </a:p>
      </dgm:t>
    </dgm:pt>
    <dgm:pt modelId="{D089C53A-609F-44E4-8225-5A961C1D575B}">
      <dgm:prSet phldrT="[文本]"/>
      <dgm:spPr/>
      <dgm:t>
        <a:bodyPr/>
        <a:lstStyle/>
        <a:p>
          <a:r>
            <a:rPr lang="zh-CN" altLang="en-US" dirty="0">
              <a:latin typeface="+mn-ea"/>
              <a:ea typeface="+mn-ea"/>
            </a:rPr>
            <a:t>完整的书</a:t>
          </a:r>
        </a:p>
      </dgm:t>
    </dgm:pt>
    <dgm:pt modelId="{66ACDAC5-6367-471A-ADB4-E567C65AA57C}" type="parTrans" cxnId="{DD6BB18B-6443-43EF-B33F-54491F97F1F7}">
      <dgm:prSet/>
      <dgm:spPr/>
      <dgm:t>
        <a:bodyPr/>
        <a:lstStyle/>
        <a:p>
          <a:endParaRPr lang="zh-CN" altLang="en-US">
            <a:latin typeface="+mn-ea"/>
            <a:ea typeface="+mn-ea"/>
          </a:endParaRPr>
        </a:p>
      </dgm:t>
    </dgm:pt>
    <dgm:pt modelId="{5CEC6BCB-6DF1-4BDF-89C2-71EA3D240530}" type="sibTrans" cxnId="{DD6BB18B-6443-43EF-B33F-54491F97F1F7}">
      <dgm:prSet/>
      <dgm:spPr/>
      <dgm:t>
        <a:bodyPr/>
        <a:lstStyle/>
        <a:p>
          <a:endParaRPr lang="zh-CN" altLang="en-US">
            <a:latin typeface="+mn-ea"/>
            <a:ea typeface="+mn-ea"/>
          </a:endParaRPr>
        </a:p>
      </dgm:t>
    </dgm:pt>
    <dgm:pt modelId="{DB62A8E9-E68E-42DB-803C-5AE30696810C}">
      <dgm:prSet phldrT="[文本]"/>
      <dgm:spPr/>
      <dgm:t>
        <a:bodyPr/>
        <a:lstStyle/>
        <a:p>
          <a:r>
            <a:rPr lang="zh-CN" altLang="en-US" dirty="0">
              <a:latin typeface="+mn-ea"/>
              <a:ea typeface="+mn-ea"/>
            </a:rPr>
            <a:t>三代测序</a:t>
          </a:r>
        </a:p>
      </dgm:t>
    </dgm:pt>
    <dgm:pt modelId="{9039A011-85C2-405D-9B73-D573B5623583}" type="parTrans" cxnId="{F382629E-684D-4CBA-B793-120D1133DC76}">
      <dgm:prSet/>
      <dgm:spPr/>
      <dgm:t>
        <a:bodyPr/>
        <a:lstStyle/>
        <a:p>
          <a:endParaRPr lang="zh-CN" altLang="en-US">
            <a:latin typeface="+mn-ea"/>
            <a:ea typeface="+mn-ea"/>
          </a:endParaRPr>
        </a:p>
      </dgm:t>
    </dgm:pt>
    <dgm:pt modelId="{11D03B44-A873-4CC6-9C37-FC9E2225D4DD}" type="sibTrans" cxnId="{F382629E-684D-4CBA-B793-120D1133DC76}">
      <dgm:prSet/>
      <dgm:spPr/>
      <dgm:t>
        <a:bodyPr/>
        <a:lstStyle/>
        <a:p>
          <a:endParaRPr lang="zh-CN" altLang="en-US">
            <a:latin typeface="+mn-ea"/>
            <a:ea typeface="+mn-ea"/>
          </a:endParaRPr>
        </a:p>
      </dgm:t>
    </dgm:pt>
    <dgm:pt modelId="{329A72D2-B2E6-46A4-AFA4-7C81A949FD18}">
      <dgm:prSet phldrT="[文本]"/>
      <dgm:spPr/>
      <dgm:t>
        <a:bodyPr/>
        <a:lstStyle/>
        <a:p>
          <a:r>
            <a:rPr lang="zh-CN" altLang="en-US" dirty="0">
              <a:latin typeface="+mn-ea"/>
              <a:ea typeface="+mn-ea"/>
            </a:rPr>
            <a:t>全长转录本</a:t>
          </a:r>
        </a:p>
      </dgm:t>
    </dgm:pt>
    <dgm:pt modelId="{A2D824C4-FF1B-4DBC-8B45-636F9B84EFCD}" type="parTrans" cxnId="{99E769AB-81DC-4F5C-8279-C2E2C22EA95D}">
      <dgm:prSet/>
      <dgm:spPr/>
      <dgm:t>
        <a:bodyPr/>
        <a:lstStyle/>
        <a:p>
          <a:endParaRPr lang="zh-CN" altLang="en-US">
            <a:latin typeface="+mn-ea"/>
            <a:ea typeface="+mn-ea"/>
          </a:endParaRPr>
        </a:p>
      </dgm:t>
    </dgm:pt>
    <dgm:pt modelId="{A61AF3E2-1D7F-455E-BB06-2B0FB81E9730}" type="sibTrans" cxnId="{99E769AB-81DC-4F5C-8279-C2E2C22EA95D}">
      <dgm:prSet/>
      <dgm:spPr/>
      <dgm:t>
        <a:bodyPr/>
        <a:lstStyle/>
        <a:p>
          <a:endParaRPr lang="zh-CN" altLang="en-US">
            <a:latin typeface="+mn-ea"/>
            <a:ea typeface="+mn-ea"/>
          </a:endParaRPr>
        </a:p>
      </dgm:t>
    </dgm:pt>
    <dgm:pt modelId="{D992E35A-A196-4B95-A931-1EA280AD2EBB}">
      <dgm:prSet/>
      <dgm:spPr/>
      <dgm:t>
        <a:bodyPr/>
        <a:lstStyle/>
        <a:p>
          <a:r>
            <a:rPr lang="zh-CN" altLang="en-US" dirty="0">
              <a:latin typeface="+mn-ea"/>
              <a:ea typeface="+mn-ea"/>
            </a:rPr>
            <a:t>撕碎的书</a:t>
          </a:r>
        </a:p>
      </dgm:t>
    </dgm:pt>
    <dgm:pt modelId="{08F6C410-6732-43DB-9534-B8181025753B}" type="parTrans" cxnId="{0A63419F-A5A2-4C8B-8B43-EE0682D007EC}">
      <dgm:prSet/>
      <dgm:spPr/>
      <dgm:t>
        <a:bodyPr/>
        <a:lstStyle/>
        <a:p>
          <a:endParaRPr lang="zh-CN" altLang="en-US">
            <a:latin typeface="+mn-ea"/>
            <a:ea typeface="+mn-ea"/>
          </a:endParaRPr>
        </a:p>
      </dgm:t>
    </dgm:pt>
    <dgm:pt modelId="{B31A369D-5383-4C87-A795-8FA0BE08E336}" type="sibTrans" cxnId="{0A63419F-A5A2-4C8B-8B43-EE0682D007EC}">
      <dgm:prSet/>
      <dgm:spPr/>
      <dgm:t>
        <a:bodyPr/>
        <a:lstStyle/>
        <a:p>
          <a:endParaRPr lang="zh-CN" altLang="en-US">
            <a:latin typeface="+mn-ea"/>
            <a:ea typeface="+mn-ea"/>
          </a:endParaRPr>
        </a:p>
      </dgm:t>
    </dgm:pt>
    <dgm:pt modelId="{2026EB88-8F1C-48D0-81AC-CA3E6A55F7F3}">
      <dgm:prSet/>
      <dgm:spPr/>
      <dgm:t>
        <a:bodyPr/>
        <a:lstStyle/>
        <a:p>
          <a:r>
            <a:rPr lang="zh-CN" altLang="en-US" dirty="0">
              <a:latin typeface="+mn-ea"/>
              <a:ea typeface="+mn-ea"/>
            </a:rPr>
            <a:t>一袋子碎片</a:t>
          </a:r>
        </a:p>
      </dgm:t>
    </dgm:pt>
    <dgm:pt modelId="{6F4997B0-5F40-43B6-B388-1295ACBBA860}" type="parTrans" cxnId="{469ED55C-4D2F-4209-A828-4196FF1C2756}">
      <dgm:prSet/>
      <dgm:spPr/>
      <dgm:t>
        <a:bodyPr/>
        <a:lstStyle/>
        <a:p>
          <a:endParaRPr lang="zh-CN" altLang="en-US">
            <a:latin typeface="+mn-ea"/>
            <a:ea typeface="+mn-ea"/>
          </a:endParaRPr>
        </a:p>
      </dgm:t>
    </dgm:pt>
    <dgm:pt modelId="{D4613268-B66E-4E58-8EBF-D714A4A4C3CB}" type="sibTrans" cxnId="{469ED55C-4D2F-4209-A828-4196FF1C2756}">
      <dgm:prSet/>
      <dgm:spPr/>
      <dgm:t>
        <a:bodyPr/>
        <a:lstStyle/>
        <a:p>
          <a:endParaRPr lang="zh-CN" altLang="en-US">
            <a:latin typeface="+mn-ea"/>
            <a:ea typeface="+mn-ea"/>
          </a:endParaRPr>
        </a:p>
      </dgm:t>
    </dgm:pt>
    <dgm:pt modelId="{B64867F9-6927-4403-9FB5-C96D4D7FCFAF}">
      <dgm:prSet/>
      <dgm:spPr/>
      <dgm:t>
        <a:bodyPr/>
        <a:lstStyle/>
        <a:p>
          <a:r>
            <a:rPr lang="zh-CN" altLang="en-US" dirty="0">
              <a:latin typeface="+mn-ea"/>
              <a:ea typeface="+mn-ea"/>
            </a:rPr>
            <a:t>碎片拼书</a:t>
          </a:r>
        </a:p>
      </dgm:t>
    </dgm:pt>
    <dgm:pt modelId="{3DF52B8D-871F-4E32-95D2-46396B54A1AF}" type="parTrans" cxnId="{AF7FD38F-74F1-4F29-975C-424AD65B16B0}">
      <dgm:prSet/>
      <dgm:spPr/>
      <dgm:t>
        <a:bodyPr/>
        <a:lstStyle/>
        <a:p>
          <a:endParaRPr lang="zh-CN" altLang="en-US">
            <a:latin typeface="+mn-ea"/>
            <a:ea typeface="+mn-ea"/>
          </a:endParaRPr>
        </a:p>
      </dgm:t>
    </dgm:pt>
    <dgm:pt modelId="{0BD729C4-C59D-432F-95FB-8047CAF879C7}" type="sibTrans" cxnId="{AF7FD38F-74F1-4F29-975C-424AD65B16B0}">
      <dgm:prSet/>
      <dgm:spPr/>
      <dgm:t>
        <a:bodyPr/>
        <a:lstStyle/>
        <a:p>
          <a:endParaRPr lang="zh-CN" altLang="en-US">
            <a:latin typeface="+mn-ea"/>
            <a:ea typeface="+mn-ea"/>
          </a:endParaRPr>
        </a:p>
      </dgm:t>
    </dgm:pt>
    <dgm:pt modelId="{8273ED94-0FED-408D-A6B1-1B3055FA9023}">
      <dgm:prSet/>
      <dgm:spPr/>
      <dgm:t>
        <a:bodyPr/>
        <a:lstStyle/>
        <a:p>
          <a:r>
            <a:rPr lang="zh-CN" altLang="en-US" dirty="0">
              <a:latin typeface="+mn-ea"/>
              <a:ea typeface="+mn-ea"/>
            </a:rPr>
            <a:t>二代测序</a:t>
          </a:r>
        </a:p>
      </dgm:t>
    </dgm:pt>
    <dgm:pt modelId="{66022183-FAD8-494D-A937-1F5EEAE4C562}" type="parTrans" cxnId="{1938652C-DB1E-415D-B67C-F5A96AB8504C}">
      <dgm:prSet/>
      <dgm:spPr/>
      <dgm:t>
        <a:bodyPr/>
        <a:lstStyle/>
        <a:p>
          <a:endParaRPr lang="zh-CN" altLang="en-US">
            <a:latin typeface="+mn-ea"/>
            <a:ea typeface="+mn-ea"/>
          </a:endParaRPr>
        </a:p>
      </dgm:t>
    </dgm:pt>
    <dgm:pt modelId="{27566ADA-81FF-402C-B756-139DE0389972}" type="sibTrans" cxnId="{1938652C-DB1E-415D-B67C-F5A96AB8504C}">
      <dgm:prSet/>
      <dgm:spPr/>
      <dgm:t>
        <a:bodyPr/>
        <a:lstStyle/>
        <a:p>
          <a:endParaRPr lang="zh-CN" altLang="en-US">
            <a:latin typeface="+mn-ea"/>
            <a:ea typeface="+mn-ea"/>
          </a:endParaRPr>
        </a:p>
      </dgm:t>
    </dgm:pt>
    <dgm:pt modelId="{1E6BBF65-B143-4D3A-B7EE-03BBEB81F6C0}">
      <dgm:prSet/>
      <dgm:spPr/>
      <dgm:t>
        <a:bodyPr/>
        <a:lstStyle/>
        <a:p>
          <a:r>
            <a:rPr lang="en-US" altLang="zh-CN" dirty="0">
              <a:latin typeface="+mn-ea"/>
              <a:ea typeface="+mn-ea"/>
            </a:rPr>
            <a:t>RNA</a:t>
          </a:r>
          <a:r>
            <a:rPr lang="zh-CN" altLang="en-US" dirty="0">
              <a:latin typeface="+mn-ea"/>
              <a:ea typeface="+mn-ea"/>
            </a:rPr>
            <a:t>随机打断</a:t>
          </a:r>
        </a:p>
      </dgm:t>
    </dgm:pt>
    <dgm:pt modelId="{AF6E98CA-C377-40C5-BA5B-39AE2CDAFB65}" type="parTrans" cxnId="{4EA936ED-552B-463D-BFA6-F87A88BD03A9}">
      <dgm:prSet/>
      <dgm:spPr/>
      <dgm:t>
        <a:bodyPr/>
        <a:lstStyle/>
        <a:p>
          <a:endParaRPr lang="zh-CN" altLang="en-US">
            <a:latin typeface="+mn-ea"/>
            <a:ea typeface="+mn-ea"/>
          </a:endParaRPr>
        </a:p>
      </dgm:t>
    </dgm:pt>
    <dgm:pt modelId="{795A190C-7422-4D41-A628-A7F624632E19}" type="sibTrans" cxnId="{4EA936ED-552B-463D-BFA6-F87A88BD03A9}">
      <dgm:prSet/>
      <dgm:spPr/>
      <dgm:t>
        <a:bodyPr/>
        <a:lstStyle/>
        <a:p>
          <a:endParaRPr lang="zh-CN" altLang="en-US">
            <a:latin typeface="+mn-ea"/>
            <a:ea typeface="+mn-ea"/>
          </a:endParaRPr>
        </a:p>
      </dgm:t>
    </dgm:pt>
    <dgm:pt modelId="{0FC0F874-7A4A-4559-9569-596FBD9A18AB}">
      <dgm:prSet/>
      <dgm:spPr/>
      <dgm:t>
        <a:bodyPr/>
        <a:lstStyle/>
        <a:p>
          <a:r>
            <a:rPr lang="zh-CN" altLang="en-US" dirty="0">
              <a:latin typeface="+mn-ea"/>
              <a:ea typeface="+mn-ea"/>
            </a:rPr>
            <a:t>建库测序</a:t>
          </a:r>
        </a:p>
      </dgm:t>
    </dgm:pt>
    <dgm:pt modelId="{ABDE7449-F00D-4922-BA6C-3853CC6F1D46}" type="parTrans" cxnId="{08DE41AC-EDD1-4B7C-93F8-CBFB26579677}">
      <dgm:prSet/>
      <dgm:spPr/>
      <dgm:t>
        <a:bodyPr/>
        <a:lstStyle/>
        <a:p>
          <a:endParaRPr lang="zh-CN" altLang="en-US">
            <a:latin typeface="+mn-ea"/>
            <a:ea typeface="+mn-ea"/>
          </a:endParaRPr>
        </a:p>
      </dgm:t>
    </dgm:pt>
    <dgm:pt modelId="{D4D8D0FD-EBD4-4961-8541-CBAD00CF43D2}" type="sibTrans" cxnId="{08DE41AC-EDD1-4B7C-93F8-CBFB26579677}">
      <dgm:prSet/>
      <dgm:spPr/>
      <dgm:t>
        <a:bodyPr/>
        <a:lstStyle/>
        <a:p>
          <a:endParaRPr lang="zh-CN" altLang="en-US">
            <a:latin typeface="+mn-ea"/>
            <a:ea typeface="+mn-ea"/>
          </a:endParaRPr>
        </a:p>
      </dgm:t>
    </dgm:pt>
    <dgm:pt modelId="{C5CBEA5A-5108-4A7B-8D93-F15A1AA05F28}">
      <dgm:prSet/>
      <dgm:spPr/>
      <dgm:t>
        <a:bodyPr/>
        <a:lstStyle/>
        <a:p>
          <a:r>
            <a:rPr lang="zh-CN" altLang="en-US" dirty="0">
              <a:latin typeface="+mn-ea"/>
              <a:ea typeface="+mn-ea"/>
            </a:rPr>
            <a:t>无参转录组</a:t>
          </a:r>
        </a:p>
      </dgm:t>
    </dgm:pt>
    <dgm:pt modelId="{78F746BA-19B4-4E0E-86AF-794A54E409FF}" type="parTrans" cxnId="{CDC57AFA-5358-43E6-8AD6-77C8FEF157B0}">
      <dgm:prSet/>
      <dgm:spPr/>
      <dgm:t>
        <a:bodyPr/>
        <a:lstStyle/>
        <a:p>
          <a:endParaRPr lang="zh-CN" altLang="en-US">
            <a:latin typeface="+mn-ea"/>
            <a:ea typeface="+mn-ea"/>
          </a:endParaRPr>
        </a:p>
      </dgm:t>
    </dgm:pt>
    <dgm:pt modelId="{2C62BF44-AC66-4215-AE83-B5D608FB32CA}" type="sibTrans" cxnId="{CDC57AFA-5358-43E6-8AD6-77C8FEF157B0}">
      <dgm:prSet/>
      <dgm:spPr/>
      <dgm:t>
        <a:bodyPr/>
        <a:lstStyle/>
        <a:p>
          <a:endParaRPr lang="zh-CN" altLang="en-US">
            <a:latin typeface="+mn-ea"/>
            <a:ea typeface="+mn-ea"/>
          </a:endParaRPr>
        </a:p>
      </dgm:t>
    </dgm:pt>
    <dgm:pt modelId="{C8B38EDC-9226-4F57-B96E-A9F9969D6269}">
      <dgm:prSet/>
      <dgm:spPr/>
      <dgm:t>
        <a:bodyPr/>
        <a:lstStyle/>
        <a:p>
          <a:r>
            <a:rPr lang="en-US" altLang="zh-CN" dirty="0">
              <a:latin typeface="+mn-ea"/>
              <a:ea typeface="+mn-ea"/>
            </a:rPr>
            <a:t>De novo </a:t>
          </a:r>
          <a:r>
            <a:rPr lang="zh-CN" altLang="en-US" dirty="0">
              <a:latin typeface="+mn-ea"/>
              <a:ea typeface="+mn-ea"/>
            </a:rPr>
            <a:t>拼接</a:t>
          </a:r>
        </a:p>
      </dgm:t>
    </dgm:pt>
    <dgm:pt modelId="{436AE8BD-0977-429D-A294-B54FD0DE5A24}" type="parTrans" cxnId="{81D1CAC2-662D-4C89-BF7F-CF975AF29CAA}">
      <dgm:prSet/>
      <dgm:spPr/>
      <dgm:t>
        <a:bodyPr/>
        <a:lstStyle/>
        <a:p>
          <a:endParaRPr lang="zh-CN" altLang="en-US">
            <a:latin typeface="+mn-ea"/>
            <a:ea typeface="+mn-ea"/>
          </a:endParaRPr>
        </a:p>
      </dgm:t>
    </dgm:pt>
    <dgm:pt modelId="{1B419A1C-B79C-47CF-9740-55C13220959A}" type="sibTrans" cxnId="{81D1CAC2-662D-4C89-BF7F-CF975AF29CAA}">
      <dgm:prSet/>
      <dgm:spPr/>
      <dgm:t>
        <a:bodyPr/>
        <a:lstStyle/>
        <a:p>
          <a:endParaRPr lang="zh-CN" altLang="en-US">
            <a:latin typeface="+mn-ea"/>
            <a:ea typeface="+mn-ea"/>
          </a:endParaRPr>
        </a:p>
      </dgm:t>
    </dgm:pt>
    <dgm:pt modelId="{3DAB2371-45FB-4E84-9A84-E6C77F7A51B6}">
      <dgm:prSet/>
      <dgm:spPr/>
      <dgm:t>
        <a:bodyPr/>
        <a:lstStyle/>
        <a:p>
          <a:r>
            <a:rPr lang="zh-CN" altLang="en-US" dirty="0">
              <a:latin typeface="+mn-ea"/>
              <a:ea typeface="+mn-ea"/>
            </a:rPr>
            <a:t>随机抽样</a:t>
          </a:r>
        </a:p>
      </dgm:t>
    </dgm:pt>
    <dgm:pt modelId="{8C830F44-6983-43E6-BDD7-F85805451160}" type="parTrans" cxnId="{3FB20790-47D8-46CD-95BB-C4503D5F4C7B}">
      <dgm:prSet/>
      <dgm:spPr/>
      <dgm:t>
        <a:bodyPr/>
        <a:lstStyle/>
        <a:p>
          <a:endParaRPr lang="zh-CN" altLang="en-US"/>
        </a:p>
      </dgm:t>
    </dgm:pt>
    <dgm:pt modelId="{457127E6-C5AB-499D-9E9F-28E566708C20}" type="sibTrans" cxnId="{3FB20790-47D8-46CD-95BB-C4503D5F4C7B}">
      <dgm:prSet/>
      <dgm:spPr/>
      <dgm:t>
        <a:bodyPr/>
        <a:lstStyle/>
        <a:p>
          <a:endParaRPr lang="zh-CN" altLang="en-US"/>
        </a:p>
      </dgm:t>
    </dgm:pt>
    <dgm:pt modelId="{58F8D02F-2479-4F88-AC7B-B76661E74791}" type="pres">
      <dgm:prSet presAssocID="{79A0E667-9F45-464C-8CE2-BB23E4179676}" presName="linearFlow" presStyleCnt="0">
        <dgm:presLayoutVars>
          <dgm:dir/>
          <dgm:animLvl val="lvl"/>
          <dgm:resizeHandles val="exact"/>
        </dgm:presLayoutVars>
      </dgm:prSet>
      <dgm:spPr/>
    </dgm:pt>
    <dgm:pt modelId="{7C8C2983-A0FE-48A0-83A5-C8911411A6A0}" type="pres">
      <dgm:prSet presAssocID="{09F5F85A-5D94-4C3C-9325-C6A0013AEB6F}" presName="composite" presStyleCnt="0"/>
      <dgm:spPr/>
    </dgm:pt>
    <dgm:pt modelId="{3A22728C-E608-41F9-B810-E381E84B6F6F}" type="pres">
      <dgm:prSet presAssocID="{09F5F85A-5D94-4C3C-9325-C6A0013AEB6F}" presName="parTx" presStyleLbl="node1" presStyleIdx="0" presStyleCnt="6">
        <dgm:presLayoutVars>
          <dgm:chMax val="0"/>
          <dgm:chPref val="0"/>
          <dgm:bulletEnabled val="1"/>
        </dgm:presLayoutVars>
      </dgm:prSet>
      <dgm:spPr/>
    </dgm:pt>
    <dgm:pt modelId="{5CD700AA-6A9F-436A-B348-98015675E0F6}" type="pres">
      <dgm:prSet presAssocID="{09F5F85A-5D94-4C3C-9325-C6A0013AEB6F}" presName="parSh" presStyleLbl="node1" presStyleIdx="0" presStyleCnt="6"/>
      <dgm:spPr/>
    </dgm:pt>
    <dgm:pt modelId="{2530D3B5-F907-4332-A665-F723BEB982D3}" type="pres">
      <dgm:prSet presAssocID="{09F5F85A-5D94-4C3C-9325-C6A0013AEB6F}" presName="desTx" presStyleLbl="fgAcc1" presStyleIdx="0" presStyleCnt="6">
        <dgm:presLayoutVars>
          <dgm:bulletEnabled val="1"/>
        </dgm:presLayoutVars>
      </dgm:prSet>
      <dgm:spPr/>
    </dgm:pt>
    <dgm:pt modelId="{E0857C0B-D474-4640-930E-EFE6F4EEBB4F}" type="pres">
      <dgm:prSet presAssocID="{14AAE639-52D8-4F4C-AE09-C5AD6AF65E5E}" presName="sibTrans" presStyleLbl="sibTrans2D1" presStyleIdx="0" presStyleCnt="5"/>
      <dgm:spPr/>
    </dgm:pt>
    <dgm:pt modelId="{18140A29-1F60-4DA5-B585-F62356E7C360}" type="pres">
      <dgm:prSet presAssocID="{14AAE639-52D8-4F4C-AE09-C5AD6AF65E5E}" presName="connTx" presStyleLbl="sibTrans2D1" presStyleIdx="0" presStyleCnt="5"/>
      <dgm:spPr/>
    </dgm:pt>
    <dgm:pt modelId="{37D9AFC5-F011-4986-AD94-D54C9BA02F53}" type="pres">
      <dgm:prSet presAssocID="{29082CCC-B5A3-45E9-B37C-4BF3A701169F}" presName="composite" presStyleCnt="0"/>
      <dgm:spPr/>
    </dgm:pt>
    <dgm:pt modelId="{F911EAD4-1A4E-4ADC-8BE2-8BD4C038D393}" type="pres">
      <dgm:prSet presAssocID="{29082CCC-B5A3-45E9-B37C-4BF3A701169F}" presName="parTx" presStyleLbl="node1" presStyleIdx="0" presStyleCnt="6">
        <dgm:presLayoutVars>
          <dgm:chMax val="0"/>
          <dgm:chPref val="0"/>
          <dgm:bulletEnabled val="1"/>
        </dgm:presLayoutVars>
      </dgm:prSet>
      <dgm:spPr/>
    </dgm:pt>
    <dgm:pt modelId="{70BBE9AF-948A-4EC6-B831-C4EA44F1123D}" type="pres">
      <dgm:prSet presAssocID="{29082CCC-B5A3-45E9-B37C-4BF3A701169F}" presName="parSh" presStyleLbl="node1" presStyleIdx="1" presStyleCnt="6"/>
      <dgm:spPr/>
    </dgm:pt>
    <dgm:pt modelId="{50C22188-0AD1-40A9-8B75-65A52E93A89E}" type="pres">
      <dgm:prSet presAssocID="{29082CCC-B5A3-45E9-B37C-4BF3A701169F}" presName="desTx" presStyleLbl="fgAcc1" presStyleIdx="1" presStyleCnt="6">
        <dgm:presLayoutVars>
          <dgm:bulletEnabled val="1"/>
        </dgm:presLayoutVars>
      </dgm:prSet>
      <dgm:spPr/>
    </dgm:pt>
    <dgm:pt modelId="{2E8FC74D-3094-4B03-995A-C52EA264C380}" type="pres">
      <dgm:prSet presAssocID="{121E324D-64B2-4D64-B055-68C1651FBEB9}" presName="sibTrans" presStyleLbl="sibTrans2D1" presStyleIdx="1" presStyleCnt="5"/>
      <dgm:spPr/>
    </dgm:pt>
    <dgm:pt modelId="{37DB5190-03FB-4B5A-BF05-3D722AD729F5}" type="pres">
      <dgm:prSet presAssocID="{121E324D-64B2-4D64-B055-68C1651FBEB9}" presName="connTx" presStyleLbl="sibTrans2D1" presStyleIdx="1" presStyleCnt="5"/>
      <dgm:spPr/>
    </dgm:pt>
    <dgm:pt modelId="{30F672EA-18C9-422F-8A42-FE7FDD6FED2E}" type="pres">
      <dgm:prSet presAssocID="{D089C53A-609F-44E4-8225-5A961C1D575B}" presName="composite" presStyleCnt="0"/>
      <dgm:spPr/>
    </dgm:pt>
    <dgm:pt modelId="{177DB1C6-A5C8-474D-A0C9-4817B649EFC3}" type="pres">
      <dgm:prSet presAssocID="{D089C53A-609F-44E4-8225-5A961C1D575B}" presName="parTx" presStyleLbl="node1" presStyleIdx="1" presStyleCnt="6">
        <dgm:presLayoutVars>
          <dgm:chMax val="0"/>
          <dgm:chPref val="0"/>
          <dgm:bulletEnabled val="1"/>
        </dgm:presLayoutVars>
      </dgm:prSet>
      <dgm:spPr/>
    </dgm:pt>
    <dgm:pt modelId="{93DC3AFA-1D67-4FF8-ACFE-BC78B290C9B0}" type="pres">
      <dgm:prSet presAssocID="{D089C53A-609F-44E4-8225-5A961C1D575B}" presName="parSh" presStyleLbl="node1" presStyleIdx="2" presStyleCnt="6"/>
      <dgm:spPr/>
    </dgm:pt>
    <dgm:pt modelId="{9CE52ADB-C948-41DA-835A-96663FB16A6A}" type="pres">
      <dgm:prSet presAssocID="{D089C53A-609F-44E4-8225-5A961C1D575B}" presName="desTx" presStyleLbl="fgAcc1" presStyleIdx="2" presStyleCnt="6">
        <dgm:presLayoutVars>
          <dgm:bulletEnabled val="1"/>
        </dgm:presLayoutVars>
      </dgm:prSet>
      <dgm:spPr/>
    </dgm:pt>
    <dgm:pt modelId="{371D3EFF-0C65-48D5-A37D-D92C7CD842D9}" type="pres">
      <dgm:prSet presAssocID="{5CEC6BCB-6DF1-4BDF-89C2-71EA3D240530}" presName="sibTrans" presStyleLbl="sibTrans2D1" presStyleIdx="2" presStyleCnt="5"/>
      <dgm:spPr/>
    </dgm:pt>
    <dgm:pt modelId="{2789863D-8497-47F7-AD24-29DEEB719DA6}" type="pres">
      <dgm:prSet presAssocID="{5CEC6BCB-6DF1-4BDF-89C2-71EA3D240530}" presName="connTx" presStyleLbl="sibTrans2D1" presStyleIdx="2" presStyleCnt="5"/>
      <dgm:spPr/>
    </dgm:pt>
    <dgm:pt modelId="{4D97DAE1-FF25-40BC-B2C0-E095BD8DA09C}" type="pres">
      <dgm:prSet presAssocID="{D992E35A-A196-4B95-A931-1EA280AD2EBB}" presName="composite" presStyleCnt="0"/>
      <dgm:spPr/>
    </dgm:pt>
    <dgm:pt modelId="{811CDA54-1DC2-4595-B50C-D6B3D26D887D}" type="pres">
      <dgm:prSet presAssocID="{D992E35A-A196-4B95-A931-1EA280AD2EBB}" presName="parTx" presStyleLbl="node1" presStyleIdx="2" presStyleCnt="6">
        <dgm:presLayoutVars>
          <dgm:chMax val="0"/>
          <dgm:chPref val="0"/>
          <dgm:bulletEnabled val="1"/>
        </dgm:presLayoutVars>
      </dgm:prSet>
      <dgm:spPr/>
    </dgm:pt>
    <dgm:pt modelId="{411836DA-20D9-41B3-AC99-D35C779EC129}" type="pres">
      <dgm:prSet presAssocID="{D992E35A-A196-4B95-A931-1EA280AD2EBB}" presName="parSh" presStyleLbl="node1" presStyleIdx="3" presStyleCnt="6"/>
      <dgm:spPr/>
    </dgm:pt>
    <dgm:pt modelId="{5DC884FD-B31A-4657-A5EE-BAC3A221D90C}" type="pres">
      <dgm:prSet presAssocID="{D992E35A-A196-4B95-A931-1EA280AD2EBB}" presName="desTx" presStyleLbl="fgAcc1" presStyleIdx="3" presStyleCnt="6" custScaleX="108868">
        <dgm:presLayoutVars>
          <dgm:bulletEnabled val="1"/>
        </dgm:presLayoutVars>
      </dgm:prSet>
      <dgm:spPr/>
    </dgm:pt>
    <dgm:pt modelId="{CACB0A65-ED4A-4AB2-B17C-576CBB6D3BAC}" type="pres">
      <dgm:prSet presAssocID="{B31A369D-5383-4C87-A795-8FA0BE08E336}" presName="sibTrans" presStyleLbl="sibTrans2D1" presStyleIdx="3" presStyleCnt="5"/>
      <dgm:spPr/>
    </dgm:pt>
    <dgm:pt modelId="{89D2A1E4-39BA-4B51-BCAC-745B124B4B09}" type="pres">
      <dgm:prSet presAssocID="{B31A369D-5383-4C87-A795-8FA0BE08E336}" presName="connTx" presStyleLbl="sibTrans2D1" presStyleIdx="3" presStyleCnt="5"/>
      <dgm:spPr/>
    </dgm:pt>
    <dgm:pt modelId="{E685E897-8A7A-466E-93CA-99034298FEBE}" type="pres">
      <dgm:prSet presAssocID="{2026EB88-8F1C-48D0-81AC-CA3E6A55F7F3}" presName="composite" presStyleCnt="0"/>
      <dgm:spPr/>
    </dgm:pt>
    <dgm:pt modelId="{125B6B1B-ACD2-468F-A655-74631DB6E0E4}" type="pres">
      <dgm:prSet presAssocID="{2026EB88-8F1C-48D0-81AC-CA3E6A55F7F3}" presName="parTx" presStyleLbl="node1" presStyleIdx="3" presStyleCnt="6">
        <dgm:presLayoutVars>
          <dgm:chMax val="0"/>
          <dgm:chPref val="0"/>
          <dgm:bulletEnabled val="1"/>
        </dgm:presLayoutVars>
      </dgm:prSet>
      <dgm:spPr/>
    </dgm:pt>
    <dgm:pt modelId="{45F56EA5-6305-4863-BC2C-06B3550A8814}" type="pres">
      <dgm:prSet presAssocID="{2026EB88-8F1C-48D0-81AC-CA3E6A55F7F3}" presName="parSh" presStyleLbl="node1" presStyleIdx="4" presStyleCnt="6"/>
      <dgm:spPr/>
    </dgm:pt>
    <dgm:pt modelId="{97E719C0-B442-4BF0-979B-5BE5CF5F6BD4}" type="pres">
      <dgm:prSet presAssocID="{2026EB88-8F1C-48D0-81AC-CA3E6A55F7F3}" presName="desTx" presStyleLbl="fgAcc1" presStyleIdx="4" presStyleCnt="6">
        <dgm:presLayoutVars>
          <dgm:bulletEnabled val="1"/>
        </dgm:presLayoutVars>
      </dgm:prSet>
      <dgm:spPr/>
    </dgm:pt>
    <dgm:pt modelId="{09CBAAF9-4176-4CD5-92A9-7AA39A1E2E75}" type="pres">
      <dgm:prSet presAssocID="{D4613268-B66E-4E58-8EBF-D714A4A4C3CB}" presName="sibTrans" presStyleLbl="sibTrans2D1" presStyleIdx="4" presStyleCnt="5"/>
      <dgm:spPr/>
    </dgm:pt>
    <dgm:pt modelId="{6C4CEAA6-0E0F-492C-8AC3-34DB3BC49D6C}" type="pres">
      <dgm:prSet presAssocID="{D4613268-B66E-4E58-8EBF-D714A4A4C3CB}" presName="connTx" presStyleLbl="sibTrans2D1" presStyleIdx="4" presStyleCnt="5"/>
      <dgm:spPr/>
    </dgm:pt>
    <dgm:pt modelId="{99EFA9F0-44AA-47E5-8808-A224E38C9F1B}" type="pres">
      <dgm:prSet presAssocID="{B64867F9-6927-4403-9FB5-C96D4D7FCFAF}" presName="composite" presStyleCnt="0"/>
      <dgm:spPr/>
    </dgm:pt>
    <dgm:pt modelId="{B02D36B1-5E84-465A-9B27-BA08497EF1F3}" type="pres">
      <dgm:prSet presAssocID="{B64867F9-6927-4403-9FB5-C96D4D7FCFAF}" presName="parTx" presStyleLbl="node1" presStyleIdx="4" presStyleCnt="6">
        <dgm:presLayoutVars>
          <dgm:chMax val="0"/>
          <dgm:chPref val="0"/>
          <dgm:bulletEnabled val="1"/>
        </dgm:presLayoutVars>
      </dgm:prSet>
      <dgm:spPr/>
    </dgm:pt>
    <dgm:pt modelId="{5B6CAE38-5502-4ADF-8C03-561243D0B9AB}" type="pres">
      <dgm:prSet presAssocID="{B64867F9-6927-4403-9FB5-C96D4D7FCFAF}" presName="parSh" presStyleLbl="node1" presStyleIdx="5" presStyleCnt="6"/>
      <dgm:spPr/>
    </dgm:pt>
    <dgm:pt modelId="{AE2DF1D4-B480-4E87-A459-BC5149A996C5}" type="pres">
      <dgm:prSet presAssocID="{B64867F9-6927-4403-9FB5-C96D4D7FCFAF}" presName="desTx" presStyleLbl="fgAcc1" presStyleIdx="5" presStyleCnt="6">
        <dgm:presLayoutVars>
          <dgm:bulletEnabled val="1"/>
        </dgm:presLayoutVars>
      </dgm:prSet>
      <dgm:spPr/>
    </dgm:pt>
  </dgm:ptLst>
  <dgm:cxnLst>
    <dgm:cxn modelId="{B4441B04-E263-4704-9D61-0F7D6274ED1B}" type="presOf" srcId="{1E6BBF65-B143-4D3A-B7EE-03BBEB81F6C0}" destId="{5DC884FD-B31A-4657-A5EE-BAC3A221D90C}" srcOrd="0" destOrd="1" presId="urn:microsoft.com/office/officeart/2005/8/layout/process3"/>
    <dgm:cxn modelId="{567FCD1C-2E56-43AE-95A9-BD31942D1AA9}" type="presOf" srcId="{B64867F9-6927-4403-9FB5-C96D4D7FCFAF}" destId="{5B6CAE38-5502-4ADF-8C03-561243D0B9AB}" srcOrd="1" destOrd="0" presId="urn:microsoft.com/office/officeart/2005/8/layout/process3"/>
    <dgm:cxn modelId="{7B90021D-6FB4-446C-BC5D-6350C9DDD9EC}" type="presOf" srcId="{B31A369D-5383-4C87-A795-8FA0BE08E336}" destId="{89D2A1E4-39BA-4B51-BCAC-745B124B4B09}" srcOrd="1" destOrd="0" presId="urn:microsoft.com/office/officeart/2005/8/layout/process3"/>
    <dgm:cxn modelId="{860D0A1D-ECE4-4332-9ED5-54EA76CA1D6A}" type="presOf" srcId="{121E324D-64B2-4D64-B055-68C1651FBEB9}" destId="{2E8FC74D-3094-4B03-995A-C52EA264C380}" srcOrd="0" destOrd="0" presId="urn:microsoft.com/office/officeart/2005/8/layout/process3"/>
    <dgm:cxn modelId="{A227EA23-C5F0-4416-BB3F-1D89DCB1DBE8}" type="presOf" srcId="{2026EB88-8F1C-48D0-81AC-CA3E6A55F7F3}" destId="{125B6B1B-ACD2-468F-A655-74631DB6E0E4}" srcOrd="0" destOrd="0" presId="urn:microsoft.com/office/officeart/2005/8/layout/process3"/>
    <dgm:cxn modelId="{6482FB27-5965-4CDB-9244-21EEA9737A26}" srcId="{79A0E667-9F45-464C-8CE2-BB23E4179676}" destId="{09F5F85A-5D94-4C3C-9325-C6A0013AEB6F}" srcOrd="0" destOrd="0" parTransId="{009914D6-9D46-47E5-9E8D-637D3EABDF9E}" sibTransId="{14AAE639-52D8-4F4C-AE09-C5AD6AF65E5E}"/>
    <dgm:cxn modelId="{F137FB2A-5240-4C4D-B381-ED27745FF9C7}" type="presOf" srcId="{21C0D6FB-B32C-4759-9927-E59AB4CB9A5E}" destId="{2530D3B5-F907-4332-A665-F723BEB982D3}" srcOrd="0" destOrd="0" presId="urn:microsoft.com/office/officeart/2005/8/layout/process3"/>
    <dgm:cxn modelId="{1938652C-DB1E-415D-B67C-F5A96AB8504C}" srcId="{D992E35A-A196-4B95-A931-1EA280AD2EBB}" destId="{8273ED94-0FED-408D-A6B1-1B3055FA9023}" srcOrd="0" destOrd="0" parTransId="{66022183-FAD8-494D-A937-1F5EEAE4C562}" sibTransId="{27566ADA-81FF-402C-B756-139DE0389972}"/>
    <dgm:cxn modelId="{A94A9A30-0C8A-4B1D-9428-4576994357FC}" type="presOf" srcId="{B31A369D-5383-4C87-A795-8FA0BE08E336}" destId="{CACB0A65-ED4A-4AB2-B17C-576CBB6D3BAC}" srcOrd="0" destOrd="0" presId="urn:microsoft.com/office/officeart/2005/8/layout/process3"/>
    <dgm:cxn modelId="{62869A3D-9EE0-4726-BBD2-7A8815CC784D}" srcId="{79A0E667-9F45-464C-8CE2-BB23E4179676}" destId="{29082CCC-B5A3-45E9-B37C-4BF3A701169F}" srcOrd="1" destOrd="0" parTransId="{D7A29CDB-14D7-4176-98EF-420384B0744D}" sibTransId="{121E324D-64B2-4D64-B055-68C1651FBEB9}"/>
    <dgm:cxn modelId="{469ED55C-4D2F-4209-A828-4196FF1C2756}" srcId="{79A0E667-9F45-464C-8CE2-BB23E4179676}" destId="{2026EB88-8F1C-48D0-81AC-CA3E6A55F7F3}" srcOrd="4" destOrd="0" parTransId="{6F4997B0-5F40-43B6-B388-1295ACBBA860}" sibTransId="{D4613268-B66E-4E58-8EBF-D714A4A4C3CB}"/>
    <dgm:cxn modelId="{12812846-77C8-446C-A655-70DD8B9AB7C4}" type="presOf" srcId="{14AAE639-52D8-4F4C-AE09-C5AD6AF65E5E}" destId="{18140A29-1F60-4DA5-B585-F62356E7C360}" srcOrd="1" destOrd="0" presId="urn:microsoft.com/office/officeart/2005/8/layout/process3"/>
    <dgm:cxn modelId="{938F1D68-825C-45B4-AEBF-B070354433C1}" type="presOf" srcId="{8273ED94-0FED-408D-A6B1-1B3055FA9023}" destId="{5DC884FD-B31A-4657-A5EE-BAC3A221D90C}" srcOrd="0" destOrd="0" presId="urn:microsoft.com/office/officeart/2005/8/layout/process3"/>
    <dgm:cxn modelId="{EE8CE848-42C3-4121-8085-34C7AACE3FD2}" type="presOf" srcId="{0FC0F874-7A4A-4559-9569-596FBD9A18AB}" destId="{97E719C0-B442-4BF0-979B-5BE5CF5F6BD4}" srcOrd="0" destOrd="0" presId="urn:microsoft.com/office/officeart/2005/8/layout/process3"/>
    <dgm:cxn modelId="{F8AC324A-DC37-4CBD-A935-A67D770AC022}" type="presOf" srcId="{C5CBEA5A-5108-4A7B-8D93-F15A1AA05F28}" destId="{AE2DF1D4-B480-4E87-A459-BC5149A996C5}" srcOrd="0" destOrd="0" presId="urn:microsoft.com/office/officeart/2005/8/layout/process3"/>
    <dgm:cxn modelId="{4263E04A-3E60-4665-A19D-E3ECE6DE9D68}" type="presOf" srcId="{D089C53A-609F-44E4-8225-5A961C1D575B}" destId="{93DC3AFA-1D67-4FF8-ACFE-BC78B290C9B0}" srcOrd="1" destOrd="0" presId="urn:microsoft.com/office/officeart/2005/8/layout/process3"/>
    <dgm:cxn modelId="{A985F64E-3725-43FA-A287-79917CBA1780}" type="presOf" srcId="{121E324D-64B2-4D64-B055-68C1651FBEB9}" destId="{37DB5190-03FB-4B5A-BF05-3D722AD729F5}" srcOrd="1" destOrd="0" presId="urn:microsoft.com/office/officeart/2005/8/layout/process3"/>
    <dgm:cxn modelId="{E8230053-BF35-4D1B-B5DF-B2369328FEB1}" type="presOf" srcId="{D4613268-B66E-4E58-8EBF-D714A4A4C3CB}" destId="{09CBAAF9-4176-4CD5-92A9-7AA39A1E2E75}" srcOrd="0" destOrd="0" presId="urn:microsoft.com/office/officeart/2005/8/layout/process3"/>
    <dgm:cxn modelId="{FFE38374-4C54-4656-93A3-734D9AA801DC}" type="presOf" srcId="{5CEC6BCB-6DF1-4BDF-89C2-71EA3D240530}" destId="{371D3EFF-0C65-48D5-A37D-D92C7CD842D9}" srcOrd="0" destOrd="0" presId="urn:microsoft.com/office/officeart/2005/8/layout/process3"/>
    <dgm:cxn modelId="{18669377-3660-4BAA-96C2-738064786E9E}" type="presOf" srcId="{29082CCC-B5A3-45E9-B37C-4BF3A701169F}" destId="{70BBE9AF-948A-4EC6-B831-C4EA44F1123D}" srcOrd="1" destOrd="0" presId="urn:microsoft.com/office/officeart/2005/8/layout/process3"/>
    <dgm:cxn modelId="{3DBBF47B-ECA4-4981-9992-273912092C0D}" type="presOf" srcId="{B64867F9-6927-4403-9FB5-C96D4D7FCFAF}" destId="{B02D36B1-5E84-465A-9B27-BA08497EF1F3}" srcOrd="0" destOrd="0" presId="urn:microsoft.com/office/officeart/2005/8/layout/process3"/>
    <dgm:cxn modelId="{3648B77F-4DA4-480D-B598-8AF9AE1636D2}" type="presOf" srcId="{D992E35A-A196-4B95-A931-1EA280AD2EBB}" destId="{411836DA-20D9-41B3-AC99-D35C779EC129}" srcOrd="1" destOrd="0" presId="urn:microsoft.com/office/officeart/2005/8/layout/process3"/>
    <dgm:cxn modelId="{26ADB288-730A-4484-83FA-03463DAD226B}" type="presOf" srcId="{14AAE639-52D8-4F4C-AE09-C5AD6AF65E5E}" destId="{E0857C0B-D474-4640-930E-EFE6F4EEBB4F}" srcOrd="0" destOrd="0" presId="urn:microsoft.com/office/officeart/2005/8/layout/process3"/>
    <dgm:cxn modelId="{DD6BB18B-6443-43EF-B33F-54491F97F1F7}" srcId="{79A0E667-9F45-464C-8CE2-BB23E4179676}" destId="{D089C53A-609F-44E4-8225-5A961C1D575B}" srcOrd="2" destOrd="0" parTransId="{66ACDAC5-6367-471A-ADB4-E567C65AA57C}" sibTransId="{5CEC6BCB-6DF1-4BDF-89C2-71EA3D240530}"/>
    <dgm:cxn modelId="{AF7FD38F-74F1-4F29-975C-424AD65B16B0}" srcId="{79A0E667-9F45-464C-8CE2-BB23E4179676}" destId="{B64867F9-6927-4403-9FB5-C96D4D7FCFAF}" srcOrd="5" destOrd="0" parTransId="{3DF52B8D-871F-4E32-95D2-46396B54A1AF}" sibTransId="{0BD729C4-C59D-432F-95FB-8047CAF879C7}"/>
    <dgm:cxn modelId="{3FB20790-47D8-46CD-95BB-C4503D5F4C7B}" srcId="{2026EB88-8F1C-48D0-81AC-CA3E6A55F7F3}" destId="{3DAB2371-45FB-4E84-9A84-E6C77F7A51B6}" srcOrd="1" destOrd="0" parTransId="{8C830F44-6983-43E6-BDD7-F85805451160}" sibTransId="{457127E6-C5AB-499D-9E9F-28E566708C20}"/>
    <dgm:cxn modelId="{D8396B95-2E61-41BC-B1EA-F3EAB47801E4}" type="presOf" srcId="{C8B38EDC-9226-4F57-B96E-A9F9969D6269}" destId="{AE2DF1D4-B480-4E87-A459-BC5149A996C5}" srcOrd="0" destOrd="1" presId="urn:microsoft.com/office/officeart/2005/8/layout/process3"/>
    <dgm:cxn modelId="{43970D97-8B10-48C4-8B46-E6AA891A19E1}" type="presOf" srcId="{09F5F85A-5D94-4C3C-9325-C6A0013AEB6F}" destId="{5CD700AA-6A9F-436A-B348-98015675E0F6}" srcOrd="1" destOrd="0" presId="urn:microsoft.com/office/officeart/2005/8/layout/process3"/>
    <dgm:cxn modelId="{8F21D397-0812-42A8-8BAF-169A587E3D21}" type="presOf" srcId="{D4613268-B66E-4E58-8EBF-D714A4A4C3CB}" destId="{6C4CEAA6-0E0F-492C-8AC3-34DB3BC49D6C}" srcOrd="1" destOrd="0" presId="urn:microsoft.com/office/officeart/2005/8/layout/process3"/>
    <dgm:cxn modelId="{0E58919D-2457-44B9-9E1C-666EBE1BA23F}" srcId="{29082CCC-B5A3-45E9-B37C-4BF3A701169F}" destId="{453AF5CE-EC10-471C-A922-41ED13400B60}" srcOrd="0" destOrd="0" parTransId="{4D009EAA-6D66-43FD-BF89-43C8EE3D36CD}" sibTransId="{285F15D2-8146-4EEE-8BEF-6A5B1783AF47}"/>
    <dgm:cxn modelId="{F382629E-684D-4CBA-B793-120D1133DC76}" srcId="{D089C53A-609F-44E4-8225-5A961C1D575B}" destId="{DB62A8E9-E68E-42DB-803C-5AE30696810C}" srcOrd="0" destOrd="0" parTransId="{9039A011-85C2-405D-9B73-D573B5623583}" sibTransId="{11D03B44-A873-4CC6-9C37-FC9E2225D4DD}"/>
    <dgm:cxn modelId="{0A63419F-A5A2-4C8B-8B43-EE0682D007EC}" srcId="{79A0E667-9F45-464C-8CE2-BB23E4179676}" destId="{D992E35A-A196-4B95-A931-1EA280AD2EBB}" srcOrd="3" destOrd="0" parTransId="{08F6C410-6732-43DB-9534-B8181025753B}" sibTransId="{B31A369D-5383-4C87-A795-8FA0BE08E336}"/>
    <dgm:cxn modelId="{9255E8A8-13FF-447B-8306-77C87D76E8E0}" type="presOf" srcId="{329A72D2-B2E6-46A4-AFA4-7C81A949FD18}" destId="{9CE52ADB-C948-41DA-835A-96663FB16A6A}" srcOrd="0" destOrd="1" presId="urn:microsoft.com/office/officeart/2005/8/layout/process3"/>
    <dgm:cxn modelId="{0AF8FDAA-F710-4688-A419-0BAA0189AF22}" type="presOf" srcId="{29082CCC-B5A3-45E9-B37C-4BF3A701169F}" destId="{F911EAD4-1A4E-4ADC-8BE2-8BD4C038D393}" srcOrd="0" destOrd="0" presId="urn:microsoft.com/office/officeart/2005/8/layout/process3"/>
    <dgm:cxn modelId="{99E769AB-81DC-4F5C-8279-C2E2C22EA95D}" srcId="{D089C53A-609F-44E4-8225-5A961C1D575B}" destId="{329A72D2-B2E6-46A4-AFA4-7C81A949FD18}" srcOrd="1" destOrd="0" parTransId="{A2D824C4-FF1B-4DBC-8B45-636F9B84EFCD}" sibTransId="{A61AF3E2-1D7F-455E-BB06-2B0FB81E9730}"/>
    <dgm:cxn modelId="{08DE41AC-EDD1-4B7C-93F8-CBFB26579677}" srcId="{2026EB88-8F1C-48D0-81AC-CA3E6A55F7F3}" destId="{0FC0F874-7A4A-4559-9569-596FBD9A18AB}" srcOrd="0" destOrd="0" parTransId="{ABDE7449-F00D-4922-BA6C-3853CC6F1D46}" sibTransId="{D4D8D0FD-EBD4-4961-8541-CBAD00CF43D2}"/>
    <dgm:cxn modelId="{81D1CAC2-662D-4C89-BF7F-CF975AF29CAA}" srcId="{B64867F9-6927-4403-9FB5-C96D4D7FCFAF}" destId="{C8B38EDC-9226-4F57-B96E-A9F9969D6269}" srcOrd="1" destOrd="0" parTransId="{436AE8BD-0977-429D-A294-B54FD0DE5A24}" sibTransId="{1B419A1C-B79C-47CF-9740-55C13220959A}"/>
    <dgm:cxn modelId="{70C811D1-5506-4615-804F-8EB8E12B99EE}" type="presOf" srcId="{453AF5CE-EC10-471C-A922-41ED13400B60}" destId="{50C22188-0AD1-40A9-8B75-65A52E93A89E}" srcOrd="0" destOrd="0" presId="urn:microsoft.com/office/officeart/2005/8/layout/process3"/>
    <dgm:cxn modelId="{9E1FFFD5-F9A0-400A-BEF9-24BD131B056E}" type="presOf" srcId="{3DAB2371-45FB-4E84-9A84-E6C77F7A51B6}" destId="{97E719C0-B442-4BF0-979B-5BE5CF5F6BD4}" srcOrd="0" destOrd="1" presId="urn:microsoft.com/office/officeart/2005/8/layout/process3"/>
    <dgm:cxn modelId="{510C46DD-3357-4143-B012-3FEAFA54AB3F}" type="presOf" srcId="{2026EB88-8F1C-48D0-81AC-CA3E6A55F7F3}" destId="{45F56EA5-6305-4863-BC2C-06B3550A8814}" srcOrd="1" destOrd="0" presId="urn:microsoft.com/office/officeart/2005/8/layout/process3"/>
    <dgm:cxn modelId="{EF7EE3E4-013B-46C5-B02C-4A2BB8325DAA}" type="presOf" srcId="{5CEC6BCB-6DF1-4BDF-89C2-71EA3D240530}" destId="{2789863D-8497-47F7-AD24-29DEEB719DA6}" srcOrd="1" destOrd="0" presId="urn:microsoft.com/office/officeart/2005/8/layout/process3"/>
    <dgm:cxn modelId="{4EA936ED-552B-463D-BFA6-F87A88BD03A9}" srcId="{D992E35A-A196-4B95-A931-1EA280AD2EBB}" destId="{1E6BBF65-B143-4D3A-B7EE-03BBEB81F6C0}" srcOrd="1" destOrd="0" parTransId="{AF6E98CA-C377-40C5-BA5B-39AE2CDAFB65}" sibTransId="{795A190C-7422-4D41-A628-A7F624632E19}"/>
    <dgm:cxn modelId="{A25DBFF3-AF10-476C-ADD1-188404C87BDA}" type="presOf" srcId="{D992E35A-A196-4B95-A931-1EA280AD2EBB}" destId="{811CDA54-1DC2-4595-B50C-D6B3D26D887D}" srcOrd="0" destOrd="0" presId="urn:microsoft.com/office/officeart/2005/8/layout/process3"/>
    <dgm:cxn modelId="{6666C4F3-F9E0-4612-8306-BE72921E8F55}" type="presOf" srcId="{DB62A8E9-E68E-42DB-803C-5AE30696810C}" destId="{9CE52ADB-C948-41DA-835A-96663FB16A6A}" srcOrd="0" destOrd="0" presId="urn:microsoft.com/office/officeart/2005/8/layout/process3"/>
    <dgm:cxn modelId="{01F133F7-7417-4485-9640-3065B572660B}" srcId="{09F5F85A-5D94-4C3C-9325-C6A0013AEB6F}" destId="{21C0D6FB-B32C-4759-9927-E59AB4CB9A5E}" srcOrd="0" destOrd="0" parTransId="{C63E792B-B521-4C4A-B780-765FDB149559}" sibTransId="{F5154865-7385-49E7-BDAE-7E7A89C58404}"/>
    <dgm:cxn modelId="{CDC57AFA-5358-43E6-8AD6-77C8FEF157B0}" srcId="{B64867F9-6927-4403-9FB5-C96D4D7FCFAF}" destId="{C5CBEA5A-5108-4A7B-8D93-F15A1AA05F28}" srcOrd="0" destOrd="0" parTransId="{78F746BA-19B4-4E0E-86AF-794A54E409FF}" sibTransId="{2C62BF44-AC66-4215-AE83-B5D608FB32CA}"/>
    <dgm:cxn modelId="{E345A4FA-A030-4A18-868E-4A395D858045}" type="presOf" srcId="{09F5F85A-5D94-4C3C-9325-C6A0013AEB6F}" destId="{3A22728C-E608-41F9-B810-E381E84B6F6F}" srcOrd="0" destOrd="0" presId="urn:microsoft.com/office/officeart/2005/8/layout/process3"/>
    <dgm:cxn modelId="{99DE96FC-4696-4E49-9AB7-F7BEA9C2A87F}" type="presOf" srcId="{D089C53A-609F-44E4-8225-5A961C1D575B}" destId="{177DB1C6-A5C8-474D-A0C9-4817B649EFC3}" srcOrd="0" destOrd="0" presId="urn:microsoft.com/office/officeart/2005/8/layout/process3"/>
    <dgm:cxn modelId="{AF01DCFC-D372-49E6-9FD6-3F68F1EE0C5C}" type="presOf" srcId="{79A0E667-9F45-464C-8CE2-BB23E4179676}" destId="{58F8D02F-2479-4F88-AC7B-B76661E74791}" srcOrd="0" destOrd="0" presId="urn:microsoft.com/office/officeart/2005/8/layout/process3"/>
    <dgm:cxn modelId="{51AF22C0-014C-41A7-AF6D-842933F51189}" type="presParOf" srcId="{58F8D02F-2479-4F88-AC7B-B76661E74791}" destId="{7C8C2983-A0FE-48A0-83A5-C8911411A6A0}" srcOrd="0" destOrd="0" presId="urn:microsoft.com/office/officeart/2005/8/layout/process3"/>
    <dgm:cxn modelId="{1932F6AB-F9F9-4B39-A055-8CB152D3F2CC}" type="presParOf" srcId="{7C8C2983-A0FE-48A0-83A5-C8911411A6A0}" destId="{3A22728C-E608-41F9-B810-E381E84B6F6F}" srcOrd="0" destOrd="0" presId="urn:microsoft.com/office/officeart/2005/8/layout/process3"/>
    <dgm:cxn modelId="{981E1766-8529-459E-9B40-874C50141FBA}" type="presParOf" srcId="{7C8C2983-A0FE-48A0-83A5-C8911411A6A0}" destId="{5CD700AA-6A9F-436A-B348-98015675E0F6}" srcOrd="1" destOrd="0" presId="urn:microsoft.com/office/officeart/2005/8/layout/process3"/>
    <dgm:cxn modelId="{1E9B90A3-38D9-4C8B-90B4-8F5F63A6A12A}" type="presParOf" srcId="{7C8C2983-A0FE-48A0-83A5-C8911411A6A0}" destId="{2530D3B5-F907-4332-A665-F723BEB982D3}" srcOrd="2" destOrd="0" presId="urn:microsoft.com/office/officeart/2005/8/layout/process3"/>
    <dgm:cxn modelId="{1FA51625-B545-4C6A-AACF-788384A3F539}" type="presParOf" srcId="{58F8D02F-2479-4F88-AC7B-B76661E74791}" destId="{E0857C0B-D474-4640-930E-EFE6F4EEBB4F}" srcOrd="1" destOrd="0" presId="urn:microsoft.com/office/officeart/2005/8/layout/process3"/>
    <dgm:cxn modelId="{5663CBCA-BACF-4E30-9504-BDAFA7CC51F4}" type="presParOf" srcId="{E0857C0B-D474-4640-930E-EFE6F4EEBB4F}" destId="{18140A29-1F60-4DA5-B585-F62356E7C360}" srcOrd="0" destOrd="0" presId="urn:microsoft.com/office/officeart/2005/8/layout/process3"/>
    <dgm:cxn modelId="{331B8129-B08F-47F1-A0D4-AC42A7C42CE4}" type="presParOf" srcId="{58F8D02F-2479-4F88-AC7B-B76661E74791}" destId="{37D9AFC5-F011-4986-AD94-D54C9BA02F53}" srcOrd="2" destOrd="0" presId="urn:microsoft.com/office/officeart/2005/8/layout/process3"/>
    <dgm:cxn modelId="{D78EEEDF-B08E-4655-A377-A68341DF6222}" type="presParOf" srcId="{37D9AFC5-F011-4986-AD94-D54C9BA02F53}" destId="{F911EAD4-1A4E-4ADC-8BE2-8BD4C038D393}" srcOrd="0" destOrd="0" presId="urn:microsoft.com/office/officeart/2005/8/layout/process3"/>
    <dgm:cxn modelId="{AB43DD14-18D3-4378-BDD8-9946C4EDC957}" type="presParOf" srcId="{37D9AFC5-F011-4986-AD94-D54C9BA02F53}" destId="{70BBE9AF-948A-4EC6-B831-C4EA44F1123D}" srcOrd="1" destOrd="0" presId="urn:microsoft.com/office/officeart/2005/8/layout/process3"/>
    <dgm:cxn modelId="{4F4CC1F7-FC70-4523-A367-517B6A6B9524}" type="presParOf" srcId="{37D9AFC5-F011-4986-AD94-D54C9BA02F53}" destId="{50C22188-0AD1-40A9-8B75-65A52E93A89E}" srcOrd="2" destOrd="0" presId="urn:microsoft.com/office/officeart/2005/8/layout/process3"/>
    <dgm:cxn modelId="{0EFC05D8-C965-4ACD-934E-57BE471A2C6D}" type="presParOf" srcId="{58F8D02F-2479-4F88-AC7B-B76661E74791}" destId="{2E8FC74D-3094-4B03-995A-C52EA264C380}" srcOrd="3" destOrd="0" presId="urn:microsoft.com/office/officeart/2005/8/layout/process3"/>
    <dgm:cxn modelId="{2C9F3C4E-AAAD-4CF1-A49E-198AC2C5411E}" type="presParOf" srcId="{2E8FC74D-3094-4B03-995A-C52EA264C380}" destId="{37DB5190-03FB-4B5A-BF05-3D722AD729F5}" srcOrd="0" destOrd="0" presId="urn:microsoft.com/office/officeart/2005/8/layout/process3"/>
    <dgm:cxn modelId="{40A77430-B368-45DB-AF21-E8F33BCA4CFF}" type="presParOf" srcId="{58F8D02F-2479-4F88-AC7B-B76661E74791}" destId="{30F672EA-18C9-422F-8A42-FE7FDD6FED2E}" srcOrd="4" destOrd="0" presId="urn:microsoft.com/office/officeart/2005/8/layout/process3"/>
    <dgm:cxn modelId="{C4677C35-F239-4315-9B51-11ABFEE39FED}" type="presParOf" srcId="{30F672EA-18C9-422F-8A42-FE7FDD6FED2E}" destId="{177DB1C6-A5C8-474D-A0C9-4817B649EFC3}" srcOrd="0" destOrd="0" presId="urn:microsoft.com/office/officeart/2005/8/layout/process3"/>
    <dgm:cxn modelId="{4EB983AE-FAB5-4259-BEE4-7CC19D910EBB}" type="presParOf" srcId="{30F672EA-18C9-422F-8A42-FE7FDD6FED2E}" destId="{93DC3AFA-1D67-4FF8-ACFE-BC78B290C9B0}" srcOrd="1" destOrd="0" presId="urn:microsoft.com/office/officeart/2005/8/layout/process3"/>
    <dgm:cxn modelId="{A8D334DF-D28D-49E9-90DF-7EC16644D45B}" type="presParOf" srcId="{30F672EA-18C9-422F-8A42-FE7FDD6FED2E}" destId="{9CE52ADB-C948-41DA-835A-96663FB16A6A}" srcOrd="2" destOrd="0" presId="urn:microsoft.com/office/officeart/2005/8/layout/process3"/>
    <dgm:cxn modelId="{2E803DA1-9E9E-4AF1-885D-C1E76B99DBA5}" type="presParOf" srcId="{58F8D02F-2479-4F88-AC7B-B76661E74791}" destId="{371D3EFF-0C65-48D5-A37D-D92C7CD842D9}" srcOrd="5" destOrd="0" presId="urn:microsoft.com/office/officeart/2005/8/layout/process3"/>
    <dgm:cxn modelId="{CE9AD4F2-98C5-475E-B13B-9477E21CFCBF}" type="presParOf" srcId="{371D3EFF-0C65-48D5-A37D-D92C7CD842D9}" destId="{2789863D-8497-47F7-AD24-29DEEB719DA6}" srcOrd="0" destOrd="0" presId="urn:microsoft.com/office/officeart/2005/8/layout/process3"/>
    <dgm:cxn modelId="{D5740A58-E2A3-42F7-B258-EF8B8774BCFE}" type="presParOf" srcId="{58F8D02F-2479-4F88-AC7B-B76661E74791}" destId="{4D97DAE1-FF25-40BC-B2C0-E095BD8DA09C}" srcOrd="6" destOrd="0" presId="urn:microsoft.com/office/officeart/2005/8/layout/process3"/>
    <dgm:cxn modelId="{41BC4A4C-BF6C-4421-90A1-6F0C57042A6F}" type="presParOf" srcId="{4D97DAE1-FF25-40BC-B2C0-E095BD8DA09C}" destId="{811CDA54-1DC2-4595-B50C-D6B3D26D887D}" srcOrd="0" destOrd="0" presId="urn:microsoft.com/office/officeart/2005/8/layout/process3"/>
    <dgm:cxn modelId="{12F644E5-9969-4FD5-A2B5-74102E9351F4}" type="presParOf" srcId="{4D97DAE1-FF25-40BC-B2C0-E095BD8DA09C}" destId="{411836DA-20D9-41B3-AC99-D35C779EC129}" srcOrd="1" destOrd="0" presId="urn:microsoft.com/office/officeart/2005/8/layout/process3"/>
    <dgm:cxn modelId="{41A8EA67-4F9A-4A98-8358-BCD2F8CFE5E7}" type="presParOf" srcId="{4D97DAE1-FF25-40BC-B2C0-E095BD8DA09C}" destId="{5DC884FD-B31A-4657-A5EE-BAC3A221D90C}" srcOrd="2" destOrd="0" presId="urn:microsoft.com/office/officeart/2005/8/layout/process3"/>
    <dgm:cxn modelId="{2F34F75F-2F41-4EAB-B575-4B37ED487359}" type="presParOf" srcId="{58F8D02F-2479-4F88-AC7B-B76661E74791}" destId="{CACB0A65-ED4A-4AB2-B17C-576CBB6D3BAC}" srcOrd="7" destOrd="0" presId="urn:microsoft.com/office/officeart/2005/8/layout/process3"/>
    <dgm:cxn modelId="{8F5CF3CC-1760-4161-BC64-EAD62F5945B0}" type="presParOf" srcId="{CACB0A65-ED4A-4AB2-B17C-576CBB6D3BAC}" destId="{89D2A1E4-39BA-4B51-BCAC-745B124B4B09}" srcOrd="0" destOrd="0" presId="urn:microsoft.com/office/officeart/2005/8/layout/process3"/>
    <dgm:cxn modelId="{70F09695-92FE-4946-A0F4-DA9CBC33555A}" type="presParOf" srcId="{58F8D02F-2479-4F88-AC7B-B76661E74791}" destId="{E685E897-8A7A-466E-93CA-99034298FEBE}" srcOrd="8" destOrd="0" presId="urn:microsoft.com/office/officeart/2005/8/layout/process3"/>
    <dgm:cxn modelId="{D13B4A35-AF9E-41D7-8933-A61081116E8F}" type="presParOf" srcId="{E685E897-8A7A-466E-93CA-99034298FEBE}" destId="{125B6B1B-ACD2-468F-A655-74631DB6E0E4}" srcOrd="0" destOrd="0" presId="urn:microsoft.com/office/officeart/2005/8/layout/process3"/>
    <dgm:cxn modelId="{A63DD65D-1182-4014-9528-9A734F63D819}" type="presParOf" srcId="{E685E897-8A7A-466E-93CA-99034298FEBE}" destId="{45F56EA5-6305-4863-BC2C-06B3550A8814}" srcOrd="1" destOrd="0" presId="urn:microsoft.com/office/officeart/2005/8/layout/process3"/>
    <dgm:cxn modelId="{7A59A440-2180-41C1-A5DA-2E27F7ABD98B}" type="presParOf" srcId="{E685E897-8A7A-466E-93CA-99034298FEBE}" destId="{97E719C0-B442-4BF0-979B-5BE5CF5F6BD4}" srcOrd="2" destOrd="0" presId="urn:microsoft.com/office/officeart/2005/8/layout/process3"/>
    <dgm:cxn modelId="{7399B8DC-9D29-4597-B745-410A5832344A}" type="presParOf" srcId="{58F8D02F-2479-4F88-AC7B-B76661E74791}" destId="{09CBAAF9-4176-4CD5-92A9-7AA39A1E2E75}" srcOrd="9" destOrd="0" presId="urn:microsoft.com/office/officeart/2005/8/layout/process3"/>
    <dgm:cxn modelId="{959A1F61-5771-4A58-B8FE-E4936D67084F}" type="presParOf" srcId="{09CBAAF9-4176-4CD5-92A9-7AA39A1E2E75}" destId="{6C4CEAA6-0E0F-492C-8AC3-34DB3BC49D6C}" srcOrd="0" destOrd="0" presId="urn:microsoft.com/office/officeart/2005/8/layout/process3"/>
    <dgm:cxn modelId="{294D3430-92C3-4A5D-8F4B-D91F0BAE5B00}" type="presParOf" srcId="{58F8D02F-2479-4F88-AC7B-B76661E74791}" destId="{99EFA9F0-44AA-47E5-8808-A224E38C9F1B}" srcOrd="10" destOrd="0" presId="urn:microsoft.com/office/officeart/2005/8/layout/process3"/>
    <dgm:cxn modelId="{5DAE0C44-1372-4E80-8864-DD3618FB0A86}" type="presParOf" srcId="{99EFA9F0-44AA-47E5-8808-A224E38C9F1B}" destId="{B02D36B1-5E84-465A-9B27-BA08497EF1F3}" srcOrd="0" destOrd="0" presId="urn:microsoft.com/office/officeart/2005/8/layout/process3"/>
    <dgm:cxn modelId="{A77ED0B5-068D-4C2D-BC77-4E85EAEACD47}" type="presParOf" srcId="{99EFA9F0-44AA-47E5-8808-A224E38C9F1B}" destId="{5B6CAE38-5502-4ADF-8C03-561243D0B9AB}" srcOrd="1" destOrd="0" presId="urn:microsoft.com/office/officeart/2005/8/layout/process3"/>
    <dgm:cxn modelId="{4A7FB485-FA14-4B32-B06D-8EADFD7E7074}" type="presParOf" srcId="{99EFA9F0-44AA-47E5-8808-A224E38C9F1B}" destId="{AE2DF1D4-B480-4E87-A459-BC5149A996C5}" srcOrd="2" destOrd="0" presId="urn:microsoft.com/office/officeart/2005/8/layout/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98C999-F8E3-4756-8245-24D793C936D8}" type="doc">
      <dgm:prSet loTypeId="urn:microsoft.com/office/officeart/2005/8/layout/chevron2" loCatId="process" qsTypeId="urn:microsoft.com/office/officeart/2005/8/quickstyle/simple1" qsCatId="simple" csTypeId="urn:microsoft.com/office/officeart/2005/8/colors/colorful1" csCatId="colorful" phldr="1"/>
      <dgm:spPr/>
      <dgm:t>
        <a:bodyPr/>
        <a:lstStyle/>
        <a:p>
          <a:endParaRPr lang="zh-CN" altLang="en-US"/>
        </a:p>
      </dgm:t>
    </dgm:pt>
    <dgm:pt modelId="{EC4BA66F-32CA-4AEB-A6F5-02A58BB6FA1B}">
      <dgm:prSet phldrT="[文本]"/>
      <dgm:spPr/>
      <dgm:t>
        <a:bodyPr/>
        <a:lstStyle/>
        <a:p>
          <a:r>
            <a:rPr lang="en-US" altLang="zh-CN" b="1" dirty="0">
              <a:latin typeface="Microsoft YaHei UI" panose="020B0503020204020204" pitchFamily="34" charset="-122"/>
              <a:ea typeface="Microsoft YaHei UI" panose="020B0503020204020204" pitchFamily="34" charset="-122"/>
            </a:rPr>
            <a:t>Library preparation</a:t>
          </a:r>
          <a:endParaRPr lang="zh-CN" altLang="en-US" b="1" dirty="0">
            <a:latin typeface="Microsoft YaHei UI" panose="020B0503020204020204" pitchFamily="34" charset="-122"/>
            <a:ea typeface="Microsoft YaHei UI" panose="020B0503020204020204" pitchFamily="34" charset="-122"/>
          </a:endParaRPr>
        </a:p>
      </dgm:t>
    </dgm:pt>
    <dgm:pt modelId="{C9CEC2B5-891D-41F9-973D-035E44E5FA2C}" type="parTrans" cxnId="{C738CD72-F630-424C-8C93-F8EFB6D82A6E}">
      <dgm:prSet/>
      <dgm:spPr/>
      <dgm:t>
        <a:bodyPr/>
        <a:lstStyle/>
        <a:p>
          <a:endParaRPr lang="zh-CN" altLang="en-US" b="1">
            <a:latin typeface="Microsoft YaHei UI" panose="020B0503020204020204" pitchFamily="34" charset="-122"/>
            <a:ea typeface="Microsoft YaHei UI" panose="020B0503020204020204" pitchFamily="34" charset="-122"/>
          </a:endParaRPr>
        </a:p>
      </dgm:t>
    </dgm:pt>
    <dgm:pt modelId="{5D5A6491-6339-48DA-94FE-A4DA3B842318}" type="sibTrans" cxnId="{C738CD72-F630-424C-8C93-F8EFB6D82A6E}">
      <dgm:prSet/>
      <dgm:spPr/>
      <dgm:t>
        <a:bodyPr/>
        <a:lstStyle/>
        <a:p>
          <a:endParaRPr lang="zh-CN" altLang="en-US" b="1">
            <a:latin typeface="Microsoft YaHei UI" panose="020B0503020204020204" pitchFamily="34" charset="-122"/>
            <a:ea typeface="Microsoft YaHei UI" panose="020B0503020204020204" pitchFamily="34" charset="-122"/>
          </a:endParaRPr>
        </a:p>
      </dgm:t>
    </dgm:pt>
    <dgm:pt modelId="{F8613B06-29B6-4EEC-9174-E7285BFCC8A2}">
      <dgm:prSet phldrT="[文本]"/>
      <dgm:spPr/>
      <dgm:t>
        <a:bodyPr/>
        <a:lstStyle/>
        <a:p>
          <a:r>
            <a:rPr lang="en-US" altLang="zh-CN" b="0" dirty="0">
              <a:latin typeface="Microsoft YaHei UI" panose="020B0503020204020204" pitchFamily="34" charset="-122"/>
              <a:ea typeface="Microsoft YaHei UI" panose="020B0503020204020204" pitchFamily="34" charset="-122"/>
            </a:rPr>
            <a:t>DNA</a:t>
          </a:r>
          <a:r>
            <a:rPr lang="zh-CN" altLang="en-US" b="0" dirty="0">
              <a:latin typeface="Microsoft YaHei UI" panose="020B0503020204020204" pitchFamily="34" charset="-122"/>
              <a:ea typeface="Microsoft YaHei UI" panose="020B0503020204020204" pitchFamily="34" charset="-122"/>
            </a:rPr>
            <a:t>分子随机打断</a:t>
          </a:r>
        </a:p>
      </dgm:t>
    </dgm:pt>
    <dgm:pt modelId="{E6355DBE-AF04-48CF-9113-0E76F14AB76A}" type="parTrans" cxnId="{82A100AD-C8A3-4A31-A18D-C1417382BD98}">
      <dgm:prSet/>
      <dgm:spPr/>
      <dgm:t>
        <a:bodyPr/>
        <a:lstStyle/>
        <a:p>
          <a:endParaRPr lang="zh-CN" altLang="en-US" b="1">
            <a:latin typeface="Microsoft YaHei UI" panose="020B0503020204020204" pitchFamily="34" charset="-122"/>
            <a:ea typeface="Microsoft YaHei UI" panose="020B0503020204020204" pitchFamily="34" charset="-122"/>
          </a:endParaRPr>
        </a:p>
      </dgm:t>
    </dgm:pt>
    <dgm:pt modelId="{80EDD775-6960-40C6-8CA8-B435F414BDD7}" type="sibTrans" cxnId="{82A100AD-C8A3-4A31-A18D-C1417382BD98}">
      <dgm:prSet/>
      <dgm:spPr/>
      <dgm:t>
        <a:bodyPr/>
        <a:lstStyle/>
        <a:p>
          <a:endParaRPr lang="zh-CN" altLang="en-US" b="1">
            <a:latin typeface="Microsoft YaHei UI" panose="020B0503020204020204" pitchFamily="34" charset="-122"/>
            <a:ea typeface="Microsoft YaHei UI" panose="020B0503020204020204" pitchFamily="34" charset="-122"/>
          </a:endParaRPr>
        </a:p>
      </dgm:t>
    </dgm:pt>
    <dgm:pt modelId="{65473D2F-A462-46EA-9D65-B5E993A50CD0}">
      <dgm:prSet phldrT="[文本]"/>
      <dgm:spPr/>
      <dgm:t>
        <a:bodyPr/>
        <a:lstStyle/>
        <a:p>
          <a:r>
            <a:rPr lang="zh-CN" altLang="en-US" b="0" dirty="0">
              <a:latin typeface="Microsoft YaHei UI" panose="020B0503020204020204" pitchFamily="34" charset="-122"/>
              <a:ea typeface="Microsoft YaHei UI" panose="020B0503020204020204" pitchFamily="34" charset="-122"/>
            </a:rPr>
            <a:t>两端加接头</a:t>
          </a:r>
        </a:p>
      </dgm:t>
    </dgm:pt>
    <dgm:pt modelId="{4417E0A5-6341-4676-AA4A-F58FE82A9F71}" type="parTrans" cxnId="{5EAD2064-02D9-4C23-9DEC-DD5E29B58C9F}">
      <dgm:prSet/>
      <dgm:spPr/>
      <dgm:t>
        <a:bodyPr/>
        <a:lstStyle/>
        <a:p>
          <a:endParaRPr lang="zh-CN" altLang="en-US" b="1">
            <a:latin typeface="Microsoft YaHei UI" panose="020B0503020204020204" pitchFamily="34" charset="-122"/>
            <a:ea typeface="Microsoft YaHei UI" panose="020B0503020204020204" pitchFamily="34" charset="-122"/>
          </a:endParaRPr>
        </a:p>
      </dgm:t>
    </dgm:pt>
    <dgm:pt modelId="{8BEF1DC2-A179-48FB-AA48-A0730C4A8DF5}" type="sibTrans" cxnId="{5EAD2064-02D9-4C23-9DEC-DD5E29B58C9F}">
      <dgm:prSet/>
      <dgm:spPr/>
      <dgm:t>
        <a:bodyPr/>
        <a:lstStyle/>
        <a:p>
          <a:endParaRPr lang="zh-CN" altLang="en-US" b="1">
            <a:latin typeface="Microsoft YaHei UI" panose="020B0503020204020204" pitchFamily="34" charset="-122"/>
            <a:ea typeface="Microsoft YaHei UI" panose="020B0503020204020204" pitchFamily="34" charset="-122"/>
          </a:endParaRPr>
        </a:p>
      </dgm:t>
    </dgm:pt>
    <dgm:pt modelId="{BC26F106-98EC-4D62-8240-E3A7BC12869A}">
      <dgm:prSet phldrT="[文本]"/>
      <dgm:spPr/>
      <dgm:t>
        <a:bodyPr/>
        <a:lstStyle/>
        <a:p>
          <a:r>
            <a:rPr lang="en-US" altLang="zh-CN" b="1" dirty="0">
              <a:latin typeface="Microsoft YaHei UI" panose="020B0503020204020204" pitchFamily="34" charset="-122"/>
              <a:ea typeface="Microsoft YaHei UI" panose="020B0503020204020204" pitchFamily="34" charset="-122"/>
            </a:rPr>
            <a:t>Cluster Generation</a:t>
          </a:r>
          <a:endParaRPr lang="zh-CN" altLang="en-US" b="1" dirty="0">
            <a:latin typeface="Microsoft YaHei UI" panose="020B0503020204020204" pitchFamily="34" charset="-122"/>
            <a:ea typeface="Microsoft YaHei UI" panose="020B0503020204020204" pitchFamily="34" charset="-122"/>
          </a:endParaRPr>
        </a:p>
      </dgm:t>
    </dgm:pt>
    <dgm:pt modelId="{0B5183F1-ACE3-4953-89FF-7636E5B26E0D}" type="parTrans" cxnId="{CAF3855F-AAE0-4E39-A55F-C2AAEBE0DD39}">
      <dgm:prSet/>
      <dgm:spPr/>
      <dgm:t>
        <a:bodyPr/>
        <a:lstStyle/>
        <a:p>
          <a:endParaRPr lang="zh-CN" altLang="en-US" b="1">
            <a:latin typeface="Microsoft YaHei UI" panose="020B0503020204020204" pitchFamily="34" charset="-122"/>
            <a:ea typeface="Microsoft YaHei UI" panose="020B0503020204020204" pitchFamily="34" charset="-122"/>
          </a:endParaRPr>
        </a:p>
      </dgm:t>
    </dgm:pt>
    <dgm:pt modelId="{34FB1C90-33FC-4B2C-A709-19DBC857CE89}" type="sibTrans" cxnId="{CAF3855F-AAE0-4E39-A55F-C2AAEBE0DD39}">
      <dgm:prSet/>
      <dgm:spPr/>
      <dgm:t>
        <a:bodyPr/>
        <a:lstStyle/>
        <a:p>
          <a:endParaRPr lang="zh-CN" altLang="en-US" b="1">
            <a:latin typeface="Microsoft YaHei UI" panose="020B0503020204020204" pitchFamily="34" charset="-122"/>
            <a:ea typeface="Microsoft YaHei UI" panose="020B0503020204020204" pitchFamily="34" charset="-122"/>
          </a:endParaRPr>
        </a:p>
      </dgm:t>
    </dgm:pt>
    <dgm:pt modelId="{7DF35895-47D2-43BF-877B-36F54D6B6CA2}">
      <dgm:prSet phldrT="[文本]"/>
      <dgm:spPr/>
      <dgm:t>
        <a:bodyPr/>
        <a:lstStyle/>
        <a:p>
          <a:r>
            <a:rPr lang="zh-CN" altLang="en-US" b="0" i="0" dirty="0">
              <a:latin typeface="Microsoft YaHei UI" panose="020B0503020204020204" pitchFamily="34" charset="-122"/>
              <a:ea typeface="Microsoft YaHei UI" panose="020B0503020204020204" pitchFamily="34" charset="-122"/>
            </a:rPr>
            <a:t>大约</a:t>
          </a:r>
          <a:r>
            <a:rPr lang="en-US" altLang="zh-CN" b="0" i="0" dirty="0">
              <a:latin typeface="Microsoft YaHei UI" panose="020B0503020204020204" pitchFamily="34" charset="-122"/>
              <a:ea typeface="Microsoft YaHei UI" panose="020B0503020204020204" pitchFamily="34" charset="-122"/>
            </a:rPr>
            <a:t>35</a:t>
          </a:r>
          <a:r>
            <a:rPr lang="zh-CN" altLang="en-US" b="0" i="0" dirty="0">
              <a:latin typeface="Microsoft YaHei UI" panose="020B0503020204020204" pitchFamily="34" charset="-122"/>
              <a:ea typeface="Microsoft YaHei UI" panose="020B0503020204020204" pitchFamily="34" charset="-122"/>
            </a:rPr>
            <a:t>个循环</a:t>
          </a:r>
          <a:endParaRPr lang="zh-CN" altLang="en-US" b="1" dirty="0">
            <a:latin typeface="Microsoft YaHei UI" panose="020B0503020204020204" pitchFamily="34" charset="-122"/>
            <a:ea typeface="Microsoft YaHei UI" panose="020B0503020204020204" pitchFamily="34" charset="-122"/>
          </a:endParaRPr>
        </a:p>
      </dgm:t>
    </dgm:pt>
    <dgm:pt modelId="{4262D78B-DC19-4153-918D-68BD3F48DE47}" type="parTrans" cxnId="{615DEF2B-2DA1-4085-9C08-39B47D003873}">
      <dgm:prSet/>
      <dgm:spPr/>
      <dgm:t>
        <a:bodyPr/>
        <a:lstStyle/>
        <a:p>
          <a:endParaRPr lang="zh-CN" altLang="en-US" b="1">
            <a:latin typeface="Microsoft YaHei UI" panose="020B0503020204020204" pitchFamily="34" charset="-122"/>
            <a:ea typeface="Microsoft YaHei UI" panose="020B0503020204020204" pitchFamily="34" charset="-122"/>
          </a:endParaRPr>
        </a:p>
      </dgm:t>
    </dgm:pt>
    <dgm:pt modelId="{E1C9EB98-644D-4DBB-9FF2-9FC972F80B96}" type="sibTrans" cxnId="{615DEF2B-2DA1-4085-9C08-39B47D003873}">
      <dgm:prSet/>
      <dgm:spPr/>
      <dgm:t>
        <a:bodyPr/>
        <a:lstStyle/>
        <a:p>
          <a:endParaRPr lang="zh-CN" altLang="en-US" b="1">
            <a:latin typeface="Microsoft YaHei UI" panose="020B0503020204020204" pitchFamily="34" charset="-122"/>
            <a:ea typeface="Microsoft YaHei UI" panose="020B0503020204020204" pitchFamily="34" charset="-122"/>
          </a:endParaRPr>
        </a:p>
      </dgm:t>
    </dgm:pt>
    <dgm:pt modelId="{4DB786B2-5BD8-4AA2-BA53-3B52E0B6D932}">
      <dgm:prSet phldrT="[文本]"/>
      <dgm:spPr/>
      <dgm:t>
        <a:bodyPr/>
        <a:lstStyle/>
        <a:p>
          <a:r>
            <a:rPr lang="zh-CN" altLang="en-US" b="0" i="0" dirty="0">
              <a:latin typeface="Microsoft YaHei UI" panose="020B0503020204020204" pitchFamily="34" charset="-122"/>
              <a:ea typeface="Microsoft YaHei UI" panose="020B0503020204020204" pitchFamily="34" charset="-122"/>
            </a:rPr>
            <a:t>实现放大单一碱基的信号强度</a:t>
          </a:r>
          <a:endParaRPr lang="zh-CN" altLang="en-US" b="1" dirty="0">
            <a:latin typeface="Microsoft YaHei UI" panose="020B0503020204020204" pitchFamily="34" charset="-122"/>
            <a:ea typeface="Microsoft YaHei UI" panose="020B0503020204020204" pitchFamily="34" charset="-122"/>
          </a:endParaRPr>
        </a:p>
      </dgm:t>
    </dgm:pt>
    <dgm:pt modelId="{344320E5-1DA6-43F6-A1BB-EA8C5D91BACF}" type="parTrans" cxnId="{0B83D3D9-3EAA-4188-A846-C26B6A2E7478}">
      <dgm:prSet/>
      <dgm:spPr/>
      <dgm:t>
        <a:bodyPr/>
        <a:lstStyle/>
        <a:p>
          <a:endParaRPr lang="zh-CN" altLang="en-US" b="1">
            <a:latin typeface="Microsoft YaHei UI" panose="020B0503020204020204" pitchFamily="34" charset="-122"/>
            <a:ea typeface="Microsoft YaHei UI" panose="020B0503020204020204" pitchFamily="34" charset="-122"/>
          </a:endParaRPr>
        </a:p>
      </dgm:t>
    </dgm:pt>
    <dgm:pt modelId="{5D6267A0-9FB5-47C5-96A6-203E039621A9}" type="sibTrans" cxnId="{0B83D3D9-3EAA-4188-A846-C26B6A2E7478}">
      <dgm:prSet/>
      <dgm:spPr/>
      <dgm:t>
        <a:bodyPr/>
        <a:lstStyle/>
        <a:p>
          <a:endParaRPr lang="zh-CN" altLang="en-US" b="1">
            <a:latin typeface="Microsoft YaHei UI" panose="020B0503020204020204" pitchFamily="34" charset="-122"/>
            <a:ea typeface="Microsoft YaHei UI" panose="020B0503020204020204" pitchFamily="34" charset="-122"/>
          </a:endParaRPr>
        </a:p>
      </dgm:t>
    </dgm:pt>
    <dgm:pt modelId="{9B81514F-E9AB-451E-BD3B-10D12650F0FE}">
      <dgm:prSet phldrT="[文本]"/>
      <dgm:spPr/>
      <dgm:t>
        <a:bodyPr/>
        <a:lstStyle/>
        <a:p>
          <a:r>
            <a:rPr lang="en-US" altLang="zh-CN" b="1" dirty="0">
              <a:latin typeface="Microsoft YaHei UI" panose="020B0503020204020204" pitchFamily="34" charset="-122"/>
              <a:ea typeface="Microsoft YaHei UI" panose="020B0503020204020204" pitchFamily="34" charset="-122"/>
            </a:rPr>
            <a:t>Sequencing</a:t>
          </a:r>
          <a:endParaRPr lang="zh-CN" altLang="en-US" b="1" dirty="0">
            <a:latin typeface="Microsoft YaHei UI" panose="020B0503020204020204" pitchFamily="34" charset="-122"/>
            <a:ea typeface="Microsoft YaHei UI" panose="020B0503020204020204" pitchFamily="34" charset="-122"/>
          </a:endParaRPr>
        </a:p>
      </dgm:t>
    </dgm:pt>
    <dgm:pt modelId="{BC8DDCFB-E418-403F-84C7-31AE8E3065CC}" type="parTrans" cxnId="{44618609-FDF5-4A10-A8A5-C82BC423A004}">
      <dgm:prSet/>
      <dgm:spPr/>
      <dgm:t>
        <a:bodyPr/>
        <a:lstStyle/>
        <a:p>
          <a:endParaRPr lang="zh-CN" altLang="en-US" b="1">
            <a:latin typeface="Microsoft YaHei UI" panose="020B0503020204020204" pitchFamily="34" charset="-122"/>
            <a:ea typeface="Microsoft YaHei UI" panose="020B0503020204020204" pitchFamily="34" charset="-122"/>
          </a:endParaRPr>
        </a:p>
      </dgm:t>
    </dgm:pt>
    <dgm:pt modelId="{02A3CF05-4F60-4FA2-B2C7-7F6AC52B0CA6}" type="sibTrans" cxnId="{44618609-FDF5-4A10-A8A5-C82BC423A004}">
      <dgm:prSet/>
      <dgm:spPr/>
      <dgm:t>
        <a:bodyPr/>
        <a:lstStyle/>
        <a:p>
          <a:endParaRPr lang="zh-CN" altLang="en-US" b="1">
            <a:latin typeface="Microsoft YaHei UI" panose="020B0503020204020204" pitchFamily="34" charset="-122"/>
            <a:ea typeface="Microsoft YaHei UI" panose="020B0503020204020204" pitchFamily="34" charset="-122"/>
          </a:endParaRPr>
        </a:p>
      </dgm:t>
    </dgm:pt>
    <dgm:pt modelId="{3FAF1304-A745-4F09-8A93-C3926C1B59A5}">
      <dgm:prSet phldrT="[文本]"/>
      <dgm:spPr/>
      <dgm:t>
        <a:bodyPr/>
        <a:lstStyle/>
        <a:p>
          <a:r>
            <a:rPr lang="zh-CN" altLang="en-US" b="0" dirty="0">
              <a:latin typeface="Microsoft YaHei UI" panose="020B0503020204020204" pitchFamily="34" charset="-122"/>
              <a:ea typeface="Microsoft YaHei UI" panose="020B0503020204020204" pitchFamily="34" charset="-122"/>
            </a:rPr>
            <a:t>边合成边测序</a:t>
          </a:r>
        </a:p>
      </dgm:t>
    </dgm:pt>
    <dgm:pt modelId="{9AD8AE9F-CB65-45DD-8913-85FDD86E09A8}" type="parTrans" cxnId="{0E8A7D4D-A544-4D4A-8815-4A21C3547F82}">
      <dgm:prSet/>
      <dgm:spPr/>
      <dgm:t>
        <a:bodyPr/>
        <a:lstStyle/>
        <a:p>
          <a:endParaRPr lang="zh-CN" altLang="en-US" b="1">
            <a:latin typeface="Microsoft YaHei UI" panose="020B0503020204020204" pitchFamily="34" charset="-122"/>
            <a:ea typeface="Microsoft YaHei UI" panose="020B0503020204020204" pitchFamily="34" charset="-122"/>
          </a:endParaRPr>
        </a:p>
      </dgm:t>
    </dgm:pt>
    <dgm:pt modelId="{3B3E6007-F665-4B02-9D1E-7B2ECC6C88FD}" type="sibTrans" cxnId="{0E8A7D4D-A544-4D4A-8815-4A21C3547F82}">
      <dgm:prSet/>
      <dgm:spPr/>
      <dgm:t>
        <a:bodyPr/>
        <a:lstStyle/>
        <a:p>
          <a:endParaRPr lang="zh-CN" altLang="en-US" b="1">
            <a:latin typeface="Microsoft YaHei UI" panose="020B0503020204020204" pitchFamily="34" charset="-122"/>
            <a:ea typeface="Microsoft YaHei UI" panose="020B0503020204020204" pitchFamily="34" charset="-122"/>
          </a:endParaRPr>
        </a:p>
      </dgm:t>
    </dgm:pt>
    <dgm:pt modelId="{9CCA1EB6-3839-45EC-84D8-9AC3AA367CFE}">
      <dgm:prSet phldrT="[文本]"/>
      <dgm:spPr/>
      <dgm:t>
        <a:bodyPr/>
        <a:lstStyle/>
        <a:p>
          <a:r>
            <a:rPr lang="zh-CN" altLang="en-US" b="0" dirty="0">
              <a:latin typeface="Microsoft YaHei UI" panose="020B0503020204020204" pitchFamily="34" charset="-122"/>
              <a:ea typeface="Microsoft YaHei UI" panose="020B0503020204020204" pitchFamily="34" charset="-122"/>
            </a:rPr>
            <a:t>高通量</a:t>
          </a:r>
        </a:p>
      </dgm:t>
    </dgm:pt>
    <dgm:pt modelId="{B53073C4-BA2E-451A-B5CD-F1B34A1FD530}" type="parTrans" cxnId="{0E2E84A7-084E-4B24-A9FF-E5B0DD9EFF20}">
      <dgm:prSet/>
      <dgm:spPr/>
      <dgm:t>
        <a:bodyPr/>
        <a:lstStyle/>
        <a:p>
          <a:endParaRPr lang="zh-CN" altLang="en-US" b="1">
            <a:latin typeface="Microsoft YaHei UI" panose="020B0503020204020204" pitchFamily="34" charset="-122"/>
            <a:ea typeface="Microsoft YaHei UI" panose="020B0503020204020204" pitchFamily="34" charset="-122"/>
          </a:endParaRPr>
        </a:p>
      </dgm:t>
    </dgm:pt>
    <dgm:pt modelId="{474D8C13-0E77-4EA7-9D0C-760AC23A11B6}" type="sibTrans" cxnId="{0E2E84A7-084E-4B24-A9FF-E5B0DD9EFF20}">
      <dgm:prSet/>
      <dgm:spPr/>
      <dgm:t>
        <a:bodyPr/>
        <a:lstStyle/>
        <a:p>
          <a:endParaRPr lang="zh-CN" altLang="en-US" b="1">
            <a:latin typeface="Microsoft YaHei UI" panose="020B0503020204020204" pitchFamily="34" charset="-122"/>
            <a:ea typeface="Microsoft YaHei UI" panose="020B0503020204020204" pitchFamily="34" charset="-122"/>
          </a:endParaRPr>
        </a:p>
      </dgm:t>
    </dgm:pt>
    <dgm:pt modelId="{CD07CA29-0DC2-45BB-81ED-7C60578A627E}">
      <dgm:prSet/>
      <dgm:spPr/>
      <dgm:t>
        <a:bodyPr/>
        <a:lstStyle/>
        <a:p>
          <a:r>
            <a:rPr lang="en-US" altLang="zh-CN" b="1" dirty="0">
              <a:latin typeface="Microsoft YaHei UI" panose="020B0503020204020204" pitchFamily="34" charset="-122"/>
              <a:ea typeface="Microsoft YaHei UI" panose="020B0503020204020204" pitchFamily="34" charset="-122"/>
            </a:rPr>
            <a:t>Data Analysis</a:t>
          </a:r>
          <a:endParaRPr lang="zh-CN" altLang="en-US" b="1" dirty="0">
            <a:latin typeface="Microsoft YaHei UI" panose="020B0503020204020204" pitchFamily="34" charset="-122"/>
            <a:ea typeface="Microsoft YaHei UI" panose="020B0503020204020204" pitchFamily="34" charset="-122"/>
          </a:endParaRPr>
        </a:p>
      </dgm:t>
    </dgm:pt>
    <dgm:pt modelId="{09B368C1-4F08-4399-BF70-B0AA87A4F9A3}" type="parTrans" cxnId="{C72B2048-D653-4D88-BCAE-603696C36A9E}">
      <dgm:prSet/>
      <dgm:spPr/>
      <dgm:t>
        <a:bodyPr/>
        <a:lstStyle/>
        <a:p>
          <a:endParaRPr lang="zh-CN" altLang="en-US" b="1">
            <a:latin typeface="Microsoft YaHei UI" panose="020B0503020204020204" pitchFamily="34" charset="-122"/>
            <a:ea typeface="Microsoft YaHei UI" panose="020B0503020204020204" pitchFamily="34" charset="-122"/>
          </a:endParaRPr>
        </a:p>
      </dgm:t>
    </dgm:pt>
    <dgm:pt modelId="{5543BE97-8E2B-4F66-A187-9CC533F8D884}" type="sibTrans" cxnId="{C72B2048-D653-4D88-BCAE-603696C36A9E}">
      <dgm:prSet/>
      <dgm:spPr/>
      <dgm:t>
        <a:bodyPr/>
        <a:lstStyle/>
        <a:p>
          <a:endParaRPr lang="zh-CN" altLang="en-US" b="1">
            <a:latin typeface="Microsoft YaHei UI" panose="020B0503020204020204" pitchFamily="34" charset="-122"/>
            <a:ea typeface="Microsoft YaHei UI" panose="020B0503020204020204" pitchFamily="34" charset="-122"/>
          </a:endParaRPr>
        </a:p>
      </dgm:t>
    </dgm:pt>
    <dgm:pt modelId="{A9798E23-6659-42B8-9AD9-1057EF98DEEE}">
      <dgm:prSet/>
      <dgm:spPr/>
      <dgm:t>
        <a:bodyPr/>
        <a:lstStyle/>
        <a:p>
          <a:r>
            <a:rPr lang="zh-CN" altLang="en-US" dirty="0">
              <a:latin typeface="Microsoft YaHei UI" panose="020B0503020204020204" pitchFamily="34" charset="-122"/>
              <a:ea typeface="Microsoft YaHei UI" panose="020B0503020204020204" pitchFamily="34" charset="-122"/>
            </a:rPr>
            <a:t>荧光信号转为碱基序列</a:t>
          </a:r>
        </a:p>
      </dgm:t>
    </dgm:pt>
    <dgm:pt modelId="{A826B1AE-9BBC-4560-9900-912E5E9A7FD6}" type="parTrans" cxnId="{9AF2BFBD-88AA-45C9-A5DB-422EEBDA682B}">
      <dgm:prSet/>
      <dgm:spPr/>
      <dgm:t>
        <a:bodyPr/>
        <a:lstStyle/>
        <a:p>
          <a:endParaRPr lang="zh-CN" altLang="en-US">
            <a:latin typeface="Microsoft YaHei UI" panose="020B0503020204020204" pitchFamily="34" charset="-122"/>
            <a:ea typeface="Microsoft YaHei UI" panose="020B0503020204020204" pitchFamily="34" charset="-122"/>
          </a:endParaRPr>
        </a:p>
      </dgm:t>
    </dgm:pt>
    <dgm:pt modelId="{C13E88E1-33D8-453F-B323-B1008ACE8C5C}" type="sibTrans" cxnId="{9AF2BFBD-88AA-45C9-A5DB-422EEBDA682B}">
      <dgm:prSet/>
      <dgm:spPr/>
      <dgm:t>
        <a:bodyPr/>
        <a:lstStyle/>
        <a:p>
          <a:endParaRPr lang="zh-CN" altLang="en-US">
            <a:latin typeface="Microsoft YaHei UI" panose="020B0503020204020204" pitchFamily="34" charset="-122"/>
            <a:ea typeface="Microsoft YaHei UI" panose="020B0503020204020204" pitchFamily="34" charset="-122"/>
          </a:endParaRPr>
        </a:p>
      </dgm:t>
    </dgm:pt>
    <dgm:pt modelId="{3873F8FA-9CA1-489E-8C2D-211273724AA6}">
      <dgm:prSet/>
      <dgm:spPr/>
      <dgm:t>
        <a:bodyPr/>
        <a:lstStyle/>
        <a:p>
          <a:r>
            <a:rPr lang="zh-CN" altLang="en-US" dirty="0">
              <a:latin typeface="Microsoft YaHei UI" panose="020B0503020204020204" pitchFamily="34" charset="-122"/>
              <a:ea typeface="Microsoft YaHei UI" panose="020B0503020204020204" pitchFamily="34" charset="-122"/>
            </a:rPr>
            <a:t>数据量庞大</a:t>
          </a:r>
        </a:p>
      </dgm:t>
    </dgm:pt>
    <dgm:pt modelId="{87A0B879-3C6E-4E28-BB74-B9C8CFF4D796}" type="parTrans" cxnId="{89A7A601-413C-4D67-87E8-F8596F36745C}">
      <dgm:prSet/>
      <dgm:spPr/>
      <dgm:t>
        <a:bodyPr/>
        <a:lstStyle/>
        <a:p>
          <a:endParaRPr lang="zh-CN" altLang="en-US">
            <a:latin typeface="Microsoft YaHei UI" panose="020B0503020204020204" pitchFamily="34" charset="-122"/>
            <a:ea typeface="Microsoft YaHei UI" panose="020B0503020204020204" pitchFamily="34" charset="-122"/>
          </a:endParaRPr>
        </a:p>
      </dgm:t>
    </dgm:pt>
    <dgm:pt modelId="{EC031042-61ED-42DD-A557-FDBB7975F46B}" type="sibTrans" cxnId="{89A7A601-413C-4D67-87E8-F8596F36745C}">
      <dgm:prSet/>
      <dgm:spPr/>
      <dgm:t>
        <a:bodyPr/>
        <a:lstStyle/>
        <a:p>
          <a:endParaRPr lang="zh-CN" altLang="en-US">
            <a:latin typeface="Microsoft YaHei UI" panose="020B0503020204020204" pitchFamily="34" charset="-122"/>
            <a:ea typeface="Microsoft YaHei UI" panose="020B0503020204020204" pitchFamily="34" charset="-122"/>
          </a:endParaRPr>
        </a:p>
      </dgm:t>
    </dgm:pt>
    <dgm:pt modelId="{721FE51D-DAB8-4B65-9F18-5D58F48E8E46}" type="pres">
      <dgm:prSet presAssocID="{5498C999-F8E3-4756-8245-24D793C936D8}" presName="linearFlow" presStyleCnt="0">
        <dgm:presLayoutVars>
          <dgm:dir/>
          <dgm:animLvl val="lvl"/>
          <dgm:resizeHandles val="exact"/>
        </dgm:presLayoutVars>
      </dgm:prSet>
      <dgm:spPr/>
    </dgm:pt>
    <dgm:pt modelId="{80D1190C-68B7-44CF-B7F8-FAC2523DD980}" type="pres">
      <dgm:prSet presAssocID="{EC4BA66F-32CA-4AEB-A6F5-02A58BB6FA1B}" presName="composite" presStyleCnt="0"/>
      <dgm:spPr/>
    </dgm:pt>
    <dgm:pt modelId="{0530EAA2-E760-402A-900F-DB8AD922AB11}" type="pres">
      <dgm:prSet presAssocID="{EC4BA66F-32CA-4AEB-A6F5-02A58BB6FA1B}" presName="parentText" presStyleLbl="alignNode1" presStyleIdx="0" presStyleCnt="4">
        <dgm:presLayoutVars>
          <dgm:chMax val="1"/>
          <dgm:bulletEnabled val="1"/>
        </dgm:presLayoutVars>
      </dgm:prSet>
      <dgm:spPr/>
    </dgm:pt>
    <dgm:pt modelId="{E61A35EE-EFCC-4255-8D6C-2A82B76C3725}" type="pres">
      <dgm:prSet presAssocID="{EC4BA66F-32CA-4AEB-A6F5-02A58BB6FA1B}" presName="descendantText" presStyleLbl="alignAcc1" presStyleIdx="0" presStyleCnt="4">
        <dgm:presLayoutVars>
          <dgm:bulletEnabled val="1"/>
        </dgm:presLayoutVars>
      </dgm:prSet>
      <dgm:spPr/>
    </dgm:pt>
    <dgm:pt modelId="{8B46B0DD-6CA1-4571-9BF2-AA9573F3B6DD}" type="pres">
      <dgm:prSet presAssocID="{5D5A6491-6339-48DA-94FE-A4DA3B842318}" presName="sp" presStyleCnt="0"/>
      <dgm:spPr/>
    </dgm:pt>
    <dgm:pt modelId="{3E4FCFE9-B2AB-4DBC-A483-7E74B105A888}" type="pres">
      <dgm:prSet presAssocID="{BC26F106-98EC-4D62-8240-E3A7BC12869A}" presName="composite" presStyleCnt="0"/>
      <dgm:spPr/>
    </dgm:pt>
    <dgm:pt modelId="{0FC48888-6564-42F3-85B6-631CEC1D379C}" type="pres">
      <dgm:prSet presAssocID="{BC26F106-98EC-4D62-8240-E3A7BC12869A}" presName="parentText" presStyleLbl="alignNode1" presStyleIdx="1" presStyleCnt="4">
        <dgm:presLayoutVars>
          <dgm:chMax val="1"/>
          <dgm:bulletEnabled val="1"/>
        </dgm:presLayoutVars>
      </dgm:prSet>
      <dgm:spPr/>
    </dgm:pt>
    <dgm:pt modelId="{3AA47F50-E10D-41E3-98F9-1074E40B3237}" type="pres">
      <dgm:prSet presAssocID="{BC26F106-98EC-4D62-8240-E3A7BC12869A}" presName="descendantText" presStyleLbl="alignAcc1" presStyleIdx="1" presStyleCnt="4">
        <dgm:presLayoutVars>
          <dgm:bulletEnabled val="1"/>
        </dgm:presLayoutVars>
      </dgm:prSet>
      <dgm:spPr/>
    </dgm:pt>
    <dgm:pt modelId="{2FEE8D0F-69FC-41D7-8627-A778E701B6D4}" type="pres">
      <dgm:prSet presAssocID="{34FB1C90-33FC-4B2C-A709-19DBC857CE89}" presName="sp" presStyleCnt="0"/>
      <dgm:spPr/>
    </dgm:pt>
    <dgm:pt modelId="{D0617799-1645-4050-BD75-B13B87F6B894}" type="pres">
      <dgm:prSet presAssocID="{9B81514F-E9AB-451E-BD3B-10D12650F0FE}" presName="composite" presStyleCnt="0"/>
      <dgm:spPr/>
    </dgm:pt>
    <dgm:pt modelId="{FE2B2EC8-AC45-40BA-8A8D-153812CB4427}" type="pres">
      <dgm:prSet presAssocID="{9B81514F-E9AB-451E-BD3B-10D12650F0FE}" presName="parentText" presStyleLbl="alignNode1" presStyleIdx="2" presStyleCnt="4">
        <dgm:presLayoutVars>
          <dgm:chMax val="1"/>
          <dgm:bulletEnabled val="1"/>
        </dgm:presLayoutVars>
      </dgm:prSet>
      <dgm:spPr/>
    </dgm:pt>
    <dgm:pt modelId="{80B72904-545A-445C-ADFF-83ED47014199}" type="pres">
      <dgm:prSet presAssocID="{9B81514F-E9AB-451E-BD3B-10D12650F0FE}" presName="descendantText" presStyleLbl="alignAcc1" presStyleIdx="2" presStyleCnt="4">
        <dgm:presLayoutVars>
          <dgm:bulletEnabled val="1"/>
        </dgm:presLayoutVars>
      </dgm:prSet>
      <dgm:spPr/>
    </dgm:pt>
    <dgm:pt modelId="{52FF12DB-ED6E-4F06-A843-F22368CBD8E5}" type="pres">
      <dgm:prSet presAssocID="{02A3CF05-4F60-4FA2-B2C7-7F6AC52B0CA6}" presName="sp" presStyleCnt="0"/>
      <dgm:spPr/>
    </dgm:pt>
    <dgm:pt modelId="{4C654E0C-0116-42DA-8F72-AEF765F12CB0}" type="pres">
      <dgm:prSet presAssocID="{CD07CA29-0DC2-45BB-81ED-7C60578A627E}" presName="composite" presStyleCnt="0"/>
      <dgm:spPr/>
    </dgm:pt>
    <dgm:pt modelId="{C7562DFD-EAFD-4061-B726-B52E497D1AB4}" type="pres">
      <dgm:prSet presAssocID="{CD07CA29-0DC2-45BB-81ED-7C60578A627E}" presName="parentText" presStyleLbl="alignNode1" presStyleIdx="3" presStyleCnt="4">
        <dgm:presLayoutVars>
          <dgm:chMax val="1"/>
          <dgm:bulletEnabled val="1"/>
        </dgm:presLayoutVars>
      </dgm:prSet>
      <dgm:spPr/>
    </dgm:pt>
    <dgm:pt modelId="{4F61C98D-284D-43A9-B966-24E5FCEFF21F}" type="pres">
      <dgm:prSet presAssocID="{CD07CA29-0DC2-45BB-81ED-7C60578A627E}" presName="descendantText" presStyleLbl="alignAcc1" presStyleIdx="3" presStyleCnt="4" custLinFactNeighborX="485" custLinFactNeighborY="1761">
        <dgm:presLayoutVars>
          <dgm:bulletEnabled val="1"/>
        </dgm:presLayoutVars>
      </dgm:prSet>
      <dgm:spPr/>
    </dgm:pt>
  </dgm:ptLst>
  <dgm:cxnLst>
    <dgm:cxn modelId="{89A7A601-413C-4D67-87E8-F8596F36745C}" srcId="{CD07CA29-0DC2-45BB-81ED-7C60578A627E}" destId="{3873F8FA-9CA1-489E-8C2D-211273724AA6}" srcOrd="1" destOrd="0" parTransId="{87A0B879-3C6E-4E28-BB74-B9C8CFF4D796}" sibTransId="{EC031042-61ED-42DD-A557-FDBB7975F46B}"/>
    <dgm:cxn modelId="{5F99AB01-172F-421E-BC00-3294F3A92AA2}" type="presOf" srcId="{BC26F106-98EC-4D62-8240-E3A7BC12869A}" destId="{0FC48888-6564-42F3-85B6-631CEC1D379C}" srcOrd="0" destOrd="0" presId="urn:microsoft.com/office/officeart/2005/8/layout/chevron2"/>
    <dgm:cxn modelId="{44618609-FDF5-4A10-A8A5-C82BC423A004}" srcId="{5498C999-F8E3-4756-8245-24D793C936D8}" destId="{9B81514F-E9AB-451E-BD3B-10D12650F0FE}" srcOrd="2" destOrd="0" parTransId="{BC8DDCFB-E418-403F-84C7-31AE8E3065CC}" sibTransId="{02A3CF05-4F60-4FA2-B2C7-7F6AC52B0CA6}"/>
    <dgm:cxn modelId="{615DEF2B-2DA1-4085-9C08-39B47D003873}" srcId="{BC26F106-98EC-4D62-8240-E3A7BC12869A}" destId="{7DF35895-47D2-43BF-877B-36F54D6B6CA2}" srcOrd="0" destOrd="0" parTransId="{4262D78B-DC19-4153-918D-68BD3F48DE47}" sibTransId="{E1C9EB98-644D-4DBB-9FF2-9FC972F80B96}"/>
    <dgm:cxn modelId="{5775792F-75D5-431E-BAF2-4E0963A358F9}" type="presOf" srcId="{EC4BA66F-32CA-4AEB-A6F5-02A58BB6FA1B}" destId="{0530EAA2-E760-402A-900F-DB8AD922AB11}" srcOrd="0" destOrd="0" presId="urn:microsoft.com/office/officeart/2005/8/layout/chevron2"/>
    <dgm:cxn modelId="{3C0FAC3B-A695-46FB-9E32-610C3501B778}" type="presOf" srcId="{A9798E23-6659-42B8-9AD9-1057EF98DEEE}" destId="{4F61C98D-284D-43A9-B966-24E5FCEFF21F}" srcOrd="0" destOrd="0" presId="urn:microsoft.com/office/officeart/2005/8/layout/chevron2"/>
    <dgm:cxn modelId="{FEBC545C-BFCE-4924-8CE8-C4C1B99E36BD}" type="presOf" srcId="{5498C999-F8E3-4756-8245-24D793C936D8}" destId="{721FE51D-DAB8-4B65-9F18-5D58F48E8E46}" srcOrd="0" destOrd="0" presId="urn:microsoft.com/office/officeart/2005/8/layout/chevron2"/>
    <dgm:cxn modelId="{CAF3855F-AAE0-4E39-A55F-C2AAEBE0DD39}" srcId="{5498C999-F8E3-4756-8245-24D793C936D8}" destId="{BC26F106-98EC-4D62-8240-E3A7BC12869A}" srcOrd="1" destOrd="0" parTransId="{0B5183F1-ACE3-4953-89FF-7636E5B26E0D}" sibTransId="{34FB1C90-33FC-4B2C-A709-19DBC857CE89}"/>
    <dgm:cxn modelId="{31A9C761-2D54-4981-943D-94F8A4544BCD}" type="presOf" srcId="{CD07CA29-0DC2-45BB-81ED-7C60578A627E}" destId="{C7562DFD-EAFD-4061-B726-B52E497D1AB4}" srcOrd="0" destOrd="0" presId="urn:microsoft.com/office/officeart/2005/8/layout/chevron2"/>
    <dgm:cxn modelId="{5EAD2064-02D9-4C23-9DEC-DD5E29B58C9F}" srcId="{EC4BA66F-32CA-4AEB-A6F5-02A58BB6FA1B}" destId="{65473D2F-A462-46EA-9D65-B5E993A50CD0}" srcOrd="1" destOrd="0" parTransId="{4417E0A5-6341-4676-AA4A-F58FE82A9F71}" sibTransId="{8BEF1DC2-A179-48FB-AA48-A0730C4A8DF5}"/>
    <dgm:cxn modelId="{9ACB8244-D9A2-4379-B219-1EAAA497A314}" type="presOf" srcId="{7DF35895-47D2-43BF-877B-36F54D6B6CA2}" destId="{3AA47F50-E10D-41E3-98F9-1074E40B3237}" srcOrd="0" destOrd="0" presId="urn:microsoft.com/office/officeart/2005/8/layout/chevron2"/>
    <dgm:cxn modelId="{C72B2048-D653-4D88-BCAE-603696C36A9E}" srcId="{5498C999-F8E3-4756-8245-24D793C936D8}" destId="{CD07CA29-0DC2-45BB-81ED-7C60578A627E}" srcOrd="3" destOrd="0" parTransId="{09B368C1-4F08-4399-BF70-B0AA87A4F9A3}" sibTransId="{5543BE97-8E2B-4F66-A187-9CC533F8D884}"/>
    <dgm:cxn modelId="{0E8A7D4D-A544-4D4A-8815-4A21C3547F82}" srcId="{9B81514F-E9AB-451E-BD3B-10D12650F0FE}" destId="{3FAF1304-A745-4F09-8A93-C3926C1B59A5}" srcOrd="0" destOrd="0" parTransId="{9AD8AE9F-CB65-45DD-8913-85FDD86E09A8}" sibTransId="{3B3E6007-F665-4B02-9D1E-7B2ECC6C88FD}"/>
    <dgm:cxn modelId="{C738CD72-F630-424C-8C93-F8EFB6D82A6E}" srcId="{5498C999-F8E3-4756-8245-24D793C936D8}" destId="{EC4BA66F-32CA-4AEB-A6F5-02A58BB6FA1B}" srcOrd="0" destOrd="0" parTransId="{C9CEC2B5-891D-41F9-973D-035E44E5FA2C}" sibTransId="{5D5A6491-6339-48DA-94FE-A4DA3B842318}"/>
    <dgm:cxn modelId="{87517E75-44E6-4372-ADF3-D468B03A80D3}" type="presOf" srcId="{F8613B06-29B6-4EEC-9174-E7285BFCC8A2}" destId="{E61A35EE-EFCC-4255-8D6C-2A82B76C3725}" srcOrd="0" destOrd="0" presId="urn:microsoft.com/office/officeart/2005/8/layout/chevron2"/>
    <dgm:cxn modelId="{D8E47394-891C-4A66-8BAC-87216A1F7CAC}" type="presOf" srcId="{9CCA1EB6-3839-45EC-84D8-9AC3AA367CFE}" destId="{80B72904-545A-445C-ADFF-83ED47014199}" srcOrd="0" destOrd="1" presId="urn:microsoft.com/office/officeart/2005/8/layout/chevron2"/>
    <dgm:cxn modelId="{0E2E84A7-084E-4B24-A9FF-E5B0DD9EFF20}" srcId="{9B81514F-E9AB-451E-BD3B-10D12650F0FE}" destId="{9CCA1EB6-3839-45EC-84D8-9AC3AA367CFE}" srcOrd="1" destOrd="0" parTransId="{B53073C4-BA2E-451A-B5CD-F1B34A1FD530}" sibTransId="{474D8C13-0E77-4EA7-9D0C-760AC23A11B6}"/>
    <dgm:cxn modelId="{7AD014A9-89DF-4A4A-9D74-D6028C8D5762}" type="presOf" srcId="{3FAF1304-A745-4F09-8A93-C3926C1B59A5}" destId="{80B72904-545A-445C-ADFF-83ED47014199}" srcOrd="0" destOrd="0" presId="urn:microsoft.com/office/officeart/2005/8/layout/chevron2"/>
    <dgm:cxn modelId="{82A100AD-C8A3-4A31-A18D-C1417382BD98}" srcId="{EC4BA66F-32CA-4AEB-A6F5-02A58BB6FA1B}" destId="{F8613B06-29B6-4EEC-9174-E7285BFCC8A2}" srcOrd="0" destOrd="0" parTransId="{E6355DBE-AF04-48CF-9113-0E76F14AB76A}" sibTransId="{80EDD775-6960-40C6-8CA8-B435F414BDD7}"/>
    <dgm:cxn modelId="{9AF2BFBD-88AA-45C9-A5DB-422EEBDA682B}" srcId="{CD07CA29-0DC2-45BB-81ED-7C60578A627E}" destId="{A9798E23-6659-42B8-9AD9-1057EF98DEEE}" srcOrd="0" destOrd="0" parTransId="{A826B1AE-9BBC-4560-9900-912E5E9A7FD6}" sibTransId="{C13E88E1-33D8-453F-B323-B1008ACE8C5C}"/>
    <dgm:cxn modelId="{598AD8C2-A72E-4FD9-821E-407CE686EE8B}" type="presOf" srcId="{4DB786B2-5BD8-4AA2-BA53-3B52E0B6D932}" destId="{3AA47F50-E10D-41E3-98F9-1074E40B3237}" srcOrd="0" destOrd="1" presId="urn:microsoft.com/office/officeart/2005/8/layout/chevron2"/>
    <dgm:cxn modelId="{2ACEDAC9-49A5-408A-8D51-4B237126CC48}" type="presOf" srcId="{9B81514F-E9AB-451E-BD3B-10D12650F0FE}" destId="{FE2B2EC8-AC45-40BA-8A8D-153812CB4427}" srcOrd="0" destOrd="0" presId="urn:microsoft.com/office/officeart/2005/8/layout/chevron2"/>
    <dgm:cxn modelId="{0B83D3D9-3EAA-4188-A846-C26B6A2E7478}" srcId="{BC26F106-98EC-4D62-8240-E3A7BC12869A}" destId="{4DB786B2-5BD8-4AA2-BA53-3B52E0B6D932}" srcOrd="1" destOrd="0" parTransId="{344320E5-1DA6-43F6-A1BB-EA8C5D91BACF}" sibTransId="{5D6267A0-9FB5-47C5-96A6-203E039621A9}"/>
    <dgm:cxn modelId="{DB9923F9-A5A8-40E1-9340-8167E518FE65}" type="presOf" srcId="{3873F8FA-9CA1-489E-8C2D-211273724AA6}" destId="{4F61C98D-284D-43A9-B966-24E5FCEFF21F}" srcOrd="0" destOrd="1" presId="urn:microsoft.com/office/officeart/2005/8/layout/chevron2"/>
    <dgm:cxn modelId="{74BED3F9-53F0-4F2F-ADDC-99D329B30837}" type="presOf" srcId="{65473D2F-A462-46EA-9D65-B5E993A50CD0}" destId="{E61A35EE-EFCC-4255-8D6C-2A82B76C3725}" srcOrd="0" destOrd="1" presId="urn:microsoft.com/office/officeart/2005/8/layout/chevron2"/>
    <dgm:cxn modelId="{3656FFDE-B817-4251-A222-3A6D2351DFB9}" type="presParOf" srcId="{721FE51D-DAB8-4B65-9F18-5D58F48E8E46}" destId="{80D1190C-68B7-44CF-B7F8-FAC2523DD980}" srcOrd="0" destOrd="0" presId="urn:microsoft.com/office/officeart/2005/8/layout/chevron2"/>
    <dgm:cxn modelId="{5519314E-6926-49E7-B050-8E585351313F}" type="presParOf" srcId="{80D1190C-68B7-44CF-B7F8-FAC2523DD980}" destId="{0530EAA2-E760-402A-900F-DB8AD922AB11}" srcOrd="0" destOrd="0" presId="urn:microsoft.com/office/officeart/2005/8/layout/chevron2"/>
    <dgm:cxn modelId="{D6AAE5C7-C507-4F9C-8222-6D47F535DB32}" type="presParOf" srcId="{80D1190C-68B7-44CF-B7F8-FAC2523DD980}" destId="{E61A35EE-EFCC-4255-8D6C-2A82B76C3725}" srcOrd="1" destOrd="0" presId="urn:microsoft.com/office/officeart/2005/8/layout/chevron2"/>
    <dgm:cxn modelId="{295AB67B-9FE9-4104-AE02-F4A2D5194B53}" type="presParOf" srcId="{721FE51D-DAB8-4B65-9F18-5D58F48E8E46}" destId="{8B46B0DD-6CA1-4571-9BF2-AA9573F3B6DD}" srcOrd="1" destOrd="0" presId="urn:microsoft.com/office/officeart/2005/8/layout/chevron2"/>
    <dgm:cxn modelId="{C578B112-DFC8-4808-8AAB-132F9C186454}" type="presParOf" srcId="{721FE51D-DAB8-4B65-9F18-5D58F48E8E46}" destId="{3E4FCFE9-B2AB-4DBC-A483-7E74B105A888}" srcOrd="2" destOrd="0" presId="urn:microsoft.com/office/officeart/2005/8/layout/chevron2"/>
    <dgm:cxn modelId="{951C1C9A-3A36-47E0-B190-596306C1EECC}" type="presParOf" srcId="{3E4FCFE9-B2AB-4DBC-A483-7E74B105A888}" destId="{0FC48888-6564-42F3-85B6-631CEC1D379C}" srcOrd="0" destOrd="0" presId="urn:microsoft.com/office/officeart/2005/8/layout/chevron2"/>
    <dgm:cxn modelId="{A1706D9D-DAE3-45A1-85A0-C7EA3D7F636E}" type="presParOf" srcId="{3E4FCFE9-B2AB-4DBC-A483-7E74B105A888}" destId="{3AA47F50-E10D-41E3-98F9-1074E40B3237}" srcOrd="1" destOrd="0" presId="urn:microsoft.com/office/officeart/2005/8/layout/chevron2"/>
    <dgm:cxn modelId="{B14D421B-AF20-4D7E-A93B-BC8C7F739EF8}" type="presParOf" srcId="{721FE51D-DAB8-4B65-9F18-5D58F48E8E46}" destId="{2FEE8D0F-69FC-41D7-8627-A778E701B6D4}" srcOrd="3" destOrd="0" presId="urn:microsoft.com/office/officeart/2005/8/layout/chevron2"/>
    <dgm:cxn modelId="{AC0547AA-1064-4B6E-89AF-CE559A0D2900}" type="presParOf" srcId="{721FE51D-DAB8-4B65-9F18-5D58F48E8E46}" destId="{D0617799-1645-4050-BD75-B13B87F6B894}" srcOrd="4" destOrd="0" presId="urn:microsoft.com/office/officeart/2005/8/layout/chevron2"/>
    <dgm:cxn modelId="{16E865DA-DECE-4ED1-92F0-22FC091B3384}" type="presParOf" srcId="{D0617799-1645-4050-BD75-B13B87F6B894}" destId="{FE2B2EC8-AC45-40BA-8A8D-153812CB4427}" srcOrd="0" destOrd="0" presId="urn:microsoft.com/office/officeart/2005/8/layout/chevron2"/>
    <dgm:cxn modelId="{F903F804-4983-44ED-8B4D-C39E5000D6F6}" type="presParOf" srcId="{D0617799-1645-4050-BD75-B13B87F6B894}" destId="{80B72904-545A-445C-ADFF-83ED47014199}" srcOrd="1" destOrd="0" presId="urn:microsoft.com/office/officeart/2005/8/layout/chevron2"/>
    <dgm:cxn modelId="{5CF8B45D-44E1-44C4-B9DE-1751983FDCB9}" type="presParOf" srcId="{721FE51D-DAB8-4B65-9F18-5D58F48E8E46}" destId="{52FF12DB-ED6E-4F06-A843-F22368CBD8E5}" srcOrd="5" destOrd="0" presId="urn:microsoft.com/office/officeart/2005/8/layout/chevron2"/>
    <dgm:cxn modelId="{970FB9FA-4455-4BF1-A957-5A8DADEBB847}" type="presParOf" srcId="{721FE51D-DAB8-4B65-9F18-5D58F48E8E46}" destId="{4C654E0C-0116-42DA-8F72-AEF765F12CB0}" srcOrd="6" destOrd="0" presId="urn:microsoft.com/office/officeart/2005/8/layout/chevron2"/>
    <dgm:cxn modelId="{FC91F2CF-2D49-4FC6-BB1F-8199BEF65482}" type="presParOf" srcId="{4C654E0C-0116-42DA-8F72-AEF765F12CB0}" destId="{C7562DFD-EAFD-4061-B726-B52E497D1AB4}" srcOrd="0" destOrd="0" presId="urn:microsoft.com/office/officeart/2005/8/layout/chevron2"/>
    <dgm:cxn modelId="{38EAC523-A74A-4B9B-B8B9-702BC6704809}" type="presParOf" srcId="{4C654E0C-0116-42DA-8F72-AEF765F12CB0}" destId="{4F61C98D-284D-43A9-B966-24E5FCEFF21F}"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D700AA-6A9F-436A-B348-98015675E0F6}">
      <dsp:nvSpPr>
        <dsp:cNvPr id="0" name=""/>
        <dsp:cNvSpPr/>
      </dsp:nvSpPr>
      <dsp:spPr>
        <a:xfrm>
          <a:off x="6734" y="113193"/>
          <a:ext cx="1070211" cy="52736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marL="0" lvl="0" indent="0" algn="l" defTabSz="488950">
            <a:lnSpc>
              <a:spcPct val="90000"/>
            </a:lnSpc>
            <a:spcBef>
              <a:spcPct val="0"/>
            </a:spcBef>
            <a:spcAft>
              <a:spcPct val="35000"/>
            </a:spcAft>
            <a:buNone/>
          </a:pPr>
          <a:r>
            <a:rPr lang="zh-CN" altLang="en-US" sz="1100" kern="1200" dirty="0">
              <a:latin typeface="+mn-ea"/>
              <a:ea typeface="+mn-ea"/>
            </a:rPr>
            <a:t>书店</a:t>
          </a:r>
        </a:p>
      </dsp:txBody>
      <dsp:txXfrm>
        <a:off x="6734" y="113193"/>
        <a:ext cx="1070211" cy="351576"/>
      </dsp:txXfrm>
    </dsp:sp>
    <dsp:sp modelId="{2530D3B5-F907-4332-A665-F723BEB982D3}">
      <dsp:nvSpPr>
        <dsp:cNvPr id="0" name=""/>
        <dsp:cNvSpPr/>
      </dsp:nvSpPr>
      <dsp:spPr>
        <a:xfrm>
          <a:off x="225934" y="464770"/>
          <a:ext cx="1070211" cy="931218"/>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latin typeface="+mn-ea"/>
              <a:ea typeface="+mn-ea"/>
            </a:rPr>
            <a:t>样本组织</a:t>
          </a:r>
        </a:p>
      </dsp:txBody>
      <dsp:txXfrm>
        <a:off x="253208" y="492044"/>
        <a:ext cx="1015663" cy="876670"/>
      </dsp:txXfrm>
    </dsp:sp>
    <dsp:sp modelId="{E0857C0B-D474-4640-930E-EFE6F4EEBB4F}">
      <dsp:nvSpPr>
        <dsp:cNvPr id="0" name=""/>
        <dsp:cNvSpPr/>
      </dsp:nvSpPr>
      <dsp:spPr>
        <a:xfrm>
          <a:off x="1239186" y="155756"/>
          <a:ext cx="343949" cy="266451"/>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latin typeface="+mn-ea"/>
            <a:ea typeface="+mn-ea"/>
          </a:endParaRPr>
        </a:p>
      </dsp:txBody>
      <dsp:txXfrm>
        <a:off x="1239186" y="209046"/>
        <a:ext cx="264014" cy="159871"/>
      </dsp:txXfrm>
    </dsp:sp>
    <dsp:sp modelId="{70BBE9AF-948A-4EC6-B831-C4EA44F1123D}">
      <dsp:nvSpPr>
        <dsp:cNvPr id="0" name=""/>
        <dsp:cNvSpPr/>
      </dsp:nvSpPr>
      <dsp:spPr>
        <a:xfrm>
          <a:off x="1725907" y="113193"/>
          <a:ext cx="1070211" cy="527364"/>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marL="0" lvl="0" indent="0" algn="l" defTabSz="488950">
            <a:lnSpc>
              <a:spcPct val="90000"/>
            </a:lnSpc>
            <a:spcBef>
              <a:spcPct val="0"/>
            </a:spcBef>
            <a:spcAft>
              <a:spcPct val="35000"/>
            </a:spcAft>
            <a:buNone/>
          </a:pPr>
          <a:r>
            <a:rPr lang="zh-CN" altLang="en-US" sz="1100" kern="1200" dirty="0">
              <a:latin typeface="+mn-ea"/>
              <a:ea typeface="+mn-ea"/>
            </a:rPr>
            <a:t>各种书</a:t>
          </a:r>
        </a:p>
      </dsp:txBody>
      <dsp:txXfrm>
        <a:off x="1725907" y="113193"/>
        <a:ext cx="1070211" cy="351576"/>
      </dsp:txXfrm>
    </dsp:sp>
    <dsp:sp modelId="{50C22188-0AD1-40A9-8B75-65A52E93A89E}">
      <dsp:nvSpPr>
        <dsp:cNvPr id="0" name=""/>
        <dsp:cNvSpPr/>
      </dsp:nvSpPr>
      <dsp:spPr>
        <a:xfrm>
          <a:off x="1945107" y="464770"/>
          <a:ext cx="1070211" cy="931218"/>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latin typeface="+mn-ea"/>
              <a:ea typeface="+mn-ea"/>
            </a:rPr>
            <a:t>转录本</a:t>
          </a:r>
        </a:p>
      </dsp:txBody>
      <dsp:txXfrm>
        <a:off x="1972381" y="492044"/>
        <a:ext cx="1015663" cy="876670"/>
      </dsp:txXfrm>
    </dsp:sp>
    <dsp:sp modelId="{2E8FC74D-3094-4B03-995A-C52EA264C380}">
      <dsp:nvSpPr>
        <dsp:cNvPr id="0" name=""/>
        <dsp:cNvSpPr/>
      </dsp:nvSpPr>
      <dsp:spPr>
        <a:xfrm>
          <a:off x="2958359" y="155756"/>
          <a:ext cx="343949" cy="266451"/>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latin typeface="+mn-ea"/>
            <a:ea typeface="+mn-ea"/>
          </a:endParaRPr>
        </a:p>
      </dsp:txBody>
      <dsp:txXfrm>
        <a:off x="2958359" y="209046"/>
        <a:ext cx="264014" cy="159871"/>
      </dsp:txXfrm>
    </dsp:sp>
    <dsp:sp modelId="{93DC3AFA-1D67-4FF8-ACFE-BC78B290C9B0}">
      <dsp:nvSpPr>
        <dsp:cNvPr id="0" name=""/>
        <dsp:cNvSpPr/>
      </dsp:nvSpPr>
      <dsp:spPr>
        <a:xfrm>
          <a:off x="3445080" y="113193"/>
          <a:ext cx="1070211" cy="527364"/>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marL="0" lvl="0" indent="0" algn="l" defTabSz="488950">
            <a:lnSpc>
              <a:spcPct val="90000"/>
            </a:lnSpc>
            <a:spcBef>
              <a:spcPct val="0"/>
            </a:spcBef>
            <a:spcAft>
              <a:spcPct val="35000"/>
            </a:spcAft>
            <a:buNone/>
          </a:pPr>
          <a:r>
            <a:rPr lang="zh-CN" altLang="en-US" sz="1100" kern="1200" dirty="0">
              <a:latin typeface="+mn-ea"/>
              <a:ea typeface="+mn-ea"/>
            </a:rPr>
            <a:t>完整的书</a:t>
          </a:r>
        </a:p>
      </dsp:txBody>
      <dsp:txXfrm>
        <a:off x="3445080" y="113193"/>
        <a:ext cx="1070211" cy="351576"/>
      </dsp:txXfrm>
    </dsp:sp>
    <dsp:sp modelId="{9CE52ADB-C948-41DA-835A-96663FB16A6A}">
      <dsp:nvSpPr>
        <dsp:cNvPr id="0" name=""/>
        <dsp:cNvSpPr/>
      </dsp:nvSpPr>
      <dsp:spPr>
        <a:xfrm>
          <a:off x="3664280" y="464770"/>
          <a:ext cx="1070211" cy="931218"/>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latin typeface="+mn-ea"/>
              <a:ea typeface="+mn-ea"/>
            </a:rPr>
            <a:t>三代测序</a:t>
          </a:r>
        </a:p>
        <a:p>
          <a:pPr marL="57150" lvl="1" indent="-57150" algn="l" defTabSz="488950">
            <a:lnSpc>
              <a:spcPct val="90000"/>
            </a:lnSpc>
            <a:spcBef>
              <a:spcPct val="0"/>
            </a:spcBef>
            <a:spcAft>
              <a:spcPct val="15000"/>
            </a:spcAft>
            <a:buChar char="•"/>
          </a:pPr>
          <a:r>
            <a:rPr lang="zh-CN" altLang="en-US" sz="1100" kern="1200" dirty="0">
              <a:latin typeface="+mn-ea"/>
              <a:ea typeface="+mn-ea"/>
            </a:rPr>
            <a:t>全长转录本</a:t>
          </a:r>
        </a:p>
      </dsp:txBody>
      <dsp:txXfrm>
        <a:off x="3691554" y="492044"/>
        <a:ext cx="1015663" cy="876670"/>
      </dsp:txXfrm>
    </dsp:sp>
    <dsp:sp modelId="{371D3EFF-0C65-48D5-A37D-D92C7CD842D9}">
      <dsp:nvSpPr>
        <dsp:cNvPr id="0" name=""/>
        <dsp:cNvSpPr/>
      </dsp:nvSpPr>
      <dsp:spPr>
        <a:xfrm>
          <a:off x="4677532" y="155756"/>
          <a:ext cx="343949" cy="266451"/>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latin typeface="+mn-ea"/>
            <a:ea typeface="+mn-ea"/>
          </a:endParaRPr>
        </a:p>
      </dsp:txBody>
      <dsp:txXfrm>
        <a:off x="4677532" y="209046"/>
        <a:ext cx="264014" cy="159871"/>
      </dsp:txXfrm>
    </dsp:sp>
    <dsp:sp modelId="{411836DA-20D9-41B3-AC99-D35C779EC129}">
      <dsp:nvSpPr>
        <dsp:cNvPr id="0" name=""/>
        <dsp:cNvSpPr/>
      </dsp:nvSpPr>
      <dsp:spPr>
        <a:xfrm>
          <a:off x="5164252" y="113193"/>
          <a:ext cx="1070211" cy="52736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marL="0" lvl="0" indent="0" algn="l" defTabSz="488950">
            <a:lnSpc>
              <a:spcPct val="90000"/>
            </a:lnSpc>
            <a:spcBef>
              <a:spcPct val="0"/>
            </a:spcBef>
            <a:spcAft>
              <a:spcPct val="35000"/>
            </a:spcAft>
            <a:buNone/>
          </a:pPr>
          <a:r>
            <a:rPr lang="zh-CN" altLang="en-US" sz="1100" kern="1200" dirty="0">
              <a:latin typeface="+mn-ea"/>
              <a:ea typeface="+mn-ea"/>
            </a:rPr>
            <a:t>撕碎的书</a:t>
          </a:r>
        </a:p>
      </dsp:txBody>
      <dsp:txXfrm>
        <a:off x="5164252" y="113193"/>
        <a:ext cx="1070211" cy="351576"/>
      </dsp:txXfrm>
    </dsp:sp>
    <dsp:sp modelId="{5DC884FD-B31A-4657-A5EE-BAC3A221D90C}">
      <dsp:nvSpPr>
        <dsp:cNvPr id="0" name=""/>
        <dsp:cNvSpPr/>
      </dsp:nvSpPr>
      <dsp:spPr>
        <a:xfrm>
          <a:off x="5335999" y="464770"/>
          <a:ext cx="1165118" cy="931218"/>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latin typeface="+mn-ea"/>
              <a:ea typeface="+mn-ea"/>
            </a:rPr>
            <a:t>二代测序</a:t>
          </a:r>
        </a:p>
        <a:p>
          <a:pPr marL="57150" lvl="1" indent="-57150" algn="l" defTabSz="488950">
            <a:lnSpc>
              <a:spcPct val="90000"/>
            </a:lnSpc>
            <a:spcBef>
              <a:spcPct val="0"/>
            </a:spcBef>
            <a:spcAft>
              <a:spcPct val="15000"/>
            </a:spcAft>
            <a:buChar char="•"/>
          </a:pPr>
          <a:r>
            <a:rPr lang="en-US" altLang="zh-CN" sz="1100" kern="1200" dirty="0">
              <a:latin typeface="+mn-ea"/>
              <a:ea typeface="+mn-ea"/>
            </a:rPr>
            <a:t>RNA</a:t>
          </a:r>
          <a:r>
            <a:rPr lang="zh-CN" altLang="en-US" sz="1100" kern="1200" dirty="0">
              <a:latin typeface="+mn-ea"/>
              <a:ea typeface="+mn-ea"/>
            </a:rPr>
            <a:t>随机打断</a:t>
          </a:r>
        </a:p>
      </dsp:txBody>
      <dsp:txXfrm>
        <a:off x="5363273" y="492044"/>
        <a:ext cx="1110570" cy="876670"/>
      </dsp:txXfrm>
    </dsp:sp>
    <dsp:sp modelId="{CACB0A65-ED4A-4AB2-B17C-576CBB6D3BAC}">
      <dsp:nvSpPr>
        <dsp:cNvPr id="0" name=""/>
        <dsp:cNvSpPr/>
      </dsp:nvSpPr>
      <dsp:spPr>
        <a:xfrm>
          <a:off x="6408568" y="155756"/>
          <a:ext cx="369099" cy="266451"/>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latin typeface="+mn-ea"/>
            <a:ea typeface="+mn-ea"/>
          </a:endParaRPr>
        </a:p>
      </dsp:txBody>
      <dsp:txXfrm>
        <a:off x="6408568" y="209046"/>
        <a:ext cx="289164" cy="159871"/>
      </dsp:txXfrm>
    </dsp:sp>
    <dsp:sp modelId="{45F56EA5-6305-4863-BC2C-06B3550A8814}">
      <dsp:nvSpPr>
        <dsp:cNvPr id="0" name=""/>
        <dsp:cNvSpPr/>
      </dsp:nvSpPr>
      <dsp:spPr>
        <a:xfrm>
          <a:off x="6930878" y="113193"/>
          <a:ext cx="1070211" cy="527364"/>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marL="0" lvl="0" indent="0" algn="l" defTabSz="488950">
            <a:lnSpc>
              <a:spcPct val="90000"/>
            </a:lnSpc>
            <a:spcBef>
              <a:spcPct val="0"/>
            </a:spcBef>
            <a:spcAft>
              <a:spcPct val="35000"/>
            </a:spcAft>
            <a:buNone/>
          </a:pPr>
          <a:r>
            <a:rPr lang="zh-CN" altLang="en-US" sz="1100" kern="1200" dirty="0">
              <a:latin typeface="+mn-ea"/>
              <a:ea typeface="+mn-ea"/>
            </a:rPr>
            <a:t>一袋子碎片</a:t>
          </a:r>
        </a:p>
      </dsp:txBody>
      <dsp:txXfrm>
        <a:off x="6930878" y="113193"/>
        <a:ext cx="1070211" cy="351576"/>
      </dsp:txXfrm>
    </dsp:sp>
    <dsp:sp modelId="{97E719C0-B442-4BF0-979B-5BE5CF5F6BD4}">
      <dsp:nvSpPr>
        <dsp:cNvPr id="0" name=""/>
        <dsp:cNvSpPr/>
      </dsp:nvSpPr>
      <dsp:spPr>
        <a:xfrm>
          <a:off x="7150078" y="464770"/>
          <a:ext cx="1070211" cy="931218"/>
        </a:xfrm>
        <a:prstGeom prst="roundRect">
          <a:avLst>
            <a:gd name="adj" fmla="val 10000"/>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latin typeface="+mn-ea"/>
              <a:ea typeface="+mn-ea"/>
            </a:rPr>
            <a:t>建库测序</a:t>
          </a:r>
        </a:p>
        <a:p>
          <a:pPr marL="57150" lvl="1" indent="-57150" algn="l" defTabSz="488950">
            <a:lnSpc>
              <a:spcPct val="90000"/>
            </a:lnSpc>
            <a:spcBef>
              <a:spcPct val="0"/>
            </a:spcBef>
            <a:spcAft>
              <a:spcPct val="15000"/>
            </a:spcAft>
            <a:buChar char="•"/>
          </a:pPr>
          <a:r>
            <a:rPr lang="zh-CN" altLang="en-US" sz="1100" kern="1200" dirty="0">
              <a:latin typeface="+mn-ea"/>
              <a:ea typeface="+mn-ea"/>
            </a:rPr>
            <a:t>随机抽样</a:t>
          </a:r>
        </a:p>
      </dsp:txBody>
      <dsp:txXfrm>
        <a:off x="7177352" y="492044"/>
        <a:ext cx="1015663" cy="876670"/>
      </dsp:txXfrm>
    </dsp:sp>
    <dsp:sp modelId="{09CBAAF9-4176-4CD5-92A9-7AA39A1E2E75}">
      <dsp:nvSpPr>
        <dsp:cNvPr id="0" name=""/>
        <dsp:cNvSpPr/>
      </dsp:nvSpPr>
      <dsp:spPr>
        <a:xfrm>
          <a:off x="8163331" y="155756"/>
          <a:ext cx="343949" cy="266451"/>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latin typeface="+mn-ea"/>
            <a:ea typeface="+mn-ea"/>
          </a:endParaRPr>
        </a:p>
      </dsp:txBody>
      <dsp:txXfrm>
        <a:off x="8163331" y="209046"/>
        <a:ext cx="264014" cy="159871"/>
      </dsp:txXfrm>
    </dsp:sp>
    <dsp:sp modelId="{5B6CAE38-5502-4ADF-8C03-561243D0B9AB}">
      <dsp:nvSpPr>
        <dsp:cNvPr id="0" name=""/>
        <dsp:cNvSpPr/>
      </dsp:nvSpPr>
      <dsp:spPr>
        <a:xfrm>
          <a:off x="8650051" y="113193"/>
          <a:ext cx="1070211" cy="52736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marL="0" lvl="0" indent="0" algn="l" defTabSz="488950">
            <a:lnSpc>
              <a:spcPct val="90000"/>
            </a:lnSpc>
            <a:spcBef>
              <a:spcPct val="0"/>
            </a:spcBef>
            <a:spcAft>
              <a:spcPct val="35000"/>
            </a:spcAft>
            <a:buNone/>
          </a:pPr>
          <a:r>
            <a:rPr lang="zh-CN" altLang="en-US" sz="1100" kern="1200" dirty="0">
              <a:latin typeface="+mn-ea"/>
              <a:ea typeface="+mn-ea"/>
            </a:rPr>
            <a:t>碎片拼书</a:t>
          </a:r>
        </a:p>
      </dsp:txBody>
      <dsp:txXfrm>
        <a:off x="8650051" y="113193"/>
        <a:ext cx="1070211" cy="351576"/>
      </dsp:txXfrm>
    </dsp:sp>
    <dsp:sp modelId="{AE2DF1D4-B480-4E87-A459-BC5149A996C5}">
      <dsp:nvSpPr>
        <dsp:cNvPr id="0" name=""/>
        <dsp:cNvSpPr/>
      </dsp:nvSpPr>
      <dsp:spPr>
        <a:xfrm>
          <a:off x="8869251" y="464770"/>
          <a:ext cx="1070211" cy="931218"/>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a:latin typeface="+mn-ea"/>
              <a:ea typeface="+mn-ea"/>
            </a:rPr>
            <a:t>无参转录组</a:t>
          </a:r>
        </a:p>
        <a:p>
          <a:pPr marL="57150" lvl="1" indent="-57150" algn="l" defTabSz="488950">
            <a:lnSpc>
              <a:spcPct val="90000"/>
            </a:lnSpc>
            <a:spcBef>
              <a:spcPct val="0"/>
            </a:spcBef>
            <a:spcAft>
              <a:spcPct val="15000"/>
            </a:spcAft>
            <a:buChar char="•"/>
          </a:pPr>
          <a:r>
            <a:rPr lang="en-US" altLang="zh-CN" sz="1100" kern="1200" dirty="0">
              <a:latin typeface="+mn-ea"/>
              <a:ea typeface="+mn-ea"/>
            </a:rPr>
            <a:t>De novo </a:t>
          </a:r>
          <a:r>
            <a:rPr lang="zh-CN" altLang="en-US" sz="1100" kern="1200" dirty="0">
              <a:latin typeface="+mn-ea"/>
              <a:ea typeface="+mn-ea"/>
            </a:rPr>
            <a:t>拼接</a:t>
          </a:r>
        </a:p>
      </dsp:txBody>
      <dsp:txXfrm>
        <a:off x="8896525" y="492044"/>
        <a:ext cx="1015663" cy="8766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30EAA2-E760-402A-900F-DB8AD922AB11}">
      <dsp:nvSpPr>
        <dsp:cNvPr id="0" name=""/>
        <dsp:cNvSpPr/>
      </dsp:nvSpPr>
      <dsp:spPr>
        <a:xfrm rot="5400000">
          <a:off x="-218955" y="219473"/>
          <a:ext cx="1459701" cy="1021790"/>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altLang="zh-CN" sz="1100" b="1" kern="1200" dirty="0">
              <a:latin typeface="Microsoft YaHei UI" panose="020B0503020204020204" pitchFamily="34" charset="-122"/>
              <a:ea typeface="Microsoft YaHei UI" panose="020B0503020204020204" pitchFamily="34" charset="-122"/>
            </a:rPr>
            <a:t>Library preparation</a:t>
          </a:r>
          <a:endParaRPr lang="zh-CN" altLang="en-US" sz="1100" b="1" kern="1200" dirty="0">
            <a:latin typeface="Microsoft YaHei UI" panose="020B0503020204020204" pitchFamily="34" charset="-122"/>
            <a:ea typeface="Microsoft YaHei UI" panose="020B0503020204020204" pitchFamily="34" charset="-122"/>
          </a:endParaRPr>
        </a:p>
      </dsp:txBody>
      <dsp:txXfrm rot="-5400000">
        <a:off x="1" y="511412"/>
        <a:ext cx="1021790" cy="437911"/>
      </dsp:txXfrm>
    </dsp:sp>
    <dsp:sp modelId="{E61A35EE-EFCC-4255-8D6C-2A82B76C3725}">
      <dsp:nvSpPr>
        <dsp:cNvPr id="0" name=""/>
        <dsp:cNvSpPr/>
      </dsp:nvSpPr>
      <dsp:spPr>
        <a:xfrm rot="5400000">
          <a:off x="2654829" y="-1632520"/>
          <a:ext cx="948805" cy="4214883"/>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altLang="zh-CN" sz="2000" b="0" kern="1200" dirty="0">
              <a:latin typeface="Microsoft YaHei UI" panose="020B0503020204020204" pitchFamily="34" charset="-122"/>
              <a:ea typeface="Microsoft YaHei UI" panose="020B0503020204020204" pitchFamily="34" charset="-122"/>
            </a:rPr>
            <a:t>DNA</a:t>
          </a:r>
          <a:r>
            <a:rPr lang="zh-CN" altLang="en-US" sz="2000" b="0" kern="1200" dirty="0">
              <a:latin typeface="Microsoft YaHei UI" panose="020B0503020204020204" pitchFamily="34" charset="-122"/>
              <a:ea typeface="Microsoft YaHei UI" panose="020B0503020204020204" pitchFamily="34" charset="-122"/>
            </a:rPr>
            <a:t>分子随机打断</a:t>
          </a:r>
        </a:p>
        <a:p>
          <a:pPr marL="228600" lvl="1" indent="-228600" algn="l" defTabSz="889000">
            <a:lnSpc>
              <a:spcPct val="90000"/>
            </a:lnSpc>
            <a:spcBef>
              <a:spcPct val="0"/>
            </a:spcBef>
            <a:spcAft>
              <a:spcPct val="15000"/>
            </a:spcAft>
            <a:buChar char="•"/>
          </a:pPr>
          <a:r>
            <a:rPr lang="zh-CN" altLang="en-US" sz="2000" b="0" kern="1200" dirty="0">
              <a:latin typeface="Microsoft YaHei UI" panose="020B0503020204020204" pitchFamily="34" charset="-122"/>
              <a:ea typeface="Microsoft YaHei UI" panose="020B0503020204020204" pitchFamily="34" charset="-122"/>
            </a:rPr>
            <a:t>两端加接头</a:t>
          </a:r>
        </a:p>
      </dsp:txBody>
      <dsp:txXfrm rot="-5400000">
        <a:off x="1021791" y="46835"/>
        <a:ext cx="4168566" cy="856171"/>
      </dsp:txXfrm>
    </dsp:sp>
    <dsp:sp modelId="{0FC48888-6564-42F3-85B6-631CEC1D379C}">
      <dsp:nvSpPr>
        <dsp:cNvPr id="0" name=""/>
        <dsp:cNvSpPr/>
      </dsp:nvSpPr>
      <dsp:spPr>
        <a:xfrm rot="5400000">
          <a:off x="-218955" y="1534530"/>
          <a:ext cx="1459701" cy="1021790"/>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altLang="zh-CN" sz="1100" b="1" kern="1200" dirty="0">
              <a:latin typeface="Microsoft YaHei UI" panose="020B0503020204020204" pitchFamily="34" charset="-122"/>
              <a:ea typeface="Microsoft YaHei UI" panose="020B0503020204020204" pitchFamily="34" charset="-122"/>
            </a:rPr>
            <a:t>Cluster Generation</a:t>
          </a:r>
          <a:endParaRPr lang="zh-CN" altLang="en-US" sz="1100" b="1" kern="1200" dirty="0">
            <a:latin typeface="Microsoft YaHei UI" panose="020B0503020204020204" pitchFamily="34" charset="-122"/>
            <a:ea typeface="Microsoft YaHei UI" panose="020B0503020204020204" pitchFamily="34" charset="-122"/>
          </a:endParaRPr>
        </a:p>
      </dsp:txBody>
      <dsp:txXfrm rot="-5400000">
        <a:off x="1" y="1826469"/>
        <a:ext cx="1021790" cy="437911"/>
      </dsp:txXfrm>
    </dsp:sp>
    <dsp:sp modelId="{3AA47F50-E10D-41E3-98F9-1074E40B3237}">
      <dsp:nvSpPr>
        <dsp:cNvPr id="0" name=""/>
        <dsp:cNvSpPr/>
      </dsp:nvSpPr>
      <dsp:spPr>
        <a:xfrm rot="5400000">
          <a:off x="2654829" y="-317462"/>
          <a:ext cx="948805" cy="4214883"/>
        </a:xfrm>
        <a:prstGeom prst="round2Same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0" i="0" kern="1200" dirty="0">
              <a:latin typeface="Microsoft YaHei UI" panose="020B0503020204020204" pitchFamily="34" charset="-122"/>
              <a:ea typeface="Microsoft YaHei UI" panose="020B0503020204020204" pitchFamily="34" charset="-122"/>
            </a:rPr>
            <a:t>大约</a:t>
          </a:r>
          <a:r>
            <a:rPr lang="en-US" altLang="zh-CN" sz="2000" b="0" i="0" kern="1200" dirty="0">
              <a:latin typeface="Microsoft YaHei UI" panose="020B0503020204020204" pitchFamily="34" charset="-122"/>
              <a:ea typeface="Microsoft YaHei UI" panose="020B0503020204020204" pitchFamily="34" charset="-122"/>
            </a:rPr>
            <a:t>35</a:t>
          </a:r>
          <a:r>
            <a:rPr lang="zh-CN" altLang="en-US" sz="2000" b="0" i="0" kern="1200" dirty="0">
              <a:latin typeface="Microsoft YaHei UI" panose="020B0503020204020204" pitchFamily="34" charset="-122"/>
              <a:ea typeface="Microsoft YaHei UI" panose="020B0503020204020204" pitchFamily="34" charset="-122"/>
            </a:rPr>
            <a:t>个循环</a:t>
          </a:r>
          <a:endParaRPr lang="zh-CN" altLang="en-US" sz="2000" b="1" kern="1200" dirty="0">
            <a:latin typeface="Microsoft YaHei UI" panose="020B0503020204020204" pitchFamily="34" charset="-122"/>
            <a:ea typeface="Microsoft YaHei UI" panose="020B0503020204020204" pitchFamily="34" charset="-122"/>
          </a:endParaRPr>
        </a:p>
        <a:p>
          <a:pPr marL="228600" lvl="1" indent="-228600" algn="l" defTabSz="889000">
            <a:lnSpc>
              <a:spcPct val="90000"/>
            </a:lnSpc>
            <a:spcBef>
              <a:spcPct val="0"/>
            </a:spcBef>
            <a:spcAft>
              <a:spcPct val="15000"/>
            </a:spcAft>
            <a:buChar char="•"/>
          </a:pPr>
          <a:r>
            <a:rPr lang="zh-CN" altLang="en-US" sz="2000" b="0" i="0" kern="1200" dirty="0">
              <a:latin typeface="Microsoft YaHei UI" panose="020B0503020204020204" pitchFamily="34" charset="-122"/>
              <a:ea typeface="Microsoft YaHei UI" panose="020B0503020204020204" pitchFamily="34" charset="-122"/>
            </a:rPr>
            <a:t>实现放大单一碱基的信号强度</a:t>
          </a:r>
          <a:endParaRPr lang="zh-CN" altLang="en-US" sz="2000" b="1" kern="1200" dirty="0">
            <a:latin typeface="Microsoft YaHei UI" panose="020B0503020204020204" pitchFamily="34" charset="-122"/>
            <a:ea typeface="Microsoft YaHei UI" panose="020B0503020204020204" pitchFamily="34" charset="-122"/>
          </a:endParaRPr>
        </a:p>
      </dsp:txBody>
      <dsp:txXfrm rot="-5400000">
        <a:off x="1021791" y="1361893"/>
        <a:ext cx="4168566" cy="856171"/>
      </dsp:txXfrm>
    </dsp:sp>
    <dsp:sp modelId="{FE2B2EC8-AC45-40BA-8A8D-153812CB4427}">
      <dsp:nvSpPr>
        <dsp:cNvPr id="0" name=""/>
        <dsp:cNvSpPr/>
      </dsp:nvSpPr>
      <dsp:spPr>
        <a:xfrm rot="5400000">
          <a:off x="-218955" y="2849588"/>
          <a:ext cx="1459701" cy="1021790"/>
        </a:xfrm>
        <a:prstGeom prst="chevron">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altLang="zh-CN" sz="1100" b="1" kern="1200" dirty="0">
              <a:latin typeface="Microsoft YaHei UI" panose="020B0503020204020204" pitchFamily="34" charset="-122"/>
              <a:ea typeface="Microsoft YaHei UI" panose="020B0503020204020204" pitchFamily="34" charset="-122"/>
            </a:rPr>
            <a:t>Sequencing</a:t>
          </a:r>
          <a:endParaRPr lang="zh-CN" altLang="en-US" sz="1100" b="1" kern="1200" dirty="0">
            <a:latin typeface="Microsoft YaHei UI" panose="020B0503020204020204" pitchFamily="34" charset="-122"/>
            <a:ea typeface="Microsoft YaHei UI" panose="020B0503020204020204" pitchFamily="34" charset="-122"/>
          </a:endParaRPr>
        </a:p>
      </dsp:txBody>
      <dsp:txXfrm rot="-5400000">
        <a:off x="1" y="3141527"/>
        <a:ext cx="1021790" cy="437911"/>
      </dsp:txXfrm>
    </dsp:sp>
    <dsp:sp modelId="{80B72904-545A-445C-ADFF-83ED47014199}">
      <dsp:nvSpPr>
        <dsp:cNvPr id="0" name=""/>
        <dsp:cNvSpPr/>
      </dsp:nvSpPr>
      <dsp:spPr>
        <a:xfrm rot="5400000">
          <a:off x="2654829" y="997594"/>
          <a:ext cx="948805" cy="4214883"/>
        </a:xfrm>
        <a:prstGeom prst="round2Same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0" kern="1200" dirty="0">
              <a:latin typeface="Microsoft YaHei UI" panose="020B0503020204020204" pitchFamily="34" charset="-122"/>
              <a:ea typeface="Microsoft YaHei UI" panose="020B0503020204020204" pitchFamily="34" charset="-122"/>
            </a:rPr>
            <a:t>边合成边测序</a:t>
          </a:r>
        </a:p>
        <a:p>
          <a:pPr marL="228600" lvl="1" indent="-228600" algn="l" defTabSz="889000">
            <a:lnSpc>
              <a:spcPct val="90000"/>
            </a:lnSpc>
            <a:spcBef>
              <a:spcPct val="0"/>
            </a:spcBef>
            <a:spcAft>
              <a:spcPct val="15000"/>
            </a:spcAft>
            <a:buChar char="•"/>
          </a:pPr>
          <a:r>
            <a:rPr lang="zh-CN" altLang="en-US" sz="2000" b="0" kern="1200" dirty="0">
              <a:latin typeface="Microsoft YaHei UI" panose="020B0503020204020204" pitchFamily="34" charset="-122"/>
              <a:ea typeface="Microsoft YaHei UI" panose="020B0503020204020204" pitchFamily="34" charset="-122"/>
            </a:rPr>
            <a:t>高通量</a:t>
          </a:r>
        </a:p>
      </dsp:txBody>
      <dsp:txXfrm rot="-5400000">
        <a:off x="1021791" y="2676950"/>
        <a:ext cx="4168566" cy="856171"/>
      </dsp:txXfrm>
    </dsp:sp>
    <dsp:sp modelId="{C7562DFD-EAFD-4061-B726-B52E497D1AB4}">
      <dsp:nvSpPr>
        <dsp:cNvPr id="0" name=""/>
        <dsp:cNvSpPr/>
      </dsp:nvSpPr>
      <dsp:spPr>
        <a:xfrm rot="5400000">
          <a:off x="-218955" y="4164645"/>
          <a:ext cx="1459701" cy="1021790"/>
        </a:xfrm>
        <a:prstGeom prst="chevron">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altLang="zh-CN" sz="1100" b="1" kern="1200" dirty="0">
              <a:latin typeface="Microsoft YaHei UI" panose="020B0503020204020204" pitchFamily="34" charset="-122"/>
              <a:ea typeface="Microsoft YaHei UI" panose="020B0503020204020204" pitchFamily="34" charset="-122"/>
            </a:rPr>
            <a:t>Data Analysis</a:t>
          </a:r>
          <a:endParaRPr lang="zh-CN" altLang="en-US" sz="1100" b="1" kern="1200" dirty="0">
            <a:latin typeface="Microsoft YaHei UI" panose="020B0503020204020204" pitchFamily="34" charset="-122"/>
            <a:ea typeface="Microsoft YaHei UI" panose="020B0503020204020204" pitchFamily="34" charset="-122"/>
          </a:endParaRPr>
        </a:p>
      </dsp:txBody>
      <dsp:txXfrm rot="-5400000">
        <a:off x="1" y="4456584"/>
        <a:ext cx="1021790" cy="437911"/>
      </dsp:txXfrm>
    </dsp:sp>
    <dsp:sp modelId="{4F61C98D-284D-43A9-B966-24E5FCEFF21F}">
      <dsp:nvSpPr>
        <dsp:cNvPr id="0" name=""/>
        <dsp:cNvSpPr/>
      </dsp:nvSpPr>
      <dsp:spPr>
        <a:xfrm rot="5400000">
          <a:off x="2654829" y="2329360"/>
          <a:ext cx="948805" cy="4214883"/>
        </a:xfrm>
        <a:prstGeom prst="round2Same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latin typeface="Microsoft YaHei UI" panose="020B0503020204020204" pitchFamily="34" charset="-122"/>
              <a:ea typeface="Microsoft YaHei UI" panose="020B0503020204020204" pitchFamily="34" charset="-122"/>
            </a:rPr>
            <a:t>荧光信号转为碱基序列</a:t>
          </a:r>
        </a:p>
        <a:p>
          <a:pPr marL="228600" lvl="1" indent="-228600" algn="l" defTabSz="889000">
            <a:lnSpc>
              <a:spcPct val="90000"/>
            </a:lnSpc>
            <a:spcBef>
              <a:spcPct val="0"/>
            </a:spcBef>
            <a:spcAft>
              <a:spcPct val="15000"/>
            </a:spcAft>
            <a:buChar char="•"/>
          </a:pPr>
          <a:r>
            <a:rPr lang="zh-CN" altLang="en-US" sz="2000" kern="1200" dirty="0">
              <a:latin typeface="Microsoft YaHei UI" panose="020B0503020204020204" pitchFamily="34" charset="-122"/>
              <a:ea typeface="Microsoft YaHei UI" panose="020B0503020204020204" pitchFamily="34" charset="-122"/>
            </a:rPr>
            <a:t>数据量庞大</a:t>
          </a:r>
        </a:p>
      </dsp:txBody>
      <dsp:txXfrm rot="-5400000">
        <a:off x="1021791" y="4008716"/>
        <a:ext cx="4168566" cy="856171"/>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73E3CCA-F91B-4D91-86B8-C95456F22E19}"/>
              </a:ext>
            </a:extLst>
          </p:cNvPr>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33223BF2-55DE-44C7-8588-27E76079DBD4}"/>
              </a:ext>
            </a:extLst>
          </p:cNvPr>
          <p:cNvSpPr>
            <a:spLocks noGrp="1"/>
          </p:cNvSpPr>
          <p:nvPr>
            <p:ph type="dt" sz="quarter" idx="1"/>
          </p:nvPr>
        </p:nvSpPr>
        <p:spPr>
          <a:xfrm>
            <a:off x="6905625" y="0"/>
            <a:ext cx="5283200" cy="344488"/>
          </a:xfrm>
          <a:prstGeom prst="rect">
            <a:avLst/>
          </a:prstGeom>
        </p:spPr>
        <p:txBody>
          <a:bodyPr vert="horz" lIns="91440" tIns="45720" rIns="91440" bIns="45720" rtlCol="0"/>
          <a:lstStyle>
            <a:lvl1pPr algn="r">
              <a:defRPr sz="1200"/>
            </a:lvl1pPr>
          </a:lstStyle>
          <a:p>
            <a:fld id="{487B8B03-4EF9-4EFC-8D79-04494AC4FF47}" type="datetimeFigureOut">
              <a:rPr lang="zh-CN" altLang="en-US" smtClean="0"/>
              <a:t>2020/3/16</a:t>
            </a:fld>
            <a:endParaRPr lang="zh-CN" altLang="en-US"/>
          </a:p>
        </p:txBody>
      </p:sp>
      <p:sp>
        <p:nvSpPr>
          <p:cNvPr id="4" name="页脚占位符 3">
            <a:extLst>
              <a:ext uri="{FF2B5EF4-FFF2-40B4-BE49-F238E27FC236}">
                <a16:creationId xmlns:a16="http://schemas.microsoft.com/office/drawing/2014/main" id="{B3F3B037-46D5-429E-83A0-454096B5F1DC}"/>
              </a:ext>
            </a:extLst>
          </p:cNvPr>
          <p:cNvSpPr>
            <a:spLocks noGrp="1"/>
          </p:cNvSpPr>
          <p:nvPr>
            <p:ph type="ftr" sz="quarter" idx="2"/>
          </p:nvPr>
        </p:nvSpPr>
        <p:spPr>
          <a:xfrm>
            <a:off x="0" y="6513513"/>
            <a:ext cx="5283200" cy="3444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D8F3D8C7-58FC-4274-901D-CD5BA8E70FD9}"/>
              </a:ext>
            </a:extLst>
          </p:cNvPr>
          <p:cNvSpPr>
            <a:spLocks noGrp="1"/>
          </p:cNvSpPr>
          <p:nvPr>
            <p:ph type="sldNum" sz="quarter" idx="3"/>
          </p:nvPr>
        </p:nvSpPr>
        <p:spPr>
          <a:xfrm>
            <a:off x="6905625" y="6513513"/>
            <a:ext cx="5283200" cy="344487"/>
          </a:xfrm>
          <a:prstGeom prst="rect">
            <a:avLst/>
          </a:prstGeom>
        </p:spPr>
        <p:txBody>
          <a:bodyPr vert="horz" lIns="91440" tIns="45720" rIns="91440" bIns="45720" rtlCol="0" anchor="b"/>
          <a:lstStyle>
            <a:lvl1pPr algn="r">
              <a:defRPr sz="1200"/>
            </a:lvl1pPr>
          </a:lstStyle>
          <a:p>
            <a:fld id="{5DA74D08-C639-4A17-8808-2DC82EE3B5FA}" type="slidenum">
              <a:rPr lang="zh-CN" altLang="en-US" smtClean="0"/>
              <a:t>‹#›</a:t>
            </a:fld>
            <a:endParaRPr lang="zh-CN" altLang="en-US"/>
          </a:p>
        </p:txBody>
      </p:sp>
    </p:spTree>
    <p:extLst>
      <p:ext uri="{BB962C8B-B14F-4D97-AF65-F5344CB8AC3E}">
        <p14:creationId xmlns:p14="http://schemas.microsoft.com/office/powerpoint/2010/main" val="41289302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83773375-8A8C-460F-AB96-A0BFFC5EA412}" type="datetimeFigureOut">
              <a:rPr lang="zh-CN" altLang="en-US" smtClean="0"/>
              <a:t>2020/3/16</a:t>
            </a:fld>
            <a:endParaRPr lang="zh-CN" altLang="en-US"/>
          </a:p>
        </p:txBody>
      </p:sp>
      <p:sp>
        <p:nvSpPr>
          <p:cNvPr id="4" name="幻灯片图像占位符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zh-CN" altLang="en-US" dirty="0"/>
          </a:p>
        </p:txBody>
      </p:sp>
      <p:sp>
        <p:nvSpPr>
          <p:cNvPr id="7" name="灯片编号占位符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C1509487-2A2E-49E4-84E5-74D89B2872AB}" type="slidenum">
              <a:rPr lang="zh-CN" altLang="en-US" smtClean="0"/>
              <a:t>‹#›</a:t>
            </a:fld>
            <a:endParaRPr lang="zh-CN" altLang="en-US"/>
          </a:p>
        </p:txBody>
      </p:sp>
    </p:spTree>
    <p:extLst>
      <p:ext uri="{BB962C8B-B14F-4D97-AF65-F5344CB8AC3E}">
        <p14:creationId xmlns:p14="http://schemas.microsoft.com/office/powerpoint/2010/main" val="2579989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买整本书还是撕碎的书</a:t>
            </a:r>
          </a:p>
        </p:txBody>
      </p:sp>
      <p:sp>
        <p:nvSpPr>
          <p:cNvPr id="4" name="灯片编号占位符 3"/>
          <p:cNvSpPr>
            <a:spLocks noGrp="1"/>
          </p:cNvSpPr>
          <p:nvPr>
            <p:ph type="sldNum" sz="quarter" idx="5"/>
          </p:nvPr>
        </p:nvSpPr>
        <p:spPr/>
        <p:txBody>
          <a:bodyPr/>
          <a:lstStyle/>
          <a:p>
            <a:fld id="{C1509487-2A2E-49E4-84E5-74D89B2872AB}" type="slidenum">
              <a:rPr lang="zh-CN" altLang="en-US" smtClean="0"/>
              <a:t>5</a:t>
            </a:fld>
            <a:endParaRPr lang="zh-CN" altLang="en-US"/>
          </a:p>
        </p:txBody>
      </p:sp>
    </p:spTree>
    <p:extLst>
      <p:ext uri="{BB962C8B-B14F-4D97-AF65-F5344CB8AC3E}">
        <p14:creationId xmlns:p14="http://schemas.microsoft.com/office/powerpoint/2010/main" val="3116184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有参比对可以鉴定变异和新转录本</a:t>
            </a:r>
          </a:p>
        </p:txBody>
      </p:sp>
      <p:sp>
        <p:nvSpPr>
          <p:cNvPr id="4" name="灯片编号占位符 3"/>
          <p:cNvSpPr>
            <a:spLocks noGrp="1"/>
          </p:cNvSpPr>
          <p:nvPr>
            <p:ph type="sldNum" sz="quarter" idx="5"/>
          </p:nvPr>
        </p:nvSpPr>
        <p:spPr/>
        <p:txBody>
          <a:bodyPr/>
          <a:lstStyle/>
          <a:p>
            <a:fld id="{C1509487-2A2E-49E4-84E5-74D89B2872AB}" type="slidenum">
              <a:rPr lang="zh-CN" altLang="en-US" smtClean="0"/>
              <a:t>6</a:t>
            </a:fld>
            <a:endParaRPr lang="zh-CN" altLang="en-US"/>
          </a:p>
        </p:txBody>
      </p:sp>
    </p:spTree>
    <p:extLst>
      <p:ext uri="{BB962C8B-B14F-4D97-AF65-F5344CB8AC3E}">
        <p14:creationId xmlns:p14="http://schemas.microsoft.com/office/powerpoint/2010/main" val="2308122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1509487-2A2E-49E4-84E5-74D89B2872AB}" type="slidenum">
              <a:rPr lang="zh-CN" altLang="en-US" smtClean="0"/>
              <a:t>7</a:t>
            </a:fld>
            <a:endParaRPr lang="zh-CN" altLang="en-US"/>
          </a:p>
        </p:txBody>
      </p:sp>
    </p:spTree>
    <p:extLst>
      <p:ext uri="{BB962C8B-B14F-4D97-AF65-F5344CB8AC3E}">
        <p14:creationId xmlns:p14="http://schemas.microsoft.com/office/powerpoint/2010/main" val="3185780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000" b="0" i="0" kern="1200" dirty="0">
                <a:solidFill>
                  <a:schemeClr val="tx1"/>
                </a:solidFill>
                <a:effectLst/>
                <a:latin typeface="+mn-lt"/>
                <a:ea typeface="+mn-ea"/>
                <a:cs typeface="+mn-cs"/>
              </a:rPr>
              <a:t> Bulked </a:t>
            </a:r>
            <a:r>
              <a:rPr lang="en-US" altLang="zh-CN" sz="1000" b="0" i="0" kern="1200" dirty="0" err="1">
                <a:solidFill>
                  <a:schemeClr val="tx1"/>
                </a:solidFill>
                <a:effectLst/>
                <a:latin typeface="+mn-lt"/>
                <a:ea typeface="+mn-ea"/>
                <a:cs typeface="+mn-cs"/>
              </a:rPr>
              <a:t>segregant</a:t>
            </a:r>
            <a:r>
              <a:rPr lang="en-US" altLang="zh-CN" sz="1000" b="0" i="0" kern="1200" dirty="0">
                <a:solidFill>
                  <a:schemeClr val="tx1"/>
                </a:solidFill>
                <a:effectLst/>
                <a:latin typeface="+mn-lt"/>
                <a:ea typeface="+mn-ea"/>
                <a:cs typeface="+mn-cs"/>
              </a:rPr>
              <a:t> analysis (BSA) is an efficient method to rapidly and efficiently map genes responsible for mutant phenotypes</a:t>
            </a:r>
            <a:endParaRPr lang="zh-CN" altLang="en-US" sz="1000" dirty="0"/>
          </a:p>
        </p:txBody>
      </p:sp>
      <p:sp>
        <p:nvSpPr>
          <p:cNvPr id="4" name="灯片编号占位符 3"/>
          <p:cNvSpPr>
            <a:spLocks noGrp="1"/>
          </p:cNvSpPr>
          <p:nvPr>
            <p:ph type="sldNum" sz="quarter" idx="5"/>
          </p:nvPr>
        </p:nvSpPr>
        <p:spPr/>
        <p:txBody>
          <a:bodyPr/>
          <a:lstStyle/>
          <a:p>
            <a:fld id="{C1509487-2A2E-49E4-84E5-74D89B2872AB}" type="slidenum">
              <a:rPr lang="zh-CN" altLang="en-US" smtClean="0"/>
              <a:t>8</a:t>
            </a:fld>
            <a:endParaRPr lang="zh-CN" altLang="en-US"/>
          </a:p>
        </p:txBody>
      </p:sp>
    </p:spTree>
    <p:extLst>
      <p:ext uri="{BB962C8B-B14F-4D97-AF65-F5344CB8AC3E}">
        <p14:creationId xmlns:p14="http://schemas.microsoft.com/office/powerpoint/2010/main" val="2627770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1509487-2A2E-49E4-84E5-74D89B2872AB}" type="slidenum">
              <a:rPr lang="zh-CN" altLang="en-US" smtClean="0"/>
              <a:t>15</a:t>
            </a:fld>
            <a:endParaRPr lang="zh-CN" altLang="en-US"/>
          </a:p>
        </p:txBody>
      </p:sp>
    </p:spTree>
    <p:extLst>
      <p:ext uri="{BB962C8B-B14F-4D97-AF65-F5344CB8AC3E}">
        <p14:creationId xmlns:p14="http://schemas.microsoft.com/office/powerpoint/2010/main" val="144106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1509487-2A2E-49E4-84E5-74D89B2872AB}" type="slidenum">
              <a:rPr lang="zh-CN" altLang="en-US" smtClean="0"/>
              <a:t>19</a:t>
            </a:fld>
            <a:endParaRPr lang="zh-CN" altLang="en-US"/>
          </a:p>
        </p:txBody>
      </p:sp>
    </p:spTree>
    <p:extLst>
      <p:ext uri="{BB962C8B-B14F-4D97-AF65-F5344CB8AC3E}">
        <p14:creationId xmlns:p14="http://schemas.microsoft.com/office/powerpoint/2010/main" val="2868673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57859" y="531622"/>
            <a:ext cx="10876280" cy="452119"/>
          </a:xfrm>
          <a:prstGeom prst="rect">
            <a:avLst/>
          </a:prstGeom>
        </p:spPr>
        <p:txBody>
          <a:bodyPr wrap="square" lIns="0" tIns="0" rIns="0" bIns="0">
            <a:spAutoFit/>
          </a:bodyPr>
          <a:lstStyle>
            <a:lvl1pPr>
              <a:defRPr sz="2800" b="1" i="0" u="sng">
                <a:solidFill>
                  <a:srgbClr val="204F6C"/>
                </a:solidFill>
                <a:latin typeface="Lucida Sans"/>
                <a:cs typeface="Lucida Sans"/>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276999"/>
          </a:xfrm>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609600" y="6377940"/>
            <a:ext cx="2804160" cy="276999"/>
          </a:xfrm>
        </p:spPr>
        <p:txBody>
          <a:bodyPr lIns="0" tIns="0" rIns="0" bIns="0"/>
          <a:lstStyle>
            <a:lvl1pPr algn="l">
              <a:defRPr>
                <a:solidFill>
                  <a:schemeClr val="tx1">
                    <a:tint val="75000"/>
                  </a:schemeClr>
                </a:solidFill>
              </a:defRPr>
            </a:lvl1pPr>
          </a:lstStyle>
          <a:p>
            <a:fld id="{00DCD522-844F-4706-93D9-07969F906366}" type="datetime1">
              <a:rPr lang="en-US" altLang="zh-CN" smtClean="0"/>
              <a:t>3/16/2020</a:t>
            </a:fld>
            <a:endParaRPr lang="en-US" dirty="0"/>
          </a:p>
        </p:txBody>
      </p:sp>
      <p:sp>
        <p:nvSpPr>
          <p:cNvPr id="6" name="Holder 6"/>
          <p:cNvSpPr>
            <a:spLocks noGrp="1"/>
          </p:cNvSpPr>
          <p:nvPr>
            <p:ph type="sldNum" sz="quarter" idx="7"/>
          </p:nvPr>
        </p:nvSpPr>
        <p:spPr/>
        <p:txBody>
          <a:bodyPr lIns="0" tIns="0" rIns="0" bIns="0"/>
          <a:lstStyle>
            <a:lvl1pPr>
              <a:defRPr sz="1000" b="0" i="0">
                <a:solidFill>
                  <a:srgbClr val="7E7E7E"/>
                </a:solidFill>
                <a:latin typeface="Trebuchet MS"/>
                <a:cs typeface="Trebuchet MS"/>
              </a:defRPr>
            </a:lvl1pPr>
          </a:lstStyle>
          <a:p>
            <a:pPr marL="25400">
              <a:lnSpc>
                <a:spcPct val="100000"/>
              </a:lnSpc>
            </a:pPr>
            <a:fld id="{81D60167-4931-47E6-BA6A-407CBD079E47}" type="slidenum">
              <a:rPr spc="25" dirty="0"/>
              <a:t>‹#›</a:t>
            </a:fld>
            <a:endParaRPr spc="2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u="sng">
                <a:solidFill>
                  <a:srgbClr val="204F6C"/>
                </a:solidFill>
                <a:latin typeface="Microsoft YaHei UI"/>
                <a:cs typeface="Microsoft YaHei UI"/>
              </a:defRPr>
            </a:lvl1pPr>
          </a:lstStyle>
          <a:p>
            <a:endParaRPr/>
          </a:p>
        </p:txBody>
      </p:sp>
      <p:sp>
        <p:nvSpPr>
          <p:cNvPr id="3" name="Holder 3"/>
          <p:cNvSpPr>
            <a:spLocks noGrp="1"/>
          </p:cNvSpPr>
          <p:nvPr>
            <p:ph type="body" idx="1"/>
          </p:nvPr>
        </p:nvSpPr>
        <p:spPr/>
        <p:txBody>
          <a:bodyPr lIns="0" tIns="0" rIns="0" bIns="0"/>
          <a:lstStyle>
            <a:lvl1pPr>
              <a:defRPr sz="24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5FB397F8-43B6-4B2E-B458-BD5523373E98}" type="datetime1">
              <a:rPr lang="en-US" altLang="zh-CN" smtClean="0"/>
              <a:t>3/16/2020</a:t>
            </a:fld>
            <a:endParaRPr lang="en-US"/>
          </a:p>
        </p:txBody>
      </p:sp>
      <p:sp>
        <p:nvSpPr>
          <p:cNvPr id="6" name="Holder 6"/>
          <p:cNvSpPr>
            <a:spLocks noGrp="1"/>
          </p:cNvSpPr>
          <p:nvPr>
            <p:ph type="sldNum" sz="quarter" idx="7"/>
          </p:nvPr>
        </p:nvSpPr>
        <p:spPr/>
        <p:txBody>
          <a:bodyPr lIns="0" tIns="0" rIns="0" bIns="0"/>
          <a:lstStyle>
            <a:lvl1pPr>
              <a:defRPr sz="1000" b="0" i="0">
                <a:solidFill>
                  <a:srgbClr val="7E7E7E"/>
                </a:solidFill>
                <a:latin typeface="Trebuchet MS"/>
                <a:cs typeface="Trebuchet MS"/>
              </a:defRPr>
            </a:lvl1pPr>
          </a:lstStyle>
          <a:p>
            <a:pPr marL="25400">
              <a:lnSpc>
                <a:spcPct val="100000"/>
              </a:lnSpc>
            </a:pPr>
            <a:fld id="{81D60167-4931-47E6-BA6A-407CBD079E47}" type="slidenum">
              <a:rPr spc="25" dirty="0"/>
              <a:t>‹#›</a:t>
            </a:fld>
            <a:endParaRPr spc="2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u="sng">
                <a:solidFill>
                  <a:srgbClr val="204F6C"/>
                </a:solidFill>
                <a:latin typeface="Microsoft YaHei UI"/>
                <a:cs typeface="Microsoft YaHei U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E21E2D54-7D3B-4DC1-8680-CC004A4AFC95}" type="datetime1">
              <a:rPr lang="en-US" altLang="zh-CN" smtClean="0"/>
              <a:t>3/16/2020</a:t>
            </a:fld>
            <a:endParaRPr lang="en-US"/>
          </a:p>
        </p:txBody>
      </p:sp>
      <p:sp>
        <p:nvSpPr>
          <p:cNvPr id="7" name="Holder 7"/>
          <p:cNvSpPr>
            <a:spLocks noGrp="1"/>
          </p:cNvSpPr>
          <p:nvPr>
            <p:ph type="sldNum" sz="quarter" idx="7"/>
          </p:nvPr>
        </p:nvSpPr>
        <p:spPr/>
        <p:txBody>
          <a:bodyPr lIns="0" tIns="0" rIns="0" bIns="0"/>
          <a:lstStyle>
            <a:lvl1pPr>
              <a:defRPr sz="1000" b="0" i="0">
                <a:solidFill>
                  <a:srgbClr val="7E7E7E"/>
                </a:solidFill>
                <a:latin typeface="Trebuchet MS"/>
                <a:cs typeface="Trebuchet MS"/>
              </a:defRPr>
            </a:lvl1pPr>
          </a:lstStyle>
          <a:p>
            <a:pPr marL="25400">
              <a:lnSpc>
                <a:spcPct val="100000"/>
              </a:lnSpc>
            </a:pPr>
            <a:fld id="{81D60167-4931-47E6-BA6A-407CBD079E47}" type="slidenum">
              <a:rPr spc="25" dirty="0"/>
              <a:t>‹#›</a:t>
            </a:fld>
            <a:endParaRPr spc="2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u="sng">
                <a:solidFill>
                  <a:srgbClr val="204F6C"/>
                </a:solidFill>
                <a:latin typeface="Microsoft YaHei UI"/>
                <a:cs typeface="Microsoft YaHei U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EBD4E0E3-0EA0-419D-B7A5-EFC2FF36BAC5}" type="datetime1">
              <a:rPr lang="en-US" altLang="zh-CN" smtClean="0"/>
              <a:t>3/16/2020</a:t>
            </a:fld>
            <a:endParaRPr lang="en-US"/>
          </a:p>
        </p:txBody>
      </p:sp>
      <p:sp>
        <p:nvSpPr>
          <p:cNvPr id="5" name="Holder 5"/>
          <p:cNvSpPr>
            <a:spLocks noGrp="1"/>
          </p:cNvSpPr>
          <p:nvPr>
            <p:ph type="sldNum" sz="quarter" idx="7"/>
          </p:nvPr>
        </p:nvSpPr>
        <p:spPr/>
        <p:txBody>
          <a:bodyPr lIns="0" tIns="0" rIns="0" bIns="0"/>
          <a:lstStyle>
            <a:lvl1pPr>
              <a:defRPr sz="1000" b="0" i="0">
                <a:solidFill>
                  <a:srgbClr val="7E7E7E"/>
                </a:solidFill>
                <a:latin typeface="Trebuchet MS"/>
                <a:cs typeface="Trebuchet MS"/>
              </a:defRPr>
            </a:lvl1pPr>
          </a:lstStyle>
          <a:p>
            <a:pPr marL="25400">
              <a:lnSpc>
                <a:spcPct val="100000"/>
              </a:lnSpc>
            </a:pPr>
            <a:fld id="{81D60167-4931-47E6-BA6A-407CBD079E47}" type="slidenum">
              <a:rPr spc="25" dirty="0"/>
              <a:t>‹#›</a:t>
            </a:fld>
            <a:endParaRPr spc="2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1999" cy="6858000"/>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E6B64FCA-6FE2-4E83-9AE7-62EC1E46BDEC}" type="datetime1">
              <a:rPr lang="en-US" altLang="zh-CN" smtClean="0"/>
              <a:t>3/16/2020</a:t>
            </a:fld>
            <a:endParaRPr lang="en-US"/>
          </a:p>
        </p:txBody>
      </p:sp>
      <p:sp>
        <p:nvSpPr>
          <p:cNvPr id="4" name="Holder 4"/>
          <p:cNvSpPr>
            <a:spLocks noGrp="1"/>
          </p:cNvSpPr>
          <p:nvPr>
            <p:ph type="sldNum" sz="quarter" idx="7"/>
          </p:nvPr>
        </p:nvSpPr>
        <p:spPr/>
        <p:txBody>
          <a:bodyPr lIns="0" tIns="0" rIns="0" bIns="0"/>
          <a:lstStyle>
            <a:lvl1pPr>
              <a:defRPr sz="1000" b="0" i="0">
                <a:solidFill>
                  <a:srgbClr val="7E7E7E"/>
                </a:solidFill>
                <a:latin typeface="Trebuchet MS"/>
                <a:cs typeface="Trebuchet MS"/>
              </a:defRPr>
            </a:lvl1pPr>
          </a:lstStyle>
          <a:p>
            <a:pPr marL="25400">
              <a:lnSpc>
                <a:spcPct val="100000"/>
              </a:lnSpc>
            </a:pPr>
            <a:fld id="{81D60167-4931-47E6-BA6A-407CBD079E47}" type="slidenum">
              <a:rPr spc="25" dirty="0"/>
              <a:t>‹#›</a:t>
            </a:fld>
            <a:endParaRPr spc="25"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57859" y="531622"/>
            <a:ext cx="10876280" cy="452119"/>
          </a:xfrm>
          <a:prstGeom prst="rect">
            <a:avLst/>
          </a:prstGeom>
        </p:spPr>
        <p:txBody>
          <a:bodyPr wrap="square" lIns="0" tIns="0" rIns="0" bIns="0">
            <a:spAutoFit/>
          </a:bodyPr>
          <a:lstStyle>
            <a:lvl1pPr>
              <a:defRPr sz="2800" b="1" i="0" u="sng">
                <a:solidFill>
                  <a:srgbClr val="204F6C"/>
                </a:solidFill>
                <a:latin typeface="Microsoft YaHei UI"/>
                <a:cs typeface="Microsoft YaHei UI"/>
              </a:defRPr>
            </a:lvl1pPr>
          </a:lstStyle>
          <a:p>
            <a:endParaRPr/>
          </a:p>
        </p:txBody>
      </p:sp>
      <p:sp>
        <p:nvSpPr>
          <p:cNvPr id="3" name="Holder 3"/>
          <p:cNvSpPr>
            <a:spLocks noGrp="1"/>
          </p:cNvSpPr>
          <p:nvPr>
            <p:ph type="body" idx="1"/>
          </p:nvPr>
        </p:nvSpPr>
        <p:spPr>
          <a:xfrm>
            <a:off x="1578991" y="1306448"/>
            <a:ext cx="8203565" cy="2394585"/>
          </a:xfrm>
          <a:prstGeom prst="rect">
            <a:avLst/>
          </a:prstGeom>
        </p:spPr>
        <p:txBody>
          <a:bodyPr wrap="square" lIns="0" tIns="0" rIns="0" bIns="0">
            <a:spAutoFit/>
          </a:bodyPr>
          <a:lstStyle>
            <a:lvl1pPr>
              <a:defRPr sz="2400" b="0" i="0">
                <a:solidFill>
                  <a:schemeClr val="tx1"/>
                </a:solidFill>
                <a:latin typeface="Trebuchet MS"/>
                <a:cs typeface="Trebuchet MS"/>
              </a:defRPr>
            </a:lvl1pPr>
          </a:lstStyle>
          <a:p>
            <a:endParaRPr dirty="0"/>
          </a:p>
        </p:txBody>
      </p:sp>
      <p:sp>
        <p:nvSpPr>
          <p:cNvPr id="4" name="Holder 4"/>
          <p:cNvSpPr>
            <a:spLocks noGrp="1"/>
          </p:cNvSpPr>
          <p:nvPr>
            <p:ph type="ftr" sz="quarter" idx="5"/>
          </p:nvPr>
        </p:nvSpPr>
        <p:spPr>
          <a:xfrm>
            <a:off x="4145280" y="6377940"/>
            <a:ext cx="4084320" cy="553998"/>
          </a:xfrm>
          <a:prstGeom prst="rect">
            <a:avLst/>
          </a:prstGeom>
        </p:spPr>
        <p:txBody>
          <a:bodyPr wrap="square" lIns="0" tIns="0" rIns="0" bIns="0">
            <a:spAutoFit/>
          </a:bodyPr>
          <a:lstStyle>
            <a:lvl1pPr algn="ctr">
              <a:defRPr>
                <a:solidFill>
                  <a:schemeClr val="tx1">
                    <a:tint val="75000"/>
                  </a:schemeClr>
                </a:solidFill>
              </a:defRPr>
            </a:lvl1pPr>
          </a:lstStyle>
          <a:p>
            <a:endParaRPr lang="zh-CN" altLang="en-US" dirty="0"/>
          </a:p>
        </p:txBody>
      </p:sp>
      <p:sp>
        <p:nvSpPr>
          <p:cNvPr id="5" name="Holder 5"/>
          <p:cNvSpPr>
            <a:spLocks noGrp="1"/>
          </p:cNvSpPr>
          <p:nvPr>
            <p:ph type="dt" sz="half" idx="6"/>
          </p:nvPr>
        </p:nvSpPr>
        <p:spPr>
          <a:xfrm>
            <a:off x="609600" y="6377940"/>
            <a:ext cx="2804160" cy="553998"/>
          </a:xfrm>
          <a:prstGeom prst="rect">
            <a:avLst/>
          </a:prstGeom>
        </p:spPr>
        <p:txBody>
          <a:bodyPr wrap="square" lIns="0" tIns="0" rIns="0" bIns="0">
            <a:spAutoFit/>
          </a:bodyPr>
          <a:lstStyle>
            <a:lvl1pPr algn="l">
              <a:defRPr>
                <a:solidFill>
                  <a:schemeClr val="tx1">
                    <a:tint val="75000"/>
                  </a:schemeClr>
                </a:solidFill>
              </a:defRPr>
            </a:lvl1pPr>
          </a:lstStyle>
          <a:p>
            <a:fld id="{06D7B9C6-DB81-4830-BB3F-8E2372DF3E25}" type="datetime1">
              <a:rPr lang="en-US" altLang="zh-CN" smtClean="0"/>
              <a:t>3/16/2020</a:t>
            </a:fld>
            <a:endParaRPr lang="en-US" dirty="0"/>
          </a:p>
        </p:txBody>
      </p:sp>
      <p:sp>
        <p:nvSpPr>
          <p:cNvPr id="6" name="Holder 6"/>
          <p:cNvSpPr>
            <a:spLocks noGrp="1"/>
          </p:cNvSpPr>
          <p:nvPr>
            <p:ph type="sldNum" sz="quarter" idx="7"/>
          </p:nvPr>
        </p:nvSpPr>
        <p:spPr>
          <a:xfrm>
            <a:off x="11264392" y="6427209"/>
            <a:ext cx="191134" cy="269875"/>
          </a:xfrm>
          <a:prstGeom prst="rect">
            <a:avLst/>
          </a:prstGeom>
        </p:spPr>
        <p:txBody>
          <a:bodyPr wrap="square" lIns="0" tIns="0" rIns="0" bIns="0">
            <a:spAutoFit/>
          </a:bodyPr>
          <a:lstStyle>
            <a:lvl1pPr>
              <a:defRPr sz="1000" b="0" i="0">
                <a:solidFill>
                  <a:srgbClr val="7E7E7E"/>
                </a:solidFill>
                <a:latin typeface="Trebuchet MS"/>
                <a:cs typeface="Trebuchet MS"/>
              </a:defRPr>
            </a:lvl1pPr>
          </a:lstStyle>
          <a:p>
            <a:pPr marL="25400">
              <a:lnSpc>
                <a:spcPct val="100000"/>
              </a:lnSpc>
            </a:pPr>
            <a:fld id="{81D60167-4931-47E6-BA6A-407CBD079E47}" type="slidenum">
              <a:rPr spc="25" dirty="0"/>
              <a:t>‹#›</a:t>
            </a:fld>
            <a:endParaRPr spc="2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23398;&#20064;&#36164;&#26009;/illumina&#27979;&#24207;/Illumina%20Sequencing%20by%20Synthesis.mp4" TargetMode="External"/><Relationship Id="rId7" Type="http://schemas.openxmlformats.org/officeDocument/2006/relationships/diagramColors" Target="../diagrams/colors2.xml"/><Relationship Id="rId2" Type="http://schemas.openxmlformats.org/officeDocument/2006/relationships/image" Target="../media/image23.jpeg"/><Relationship Id="rId1" Type="http://schemas.openxmlformats.org/officeDocument/2006/relationships/slideLayout" Target="../slideLayouts/slideLayout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5.jpeg"/></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6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66.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7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3.xml"/><Relationship Id="rId4" Type="http://schemas.openxmlformats.org/officeDocument/2006/relationships/image" Target="../media/image91.jpg"/></Relationships>
</file>

<file path=ppt/slides/_rels/slide72.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8" Type="http://schemas.openxmlformats.org/officeDocument/2006/relationships/hyperlink" Target="https://www.jianshu.com/u/9ea40b5f607a" TargetMode="External"/><Relationship Id="rId13" Type="http://schemas.openxmlformats.org/officeDocument/2006/relationships/hyperlink" Target="http://www.rna-seqblog.com/" TargetMode="External"/><Relationship Id="rId3" Type="http://schemas.openxmlformats.org/officeDocument/2006/relationships/hyperlink" Target="https://space.bilibili.com/404172354/" TargetMode="External"/><Relationship Id="rId7" Type="http://schemas.openxmlformats.org/officeDocument/2006/relationships/hyperlink" Target="https://space.bilibili.com/43447919" TargetMode="External"/><Relationship Id="rId12" Type="http://schemas.openxmlformats.org/officeDocument/2006/relationships/hyperlink" Target="https://www.jianshu.com/u/963b2c9fee02" TargetMode="External"/><Relationship Id="rId2" Type="http://schemas.openxmlformats.org/officeDocument/2006/relationships/hyperlink" Target="https://space.bilibili.com/338686099/" TargetMode="External"/><Relationship Id="rId1" Type="http://schemas.openxmlformats.org/officeDocument/2006/relationships/slideLayout" Target="../slideLayouts/slideLayout4.xml"/><Relationship Id="rId6" Type="http://schemas.openxmlformats.org/officeDocument/2006/relationships/hyperlink" Target="https://space.bilibili.com/7545573/" TargetMode="External"/><Relationship Id="rId11" Type="http://schemas.openxmlformats.org/officeDocument/2006/relationships/hyperlink" Target="https://www.bioinfo-scrounger.com/" TargetMode="External"/><Relationship Id="rId5" Type="http://schemas.openxmlformats.org/officeDocument/2006/relationships/hyperlink" Target="https://space.bilibili.com/14581898/" TargetMode="External"/><Relationship Id="rId15" Type="http://schemas.openxmlformats.org/officeDocument/2006/relationships/hyperlink" Target="http://www.biotrainee.com/" TargetMode="External"/><Relationship Id="rId10" Type="http://schemas.openxmlformats.org/officeDocument/2006/relationships/hyperlink" Target="https://www.jianshu.com/u/c93ac360691a" TargetMode="External"/><Relationship Id="rId4" Type="http://schemas.openxmlformats.org/officeDocument/2006/relationships/hyperlink" Target="https://space.bilibili.com/257347536/" TargetMode="External"/><Relationship Id="rId9" Type="http://schemas.openxmlformats.org/officeDocument/2006/relationships/hyperlink" Target="https://www.jianshu.com/u/d7b77c171c15" TargetMode="External"/><Relationship Id="rId14" Type="http://schemas.openxmlformats.org/officeDocument/2006/relationships/hyperlink" Target="https://www.zhihu.com/people/meng_howard"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s://www.liguocheng.top/" TargetMode="External"/><Relationship Id="rId2" Type="http://schemas.openxmlformats.org/officeDocument/2006/relationships/image" Target="../media/image94.png"/><Relationship Id="rId1" Type="http://schemas.openxmlformats.org/officeDocument/2006/relationships/slideLayout" Target="../slideLayouts/slideLayout5.xml"/><Relationship Id="rId6" Type="http://schemas.openxmlformats.org/officeDocument/2006/relationships/image" Target="../media/image95.jpg"/><Relationship Id="rId5" Type="http://schemas.openxmlformats.org/officeDocument/2006/relationships/hyperlink" Target="https://www.jianshu.com/u/3286450b50ba" TargetMode="External"/><Relationship Id="rId4" Type="http://schemas.openxmlformats.org/officeDocument/2006/relationships/hyperlink" Target="https://space.bilibili.com/43447919"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7998"/>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281430" y="1163269"/>
            <a:ext cx="9843770" cy="1120820"/>
          </a:xfrm>
          <a:prstGeom prst="rect">
            <a:avLst/>
          </a:prstGeom>
        </p:spPr>
        <p:txBody>
          <a:bodyPr vert="horz" wrap="square" lIns="0" tIns="12700" rIns="0" bIns="0" rtlCol="0">
            <a:spAutoFit/>
          </a:bodyPr>
          <a:lstStyle/>
          <a:p>
            <a:pPr marL="12700" algn="ctr">
              <a:lnSpc>
                <a:spcPct val="100000"/>
              </a:lnSpc>
              <a:spcBef>
                <a:spcPts val="100"/>
              </a:spcBef>
            </a:pPr>
            <a:r>
              <a:rPr sz="7200" b="1" u="none" spc="-95" dirty="0">
                <a:solidFill>
                  <a:srgbClr val="F1F1F1"/>
                </a:solidFill>
                <a:latin typeface="+mj-ea"/>
                <a:cs typeface="Lucida Sans"/>
              </a:rPr>
              <a:t>RNA-seq</a:t>
            </a:r>
            <a:r>
              <a:rPr sz="7200" b="1" u="none" spc="-365" dirty="0">
                <a:solidFill>
                  <a:srgbClr val="F1F1F1"/>
                </a:solidFill>
                <a:latin typeface="+mj-ea"/>
                <a:cs typeface="Lucida Sans"/>
              </a:rPr>
              <a:t> </a:t>
            </a:r>
            <a:r>
              <a:rPr sz="7200" u="none" dirty="0">
                <a:solidFill>
                  <a:srgbClr val="F1F1F1"/>
                </a:solidFill>
                <a:latin typeface="+mj-ea"/>
              </a:rPr>
              <a:t>从原理到应用</a:t>
            </a:r>
            <a:endParaRPr sz="7200" dirty="0">
              <a:latin typeface="+mj-ea"/>
              <a:cs typeface="Lucida Sans"/>
            </a:endParaRPr>
          </a:p>
        </p:txBody>
      </p:sp>
      <p:sp>
        <p:nvSpPr>
          <p:cNvPr id="4" name="object 4"/>
          <p:cNvSpPr txBox="1"/>
          <p:nvPr/>
        </p:nvSpPr>
        <p:spPr>
          <a:xfrm>
            <a:off x="8001000" y="5624271"/>
            <a:ext cx="3173603" cy="793294"/>
          </a:xfrm>
          <a:prstGeom prst="rect">
            <a:avLst/>
          </a:prstGeom>
        </p:spPr>
        <p:txBody>
          <a:bodyPr vert="horz" wrap="square" lIns="0" tIns="12700" rIns="0" bIns="0" rtlCol="0">
            <a:spAutoFit/>
          </a:bodyPr>
          <a:lstStyle/>
          <a:p>
            <a:pPr marL="12700" marR="5080" indent="1017905">
              <a:lnSpc>
                <a:spcPct val="131500"/>
              </a:lnSpc>
              <a:spcBef>
                <a:spcPts val="100"/>
              </a:spcBef>
            </a:pPr>
            <a:r>
              <a:rPr lang="zh-CN" altLang="en-US" sz="2000" b="0" dirty="0">
                <a:solidFill>
                  <a:srgbClr val="4BB0D2"/>
                </a:solidFill>
                <a:latin typeface="+mj-ea"/>
                <a:ea typeface="+mj-ea"/>
                <a:cs typeface="Microsoft YaHei UI Light"/>
              </a:rPr>
              <a:t>李国成</a:t>
            </a:r>
            <a:endParaRPr lang="en-US" altLang="zh-CN" sz="2000" b="0" dirty="0">
              <a:solidFill>
                <a:srgbClr val="4BB0D2"/>
              </a:solidFill>
              <a:latin typeface="+mj-ea"/>
              <a:ea typeface="+mj-ea"/>
              <a:cs typeface="Microsoft YaHei UI Light"/>
            </a:endParaRPr>
          </a:p>
          <a:p>
            <a:pPr marL="12700" marR="5080" indent="1017905">
              <a:lnSpc>
                <a:spcPct val="131500"/>
              </a:lnSpc>
              <a:spcBef>
                <a:spcPts val="100"/>
              </a:spcBef>
            </a:pPr>
            <a:r>
              <a:rPr lang="zh-CN" altLang="en-US" sz="2000" b="0" dirty="0">
                <a:solidFill>
                  <a:srgbClr val="4BB0D2"/>
                </a:solidFill>
                <a:latin typeface="+mj-ea"/>
                <a:ea typeface="+mj-ea"/>
                <a:cs typeface="Microsoft YaHei UI Light"/>
              </a:rPr>
              <a:t>颤抖吧</a:t>
            </a:r>
            <a:r>
              <a:rPr lang="en-US" altLang="zh-CN" sz="2000" b="0" dirty="0">
                <a:solidFill>
                  <a:srgbClr val="4BB0D2"/>
                </a:solidFill>
                <a:latin typeface="+mj-ea"/>
                <a:ea typeface="+mj-ea"/>
                <a:cs typeface="Microsoft YaHei UI Light"/>
              </a:rPr>
              <a:t>—</a:t>
            </a:r>
            <a:r>
              <a:rPr lang="zh-CN" altLang="en-US" sz="2000" b="0" dirty="0">
                <a:solidFill>
                  <a:srgbClr val="4BB0D2"/>
                </a:solidFill>
                <a:latin typeface="+mj-ea"/>
                <a:ea typeface="+mj-ea"/>
                <a:cs typeface="Microsoft YaHei UI Light"/>
              </a:rPr>
              <a:t>小虫子</a:t>
            </a:r>
            <a:endParaRPr lang="en-US" altLang="zh-CN" sz="2000" b="0" dirty="0">
              <a:solidFill>
                <a:srgbClr val="4BB0D2"/>
              </a:solidFill>
              <a:latin typeface="+mj-ea"/>
              <a:ea typeface="+mj-ea"/>
              <a:cs typeface="Microsoft YaHei UI Light"/>
            </a:endParaRPr>
          </a:p>
        </p:txBody>
      </p:sp>
      <p:sp>
        <p:nvSpPr>
          <p:cNvPr id="5" name="object 5"/>
          <p:cNvSpPr txBox="1"/>
          <p:nvPr/>
        </p:nvSpPr>
        <p:spPr>
          <a:xfrm>
            <a:off x="3275457" y="2690621"/>
            <a:ext cx="5639435" cy="1826141"/>
          </a:xfrm>
          <a:prstGeom prst="rect">
            <a:avLst/>
          </a:prstGeom>
        </p:spPr>
        <p:txBody>
          <a:bodyPr vert="horz" wrap="square" lIns="0" tIns="12700" rIns="0" bIns="0" rtlCol="0">
            <a:spAutoFit/>
          </a:bodyPr>
          <a:lstStyle/>
          <a:p>
            <a:pPr algn="ctr">
              <a:lnSpc>
                <a:spcPct val="100000"/>
              </a:lnSpc>
              <a:spcBef>
                <a:spcPts val="100"/>
              </a:spcBef>
            </a:pPr>
            <a:r>
              <a:rPr lang="zh-CN" altLang="en-US" sz="3600" b="1" spc="5" dirty="0">
                <a:solidFill>
                  <a:srgbClr val="F1F1F1"/>
                </a:solidFill>
                <a:latin typeface="+mj-ea"/>
                <a:ea typeface="+mj-ea"/>
                <a:cs typeface="Microsoft YaHei UI"/>
              </a:rPr>
              <a:t>中科院动物所</a:t>
            </a:r>
            <a:r>
              <a:rPr sz="3600" b="1" spc="5" dirty="0">
                <a:solidFill>
                  <a:srgbClr val="F1F1F1"/>
                </a:solidFill>
                <a:latin typeface="+mj-ea"/>
                <a:ea typeface="+mj-ea"/>
                <a:cs typeface="Microsoft YaHei UI"/>
              </a:rPr>
              <a:t> </a:t>
            </a:r>
            <a:endParaRPr lang="en-US" altLang="zh-CN" sz="3600" b="1" spc="5" dirty="0">
              <a:solidFill>
                <a:srgbClr val="F1F1F1"/>
              </a:solidFill>
              <a:latin typeface="+mj-ea"/>
              <a:ea typeface="+mj-ea"/>
              <a:cs typeface="Microsoft YaHei UI"/>
            </a:endParaRPr>
          </a:p>
          <a:p>
            <a:pPr algn="ctr">
              <a:lnSpc>
                <a:spcPct val="100000"/>
              </a:lnSpc>
              <a:spcBef>
                <a:spcPts val="100"/>
              </a:spcBef>
            </a:pPr>
            <a:r>
              <a:rPr lang="zh-CN" altLang="en-US" sz="3600" b="1" dirty="0">
                <a:solidFill>
                  <a:srgbClr val="F1F1F1"/>
                </a:solidFill>
                <a:latin typeface="+mj-ea"/>
                <a:ea typeface="+mj-ea"/>
                <a:cs typeface="Microsoft YaHei UI"/>
              </a:rPr>
              <a:t>王琛柱组</a:t>
            </a:r>
            <a:endParaRPr sz="3600" b="1" dirty="0">
              <a:latin typeface="+mj-ea"/>
              <a:ea typeface="+mj-ea"/>
              <a:cs typeface="Microsoft YaHei UI"/>
            </a:endParaRPr>
          </a:p>
          <a:p>
            <a:pPr algn="ctr">
              <a:lnSpc>
                <a:spcPct val="100000"/>
              </a:lnSpc>
              <a:spcBef>
                <a:spcPts val="2960"/>
              </a:spcBef>
            </a:pPr>
            <a:r>
              <a:rPr lang="en-US" altLang="zh-CN" sz="2000" spc="65" dirty="0">
                <a:solidFill>
                  <a:srgbClr val="F1F1F1"/>
                </a:solidFill>
                <a:latin typeface="+mj-ea"/>
                <a:ea typeface="+mj-ea"/>
                <a:cs typeface="Trebuchet MS"/>
              </a:rPr>
              <a:t>2020</a:t>
            </a:r>
            <a:r>
              <a:rPr lang="zh-CN" altLang="en-US" sz="2000" spc="65" dirty="0">
                <a:solidFill>
                  <a:srgbClr val="F1F1F1"/>
                </a:solidFill>
                <a:latin typeface="+mj-ea"/>
                <a:ea typeface="+mj-ea"/>
                <a:cs typeface="Trebuchet MS"/>
              </a:rPr>
              <a:t>年</a:t>
            </a:r>
            <a:r>
              <a:rPr lang="en-US" altLang="zh-CN" sz="2000" spc="65" dirty="0">
                <a:solidFill>
                  <a:srgbClr val="F1F1F1"/>
                </a:solidFill>
                <a:latin typeface="+mj-ea"/>
                <a:ea typeface="+mj-ea"/>
                <a:cs typeface="Trebuchet MS"/>
              </a:rPr>
              <a:t>3</a:t>
            </a:r>
            <a:r>
              <a:rPr lang="zh-CN" altLang="en-US" sz="2000" spc="65" dirty="0">
                <a:solidFill>
                  <a:srgbClr val="F1F1F1"/>
                </a:solidFill>
                <a:latin typeface="+mj-ea"/>
                <a:ea typeface="+mj-ea"/>
                <a:cs typeface="Trebuchet MS"/>
              </a:rPr>
              <a:t>月</a:t>
            </a:r>
            <a:r>
              <a:rPr lang="en-US" altLang="zh-CN" sz="2000" spc="65" dirty="0">
                <a:solidFill>
                  <a:srgbClr val="F1F1F1"/>
                </a:solidFill>
                <a:latin typeface="+mj-ea"/>
                <a:ea typeface="+mj-ea"/>
                <a:cs typeface="Trebuchet MS"/>
              </a:rPr>
              <a:t>16</a:t>
            </a:r>
            <a:r>
              <a:rPr lang="zh-CN" altLang="en-US" sz="2000" spc="65" dirty="0">
                <a:solidFill>
                  <a:srgbClr val="F1F1F1"/>
                </a:solidFill>
                <a:latin typeface="+mj-ea"/>
                <a:ea typeface="+mj-ea"/>
                <a:cs typeface="Trebuchet MS"/>
              </a:rPr>
              <a:t>日</a:t>
            </a:r>
            <a:endParaRPr sz="2000" dirty="0">
              <a:latin typeface="+mj-ea"/>
              <a:ea typeface="+mj-ea"/>
              <a:cs typeface="Microsoft YaHei UI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tabLst>
                <a:tab pos="10862945" algn="l"/>
              </a:tabLst>
            </a:pPr>
            <a:r>
              <a:rPr b="1" spc="-185" dirty="0">
                <a:latin typeface="+mj-ea"/>
                <a:cs typeface="Lucida Sans"/>
              </a:rPr>
              <a:t> </a:t>
            </a:r>
            <a:r>
              <a:rPr b="1" spc="-40" dirty="0">
                <a:latin typeface="+mj-ea"/>
                <a:cs typeface="Lucida Sans"/>
              </a:rPr>
              <a:t>RNA-seq</a:t>
            </a:r>
            <a:r>
              <a:rPr b="1" spc="-160" dirty="0">
                <a:latin typeface="+mj-ea"/>
                <a:cs typeface="Lucida Sans"/>
              </a:rPr>
              <a:t> </a:t>
            </a:r>
            <a:r>
              <a:rPr spc="-5" dirty="0" err="1">
                <a:latin typeface="+mj-ea"/>
              </a:rPr>
              <a:t>测序平台</a:t>
            </a:r>
            <a:r>
              <a:rPr spc="-5" dirty="0">
                <a:latin typeface="+mj-ea"/>
              </a:rPr>
              <a:t>：</a:t>
            </a:r>
            <a:r>
              <a:rPr lang="zh-CN" altLang="en-US" spc="-5" dirty="0">
                <a:latin typeface="+mj-ea"/>
              </a:rPr>
              <a:t>主流 </a:t>
            </a:r>
            <a:r>
              <a:rPr lang="en-US" altLang="zh-CN" spc="-5" dirty="0" err="1">
                <a:latin typeface="+mj-ea"/>
              </a:rPr>
              <a:t>illumina</a:t>
            </a:r>
            <a:r>
              <a:rPr spc="-5" dirty="0">
                <a:latin typeface="+mj-ea"/>
              </a:rPr>
              <a:t>	</a:t>
            </a:r>
          </a:p>
        </p:txBody>
      </p:sp>
      <p:sp>
        <p:nvSpPr>
          <p:cNvPr id="3" name="object 3"/>
          <p:cNvSpPr/>
          <p:nvPr/>
        </p:nvSpPr>
        <p:spPr>
          <a:xfrm>
            <a:off x="505937" y="1104900"/>
            <a:ext cx="11275355" cy="304689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52043" y="4171188"/>
            <a:ext cx="11486388" cy="2191512"/>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103022" rIns="0" bIns="0" rtlCol="0">
            <a:spAutoFit/>
          </a:bodyPr>
          <a:lstStyle/>
          <a:p>
            <a:pPr marL="25400">
              <a:lnSpc>
                <a:spcPct val="100000"/>
              </a:lnSpc>
            </a:pPr>
            <a:fld id="{81D60167-4931-47E6-BA6A-407CBD079E47}" type="slidenum">
              <a:rPr spc="25" dirty="0"/>
              <a:t>10</a:t>
            </a:fld>
            <a:endParaRPr spc="25"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4">
            <a:extLst>
              <a:ext uri="{FF2B5EF4-FFF2-40B4-BE49-F238E27FC236}">
                <a16:creationId xmlns:a16="http://schemas.microsoft.com/office/drawing/2014/main" id="{FB0F12CB-6187-4C70-A722-5B720744C15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400" y="2798742"/>
            <a:ext cx="5344736" cy="400855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查看源图像">
            <a:extLst>
              <a:ext uri="{FF2B5EF4-FFF2-40B4-BE49-F238E27FC236}">
                <a16:creationId xmlns:a16="http://schemas.microsoft.com/office/drawing/2014/main" id="{C6A6D9B7-A15A-4879-AF2D-E94E2C028EA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38635" y="4696530"/>
            <a:ext cx="5681219" cy="2130456"/>
          </a:xfrm>
          <a:prstGeom prst="rect">
            <a:avLst/>
          </a:prstGeom>
          <a:noFill/>
          <a:extLst>
            <a:ext uri="{909E8E84-426E-40DD-AFC4-6F175D3DCCD1}">
              <a14:hiddenFill xmlns:a14="http://schemas.microsoft.com/office/drawing/2010/main">
                <a:solidFill>
                  <a:srgbClr val="FFFFFF"/>
                </a:solidFill>
              </a14:hiddenFill>
            </a:ext>
          </a:extLst>
        </p:spPr>
      </p:pic>
      <p:sp>
        <p:nvSpPr>
          <p:cNvPr id="7" name="object 2">
            <a:extLst>
              <a:ext uri="{FF2B5EF4-FFF2-40B4-BE49-F238E27FC236}">
                <a16:creationId xmlns:a16="http://schemas.microsoft.com/office/drawing/2014/main" id="{26891189-0483-4E6F-A49D-A9A5C30742D5}"/>
              </a:ext>
            </a:extLst>
          </p:cNvPr>
          <p:cNvSpPr txBox="1">
            <a:spLocks noGrp="1"/>
          </p:cNvSpPr>
          <p:nvPr>
            <p:ph type="title"/>
          </p:nvPr>
        </p:nvSpPr>
        <p:spPr>
          <a:xfrm>
            <a:off x="657859" y="531622"/>
            <a:ext cx="10876280" cy="452119"/>
          </a:xfrm>
          <a:prstGeom prst="rect">
            <a:avLst/>
          </a:prstGeom>
        </p:spPr>
        <p:txBody>
          <a:bodyPr vert="horz" wrap="square" lIns="0" tIns="12065" rIns="0" bIns="0" rtlCol="0">
            <a:spAutoFit/>
          </a:bodyPr>
          <a:lstStyle/>
          <a:p>
            <a:pPr marL="12700">
              <a:lnSpc>
                <a:spcPct val="100000"/>
              </a:lnSpc>
              <a:spcBef>
                <a:spcPts val="95"/>
              </a:spcBef>
              <a:tabLst>
                <a:tab pos="10862945" algn="l"/>
              </a:tabLst>
            </a:pPr>
            <a:r>
              <a:rPr b="1" spc="-185" dirty="0">
                <a:latin typeface="+mj-ea"/>
                <a:cs typeface="Lucida Sans"/>
              </a:rPr>
              <a:t> </a:t>
            </a:r>
            <a:r>
              <a:rPr b="1" spc="-40" dirty="0">
                <a:latin typeface="+mj-ea"/>
                <a:cs typeface="Lucida Sans"/>
              </a:rPr>
              <a:t>RNA-seq</a:t>
            </a:r>
            <a:r>
              <a:rPr b="1" spc="-160" dirty="0">
                <a:latin typeface="+mj-ea"/>
                <a:cs typeface="Lucida Sans"/>
              </a:rPr>
              <a:t> </a:t>
            </a:r>
            <a:r>
              <a:rPr spc="-5" dirty="0" err="1">
                <a:latin typeface="+mj-ea"/>
              </a:rPr>
              <a:t>测序平台</a:t>
            </a:r>
            <a:r>
              <a:rPr spc="-5" dirty="0">
                <a:latin typeface="+mj-ea"/>
              </a:rPr>
              <a:t>：</a:t>
            </a:r>
            <a:r>
              <a:rPr lang="zh-CN" altLang="en-US" spc="-5" dirty="0">
                <a:latin typeface="+mj-ea"/>
              </a:rPr>
              <a:t>三代</a:t>
            </a:r>
            <a:r>
              <a:rPr lang="en-US" altLang="zh-CN" spc="-5" dirty="0">
                <a:latin typeface="+mj-ea"/>
              </a:rPr>
              <a:t>PacBio</a:t>
            </a:r>
            <a:r>
              <a:rPr spc="-5" dirty="0">
                <a:latin typeface="+mj-ea"/>
              </a:rPr>
              <a:t>	</a:t>
            </a:r>
          </a:p>
        </p:txBody>
      </p:sp>
      <p:sp>
        <p:nvSpPr>
          <p:cNvPr id="4" name="灯片编号占位符 3">
            <a:extLst>
              <a:ext uri="{FF2B5EF4-FFF2-40B4-BE49-F238E27FC236}">
                <a16:creationId xmlns:a16="http://schemas.microsoft.com/office/drawing/2014/main" id="{C90493F7-5ED2-488B-AD83-860B3CE4D873}"/>
              </a:ext>
            </a:extLst>
          </p:cNvPr>
          <p:cNvSpPr>
            <a:spLocks noGrp="1"/>
          </p:cNvSpPr>
          <p:nvPr>
            <p:ph type="sldNum" sz="quarter" idx="7"/>
          </p:nvPr>
        </p:nvSpPr>
        <p:spPr/>
        <p:txBody>
          <a:bodyPr/>
          <a:lstStyle/>
          <a:p>
            <a:pPr marL="25400">
              <a:lnSpc>
                <a:spcPct val="100000"/>
              </a:lnSpc>
            </a:pPr>
            <a:fld id="{81D60167-4931-47E6-BA6A-407CBD079E47}" type="slidenum">
              <a:rPr lang="en-US" altLang="zh-CN" spc="25" smtClean="0"/>
              <a:t>11</a:t>
            </a:fld>
            <a:endParaRPr lang="en-US" altLang="zh-CN" spc="25" dirty="0"/>
          </a:p>
        </p:txBody>
      </p:sp>
      <p:sp>
        <p:nvSpPr>
          <p:cNvPr id="2" name="矩形 1">
            <a:extLst>
              <a:ext uri="{FF2B5EF4-FFF2-40B4-BE49-F238E27FC236}">
                <a16:creationId xmlns:a16="http://schemas.microsoft.com/office/drawing/2014/main" id="{1744A0DF-46F8-4E84-9947-7D5AD0B1693F}"/>
              </a:ext>
            </a:extLst>
          </p:cNvPr>
          <p:cNvSpPr/>
          <p:nvPr/>
        </p:nvSpPr>
        <p:spPr>
          <a:xfrm>
            <a:off x="5515116" y="1153487"/>
            <a:ext cx="6771064" cy="3373296"/>
          </a:xfrm>
          <a:prstGeom prst="rect">
            <a:avLst/>
          </a:prstGeom>
        </p:spPr>
        <p:txBody>
          <a:bodyPr wrap="square">
            <a:spAutoFit/>
          </a:bodyPr>
          <a:lstStyle/>
          <a:p>
            <a:pPr>
              <a:lnSpc>
                <a:spcPct val="150000"/>
              </a:lnSpc>
              <a:buFont typeface="Arial" panose="020B0604020202020204" pitchFamily="34" charset="0"/>
              <a:buChar char="•"/>
            </a:pPr>
            <a:r>
              <a:rPr lang="en-US" altLang="zh-CN" dirty="0">
                <a:solidFill>
                  <a:srgbClr val="333333"/>
                </a:solidFill>
                <a:latin typeface="+mn-ea"/>
              </a:rPr>
              <a:t>To generate full-length cDNA sequences — no assembly required</a:t>
            </a:r>
          </a:p>
          <a:p>
            <a:pPr>
              <a:lnSpc>
                <a:spcPct val="150000"/>
              </a:lnSpc>
              <a:buFont typeface="Arial" panose="020B0604020202020204" pitchFamily="34" charset="0"/>
              <a:buChar char="•"/>
            </a:pPr>
            <a:r>
              <a:rPr lang="en-US" altLang="zh-CN" dirty="0">
                <a:solidFill>
                  <a:srgbClr val="333333"/>
                </a:solidFill>
                <a:latin typeface="+mn-ea"/>
              </a:rPr>
              <a:t>Discover new genes, transcripts and alternative splicing events</a:t>
            </a:r>
          </a:p>
          <a:p>
            <a:pPr>
              <a:lnSpc>
                <a:spcPct val="150000"/>
              </a:lnSpc>
              <a:buFont typeface="Arial" panose="020B0604020202020204" pitchFamily="34" charset="0"/>
              <a:buChar char="•"/>
            </a:pPr>
            <a:r>
              <a:rPr lang="en-US" altLang="zh-CN" dirty="0">
                <a:solidFill>
                  <a:srgbClr val="333333"/>
                </a:solidFill>
                <a:latin typeface="+mn-ea"/>
              </a:rPr>
              <a:t>Improve genome annotation to identify gene structure, regulatory elements, and coding regions</a:t>
            </a:r>
          </a:p>
          <a:p>
            <a:pPr>
              <a:lnSpc>
                <a:spcPct val="150000"/>
              </a:lnSpc>
              <a:buFont typeface="Arial" panose="020B0604020202020204" pitchFamily="34" charset="0"/>
              <a:buChar char="•"/>
            </a:pPr>
            <a:r>
              <a:rPr lang="en-US" altLang="zh-CN" dirty="0">
                <a:solidFill>
                  <a:srgbClr val="333333"/>
                </a:solidFill>
                <a:latin typeface="+mn-ea"/>
              </a:rPr>
              <a:t>Increase the accuracy of RNA-seq quantification with isoform-level resolution</a:t>
            </a:r>
            <a:endParaRPr lang="en-US" altLang="zh-CN" b="0" i="0" dirty="0">
              <a:solidFill>
                <a:srgbClr val="333333"/>
              </a:solidFill>
              <a:effectLst/>
              <a:latin typeface="+mn-ea"/>
            </a:endParaRPr>
          </a:p>
        </p:txBody>
      </p:sp>
      <p:sp>
        <p:nvSpPr>
          <p:cNvPr id="3" name="矩形 2">
            <a:extLst>
              <a:ext uri="{FF2B5EF4-FFF2-40B4-BE49-F238E27FC236}">
                <a16:creationId xmlns:a16="http://schemas.microsoft.com/office/drawing/2014/main" id="{2123D994-4A0F-4CD5-AFF6-5E8F27D94C0C}"/>
              </a:ext>
            </a:extLst>
          </p:cNvPr>
          <p:cNvSpPr/>
          <p:nvPr/>
        </p:nvSpPr>
        <p:spPr>
          <a:xfrm>
            <a:off x="914400" y="1408652"/>
            <a:ext cx="4876800" cy="646331"/>
          </a:xfrm>
          <a:prstGeom prst="rect">
            <a:avLst/>
          </a:prstGeom>
        </p:spPr>
        <p:txBody>
          <a:bodyPr wrap="square">
            <a:spAutoFit/>
          </a:bodyPr>
          <a:lstStyle/>
          <a:p>
            <a:r>
              <a:rPr lang="en-US" altLang="zh-CN" dirty="0">
                <a:latin typeface="+mn-ea"/>
              </a:rPr>
              <a:t>Single Molecule, Real-Time (SMRT) Sequencing and Iso-Seq analysis </a:t>
            </a:r>
            <a:endParaRPr lang="zh-CN" altLang="en-US" dirty="0">
              <a:latin typeface="+mn-ea"/>
            </a:endParaRPr>
          </a:p>
        </p:txBody>
      </p:sp>
    </p:spTree>
    <p:extLst>
      <p:ext uri="{BB962C8B-B14F-4D97-AF65-F5344CB8AC3E}">
        <p14:creationId xmlns:p14="http://schemas.microsoft.com/office/powerpoint/2010/main" val="1051253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preview">
            <a:extLst>
              <a:ext uri="{FF2B5EF4-FFF2-40B4-BE49-F238E27FC236}">
                <a16:creationId xmlns:a16="http://schemas.microsoft.com/office/drawing/2014/main" id="{FD2239F3-CE18-43EB-8DC4-7C27C378AD5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57626" y="1676400"/>
            <a:ext cx="5058001" cy="4242004"/>
          </a:xfrm>
          <a:prstGeom prst="rect">
            <a:avLst/>
          </a:prstGeom>
          <a:noFill/>
          <a:extLst>
            <a:ext uri="{909E8E84-426E-40DD-AFC4-6F175D3DCCD1}">
              <a14:hiddenFill xmlns:a14="http://schemas.microsoft.com/office/drawing/2010/main">
                <a:solidFill>
                  <a:srgbClr val="FFFFFF"/>
                </a:solidFill>
              </a14:hiddenFill>
            </a:ext>
          </a:extLst>
        </p:spPr>
      </p:pic>
      <p:sp>
        <p:nvSpPr>
          <p:cNvPr id="5" name="object 2">
            <a:extLst>
              <a:ext uri="{FF2B5EF4-FFF2-40B4-BE49-F238E27FC236}">
                <a16:creationId xmlns:a16="http://schemas.microsoft.com/office/drawing/2014/main" id="{491098FD-1298-4122-9957-CCDFBA6AB7E7}"/>
              </a:ext>
            </a:extLst>
          </p:cNvPr>
          <p:cNvSpPr txBox="1">
            <a:spLocks noGrp="1"/>
          </p:cNvSpPr>
          <p:nvPr>
            <p:ph type="title"/>
          </p:nvPr>
        </p:nvSpPr>
        <p:spPr>
          <a:xfrm>
            <a:off x="657859" y="531622"/>
            <a:ext cx="10876280" cy="452119"/>
          </a:xfrm>
          <a:prstGeom prst="rect">
            <a:avLst/>
          </a:prstGeom>
        </p:spPr>
        <p:txBody>
          <a:bodyPr vert="horz" wrap="square" lIns="0" tIns="12065" rIns="0" bIns="0" rtlCol="0">
            <a:spAutoFit/>
          </a:bodyPr>
          <a:lstStyle/>
          <a:p>
            <a:pPr marL="12700">
              <a:lnSpc>
                <a:spcPct val="100000"/>
              </a:lnSpc>
              <a:spcBef>
                <a:spcPts val="95"/>
              </a:spcBef>
              <a:tabLst>
                <a:tab pos="10862945" algn="l"/>
              </a:tabLst>
            </a:pPr>
            <a:r>
              <a:rPr b="1" spc="-185" dirty="0">
                <a:latin typeface="+mj-ea"/>
                <a:cs typeface="Lucida Sans"/>
              </a:rPr>
              <a:t> </a:t>
            </a:r>
            <a:r>
              <a:rPr b="1" spc="-40" dirty="0">
                <a:latin typeface="+mj-ea"/>
                <a:cs typeface="Lucida Sans"/>
              </a:rPr>
              <a:t>RNA-seq</a:t>
            </a:r>
            <a:r>
              <a:rPr b="1" spc="-165" dirty="0">
                <a:latin typeface="+mj-ea"/>
                <a:cs typeface="Lucida Sans"/>
              </a:rPr>
              <a:t> </a:t>
            </a:r>
            <a:r>
              <a:rPr lang="zh-CN" altLang="en-US" b="1" spc="-5" dirty="0">
                <a:latin typeface="+mj-ea"/>
                <a:cs typeface="Lucida Sans"/>
              </a:rPr>
              <a:t>工作原理</a:t>
            </a:r>
            <a:r>
              <a:rPr spc="-5" dirty="0">
                <a:latin typeface="+mj-ea"/>
              </a:rPr>
              <a:t>	</a:t>
            </a:r>
          </a:p>
        </p:txBody>
      </p:sp>
      <p:pic>
        <p:nvPicPr>
          <p:cNvPr id="2054" name="Picture 6">
            <a:extLst>
              <a:ext uri="{FF2B5EF4-FFF2-40B4-BE49-F238E27FC236}">
                <a16:creationId xmlns:a16="http://schemas.microsoft.com/office/drawing/2014/main" id="{3068667C-F06B-4797-9DE9-4339AE52F4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676400"/>
            <a:ext cx="6375932" cy="4116578"/>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a:extLst>
              <a:ext uri="{FF2B5EF4-FFF2-40B4-BE49-F238E27FC236}">
                <a16:creationId xmlns:a16="http://schemas.microsoft.com/office/drawing/2014/main" id="{1CE77C4C-E3E2-4838-892A-085261070F7C}"/>
              </a:ext>
            </a:extLst>
          </p:cNvPr>
          <p:cNvSpPr>
            <a:spLocks noGrp="1"/>
          </p:cNvSpPr>
          <p:nvPr>
            <p:ph type="sldNum" sz="quarter" idx="7"/>
          </p:nvPr>
        </p:nvSpPr>
        <p:spPr/>
        <p:txBody>
          <a:bodyPr/>
          <a:lstStyle/>
          <a:p>
            <a:pPr marL="25400">
              <a:lnSpc>
                <a:spcPct val="100000"/>
              </a:lnSpc>
            </a:pPr>
            <a:fld id="{81D60167-4931-47E6-BA6A-407CBD079E47}" type="slidenum">
              <a:rPr lang="en-US" altLang="zh-CN" spc="25" smtClean="0"/>
              <a:t>12</a:t>
            </a:fld>
            <a:endParaRPr lang="en-US" altLang="zh-CN" spc="25" dirty="0"/>
          </a:p>
        </p:txBody>
      </p:sp>
      <p:sp>
        <p:nvSpPr>
          <p:cNvPr id="2" name="矩形 1">
            <a:extLst>
              <a:ext uri="{FF2B5EF4-FFF2-40B4-BE49-F238E27FC236}">
                <a16:creationId xmlns:a16="http://schemas.microsoft.com/office/drawing/2014/main" id="{F063191D-8235-4EA9-9B8A-9F10F9B490E6}"/>
              </a:ext>
            </a:extLst>
          </p:cNvPr>
          <p:cNvSpPr/>
          <p:nvPr/>
        </p:nvSpPr>
        <p:spPr>
          <a:xfrm>
            <a:off x="2379205" y="6084626"/>
            <a:ext cx="2040943" cy="369332"/>
          </a:xfrm>
          <a:prstGeom prst="rect">
            <a:avLst/>
          </a:prstGeom>
        </p:spPr>
        <p:txBody>
          <a:bodyPr wrap="none">
            <a:spAutoFit/>
          </a:bodyPr>
          <a:lstStyle/>
          <a:p>
            <a:r>
              <a:rPr lang="en-US" altLang="zh-CN" dirty="0" err="1">
                <a:latin typeface="+mn-ea"/>
              </a:rPr>
              <a:t>Hiseq</a:t>
            </a:r>
            <a:r>
              <a:rPr lang="en-US" altLang="zh-CN" dirty="0">
                <a:latin typeface="+mn-ea"/>
              </a:rPr>
              <a:t> 2000</a:t>
            </a:r>
            <a:r>
              <a:rPr lang="zh-CN" altLang="en-US" dirty="0">
                <a:latin typeface="+mn-ea"/>
              </a:rPr>
              <a:t>测序仪</a:t>
            </a:r>
          </a:p>
        </p:txBody>
      </p:sp>
      <p:sp>
        <p:nvSpPr>
          <p:cNvPr id="3" name="文本框 2">
            <a:extLst>
              <a:ext uri="{FF2B5EF4-FFF2-40B4-BE49-F238E27FC236}">
                <a16:creationId xmlns:a16="http://schemas.microsoft.com/office/drawing/2014/main" id="{08D5D7CB-5136-4CE9-BDEE-51B856791468}"/>
              </a:ext>
            </a:extLst>
          </p:cNvPr>
          <p:cNvSpPr txBox="1"/>
          <p:nvPr/>
        </p:nvSpPr>
        <p:spPr>
          <a:xfrm>
            <a:off x="7620000" y="6084626"/>
            <a:ext cx="3186584" cy="369332"/>
          </a:xfrm>
          <a:prstGeom prst="rect">
            <a:avLst/>
          </a:prstGeom>
          <a:noFill/>
        </p:spPr>
        <p:txBody>
          <a:bodyPr wrap="square" rtlCol="0">
            <a:spAutoFit/>
          </a:bodyPr>
          <a:lstStyle/>
          <a:p>
            <a:r>
              <a:rPr lang="en-US" altLang="zh-CN" dirty="0">
                <a:latin typeface="+mn-ea"/>
              </a:rPr>
              <a:t>Sequencing by Synthesis </a:t>
            </a:r>
            <a:endParaRPr lang="zh-CN" altLang="en-US" dirty="0">
              <a:latin typeface="+mn-ea"/>
            </a:endParaRPr>
          </a:p>
        </p:txBody>
      </p:sp>
    </p:spTree>
    <p:extLst>
      <p:ext uri="{BB962C8B-B14F-4D97-AF65-F5344CB8AC3E}">
        <p14:creationId xmlns:p14="http://schemas.microsoft.com/office/powerpoint/2010/main" val="1211564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a:extLst>
              <a:ext uri="{FF2B5EF4-FFF2-40B4-BE49-F238E27FC236}">
                <a16:creationId xmlns:a16="http://schemas.microsoft.com/office/drawing/2014/main" id="{A8214E3C-5464-4192-8740-AC19753D058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a:extLst>
              <a:ext uri="{FF2B5EF4-FFF2-40B4-BE49-F238E27FC236}">
                <a16:creationId xmlns:a16="http://schemas.microsoft.com/office/drawing/2014/main" id="{D11958D0-D9B7-431E-B4CF-1564910AD137}"/>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102" name="Picture 6">
            <a:extLst>
              <a:ext uri="{FF2B5EF4-FFF2-40B4-BE49-F238E27FC236}">
                <a16:creationId xmlns:a16="http://schemas.microsoft.com/office/drawing/2014/main" id="{F5B42523-2AB4-4FA5-AC40-CACDD8CF5C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01" y="1466850"/>
            <a:ext cx="5967814" cy="45339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D4F5CC8D-8760-426C-8845-0207A67162A8}"/>
              </a:ext>
            </a:extLst>
          </p:cNvPr>
          <p:cNvSpPr/>
          <p:nvPr/>
        </p:nvSpPr>
        <p:spPr>
          <a:xfrm>
            <a:off x="6405081" y="1341772"/>
            <a:ext cx="5439310" cy="5355312"/>
          </a:xfrm>
          <a:prstGeom prst="rect">
            <a:avLst/>
          </a:prstGeom>
        </p:spPr>
        <p:txBody>
          <a:bodyPr wrap="square">
            <a:spAutoFit/>
          </a:bodyPr>
          <a:lstStyle/>
          <a:p>
            <a:r>
              <a:rPr lang="en-US" altLang="zh-CN" dirty="0" err="1">
                <a:latin typeface="+mn-ea"/>
              </a:rPr>
              <a:t>Flowcell</a:t>
            </a:r>
            <a:r>
              <a:rPr lang="zh-CN" altLang="en-US" dirty="0">
                <a:latin typeface="+mn-ea"/>
              </a:rPr>
              <a:t>： 测序反应的载体</a:t>
            </a:r>
            <a:r>
              <a:rPr lang="en-US" altLang="zh-CN" dirty="0">
                <a:latin typeface="+mn-ea"/>
              </a:rPr>
              <a:t>/</a:t>
            </a:r>
            <a:r>
              <a:rPr lang="zh-CN" altLang="en-US" dirty="0">
                <a:latin typeface="+mn-ea"/>
              </a:rPr>
              <a:t>容器，</a:t>
            </a:r>
            <a:r>
              <a:rPr lang="en-US" altLang="zh-CN" dirty="0">
                <a:latin typeface="+mn-ea"/>
              </a:rPr>
              <a:t>1</a:t>
            </a:r>
            <a:r>
              <a:rPr lang="zh-CN" altLang="en-US" dirty="0">
                <a:latin typeface="+mn-ea"/>
              </a:rPr>
              <a:t>个</a:t>
            </a:r>
            <a:r>
              <a:rPr lang="en-US" altLang="zh-CN" dirty="0" err="1">
                <a:latin typeface="+mn-ea"/>
              </a:rPr>
              <a:t>flowcell</a:t>
            </a:r>
            <a:r>
              <a:rPr lang="zh-CN" altLang="en-US" dirty="0">
                <a:latin typeface="+mn-ea"/>
              </a:rPr>
              <a:t>有</a:t>
            </a:r>
            <a:r>
              <a:rPr lang="en-US" altLang="zh-CN" dirty="0">
                <a:latin typeface="+mn-ea"/>
              </a:rPr>
              <a:t>8</a:t>
            </a:r>
            <a:r>
              <a:rPr lang="zh-CN" altLang="en-US" dirty="0">
                <a:latin typeface="+mn-ea"/>
              </a:rPr>
              <a:t>个</a:t>
            </a:r>
            <a:r>
              <a:rPr lang="en-US" altLang="zh-CN" dirty="0">
                <a:latin typeface="+mn-ea"/>
              </a:rPr>
              <a:t>lane</a:t>
            </a:r>
          </a:p>
          <a:p>
            <a:endParaRPr lang="en-US" altLang="zh-CN" dirty="0">
              <a:latin typeface="+mn-ea"/>
            </a:endParaRPr>
          </a:p>
          <a:p>
            <a:r>
              <a:rPr lang="en-US" altLang="zh-CN" dirty="0">
                <a:latin typeface="+mn-ea"/>
              </a:rPr>
              <a:t>Lane</a:t>
            </a:r>
            <a:r>
              <a:rPr lang="zh-CN" altLang="en-US" dirty="0">
                <a:latin typeface="+mn-ea"/>
              </a:rPr>
              <a:t>： 测序反应的平行泳道，试剂添加、洗脱等过程的发生位置</a:t>
            </a:r>
            <a:endParaRPr lang="en-US" altLang="zh-CN" dirty="0">
              <a:latin typeface="+mn-ea"/>
            </a:endParaRPr>
          </a:p>
          <a:p>
            <a:endParaRPr lang="zh-CN" altLang="en-US" dirty="0">
              <a:latin typeface="+mn-ea"/>
            </a:endParaRPr>
          </a:p>
          <a:p>
            <a:r>
              <a:rPr lang="en-US" altLang="zh-CN" dirty="0">
                <a:latin typeface="+mn-ea"/>
              </a:rPr>
              <a:t>Tile</a:t>
            </a:r>
            <a:r>
              <a:rPr lang="zh-CN" altLang="en-US" dirty="0">
                <a:latin typeface="+mn-ea"/>
              </a:rPr>
              <a:t>： 每次荧光扫描的位置，肉眼是看不到的</a:t>
            </a:r>
            <a:endParaRPr lang="en-US" altLang="zh-CN" dirty="0">
              <a:latin typeface="+mn-ea"/>
            </a:endParaRPr>
          </a:p>
          <a:p>
            <a:endParaRPr lang="zh-CN" altLang="en-US" dirty="0">
              <a:latin typeface="+mn-ea"/>
            </a:endParaRPr>
          </a:p>
          <a:p>
            <a:r>
              <a:rPr lang="en-US" altLang="zh-CN" dirty="0">
                <a:latin typeface="+mn-ea"/>
              </a:rPr>
              <a:t>Paired-end sequencing</a:t>
            </a:r>
            <a:r>
              <a:rPr lang="zh-CN" altLang="en-US" dirty="0">
                <a:latin typeface="+mn-ea"/>
              </a:rPr>
              <a:t>： 可能序列比较长有四五百</a:t>
            </a:r>
            <a:r>
              <a:rPr lang="en-US" altLang="zh-CN" dirty="0">
                <a:latin typeface="+mn-ea"/>
              </a:rPr>
              <a:t>bp</a:t>
            </a:r>
            <a:r>
              <a:rPr lang="zh-CN" altLang="en-US" dirty="0">
                <a:latin typeface="+mn-ea"/>
              </a:rPr>
              <a:t>，两边各测</a:t>
            </a:r>
            <a:r>
              <a:rPr lang="en-US" altLang="zh-CN" dirty="0">
                <a:latin typeface="+mn-ea"/>
              </a:rPr>
              <a:t>120-150bp</a:t>
            </a:r>
          </a:p>
          <a:p>
            <a:endParaRPr lang="en-US" altLang="zh-CN" dirty="0">
              <a:latin typeface="+mn-ea"/>
            </a:endParaRPr>
          </a:p>
          <a:p>
            <a:r>
              <a:rPr lang="en-US" altLang="zh-CN" dirty="0">
                <a:latin typeface="+mn-ea"/>
              </a:rPr>
              <a:t>Junction</a:t>
            </a:r>
            <a:r>
              <a:rPr lang="zh-CN" altLang="en-US" dirty="0">
                <a:latin typeface="+mn-ea"/>
              </a:rPr>
              <a:t>： 双端测序中间一些没有测到的区域</a:t>
            </a:r>
            <a:endParaRPr lang="en-US" altLang="zh-CN" dirty="0">
              <a:latin typeface="+mn-ea"/>
            </a:endParaRPr>
          </a:p>
          <a:p>
            <a:endParaRPr lang="zh-CN" altLang="en-US" dirty="0">
              <a:latin typeface="+mn-ea"/>
            </a:endParaRPr>
          </a:p>
          <a:p>
            <a:r>
              <a:rPr lang="en-US" altLang="zh-CN" dirty="0" err="1">
                <a:latin typeface="+mn-ea"/>
              </a:rPr>
              <a:t>Flowcell</a:t>
            </a:r>
            <a:r>
              <a:rPr lang="zh-CN" altLang="en-US" dirty="0">
                <a:latin typeface="+mn-ea"/>
              </a:rPr>
              <a:t>构造：一个</a:t>
            </a:r>
            <a:r>
              <a:rPr lang="en-US" altLang="zh-CN" dirty="0">
                <a:latin typeface="+mn-ea"/>
              </a:rPr>
              <a:t>lane</a:t>
            </a:r>
            <a:r>
              <a:rPr lang="zh-CN" altLang="en-US" dirty="0">
                <a:latin typeface="+mn-ea"/>
              </a:rPr>
              <a:t>包含两列（</a:t>
            </a:r>
            <a:r>
              <a:rPr lang="en-US" altLang="zh-CN" dirty="0">
                <a:latin typeface="+mn-ea"/>
              </a:rPr>
              <a:t>swath</a:t>
            </a:r>
            <a:r>
              <a:rPr lang="zh-CN" altLang="en-US" dirty="0">
                <a:latin typeface="+mn-ea"/>
              </a:rPr>
              <a:t>），每一列有</a:t>
            </a:r>
            <a:r>
              <a:rPr lang="en-US" altLang="zh-CN" dirty="0">
                <a:latin typeface="+mn-ea"/>
              </a:rPr>
              <a:t>60</a:t>
            </a:r>
            <a:r>
              <a:rPr lang="zh-CN" altLang="en-US" dirty="0">
                <a:latin typeface="+mn-ea"/>
              </a:rPr>
              <a:t>个</a:t>
            </a:r>
            <a:r>
              <a:rPr lang="en-US" altLang="zh-CN" dirty="0">
                <a:latin typeface="+mn-ea"/>
              </a:rPr>
              <a:t>tile</a:t>
            </a:r>
            <a:r>
              <a:rPr lang="zh-CN" altLang="en-US" dirty="0">
                <a:latin typeface="+mn-ea"/>
              </a:rPr>
              <a:t>，每个</a:t>
            </a:r>
            <a:r>
              <a:rPr lang="en-US" altLang="zh-CN" dirty="0">
                <a:latin typeface="+mn-ea"/>
              </a:rPr>
              <a:t>tile</a:t>
            </a:r>
            <a:r>
              <a:rPr lang="zh-CN" altLang="en-US" dirty="0">
                <a:latin typeface="+mn-ea"/>
              </a:rPr>
              <a:t>会种下不同的</a:t>
            </a:r>
            <a:r>
              <a:rPr lang="en-US" altLang="zh-CN" dirty="0">
                <a:latin typeface="+mn-ea"/>
              </a:rPr>
              <a:t>cluster</a:t>
            </a:r>
            <a:r>
              <a:rPr lang="zh-CN" altLang="en-US" dirty="0">
                <a:latin typeface="+mn-ea"/>
              </a:rPr>
              <a:t>，每个</a:t>
            </a:r>
            <a:r>
              <a:rPr lang="en-US" altLang="zh-CN" dirty="0">
                <a:latin typeface="+mn-ea"/>
              </a:rPr>
              <a:t>tile</a:t>
            </a:r>
            <a:r>
              <a:rPr lang="zh-CN" altLang="en-US" dirty="0">
                <a:latin typeface="+mn-ea"/>
              </a:rPr>
              <a:t>在一次循环中会拍照</a:t>
            </a:r>
            <a:r>
              <a:rPr lang="en-US" altLang="zh-CN" dirty="0">
                <a:latin typeface="+mn-ea"/>
              </a:rPr>
              <a:t>4</a:t>
            </a:r>
            <a:r>
              <a:rPr lang="zh-CN" altLang="en-US" dirty="0">
                <a:latin typeface="+mn-ea"/>
              </a:rPr>
              <a:t>次（每个碱基一次）</a:t>
            </a:r>
          </a:p>
          <a:p>
            <a:br>
              <a:rPr lang="zh-CN" altLang="en-US" dirty="0">
                <a:latin typeface="+mn-ea"/>
              </a:rPr>
            </a:br>
            <a:br>
              <a:rPr lang="zh-CN" altLang="en-US" dirty="0">
                <a:latin typeface="+mn-ea"/>
              </a:rPr>
            </a:br>
            <a:endParaRPr lang="zh-CN" altLang="en-US" dirty="0">
              <a:latin typeface="+mn-ea"/>
            </a:endParaRPr>
          </a:p>
        </p:txBody>
      </p:sp>
      <p:sp>
        <p:nvSpPr>
          <p:cNvPr id="10" name="object 2">
            <a:extLst>
              <a:ext uri="{FF2B5EF4-FFF2-40B4-BE49-F238E27FC236}">
                <a16:creationId xmlns:a16="http://schemas.microsoft.com/office/drawing/2014/main" id="{CF987617-AD85-4579-854B-CE314A63EC6A}"/>
              </a:ext>
            </a:extLst>
          </p:cNvPr>
          <p:cNvSpPr txBox="1">
            <a:spLocks noGrp="1"/>
          </p:cNvSpPr>
          <p:nvPr>
            <p:ph type="title"/>
          </p:nvPr>
        </p:nvSpPr>
        <p:spPr>
          <a:xfrm>
            <a:off x="657859" y="531622"/>
            <a:ext cx="10876280" cy="452119"/>
          </a:xfrm>
          <a:prstGeom prst="rect">
            <a:avLst/>
          </a:prstGeom>
        </p:spPr>
        <p:txBody>
          <a:bodyPr vert="horz" wrap="square" lIns="0" tIns="12065" rIns="0" bIns="0" rtlCol="0">
            <a:spAutoFit/>
          </a:bodyPr>
          <a:lstStyle/>
          <a:p>
            <a:pPr marL="12700">
              <a:lnSpc>
                <a:spcPct val="100000"/>
              </a:lnSpc>
              <a:spcBef>
                <a:spcPts val="95"/>
              </a:spcBef>
              <a:tabLst>
                <a:tab pos="10862945" algn="l"/>
              </a:tabLst>
            </a:pPr>
            <a:r>
              <a:rPr b="1" spc="-185" dirty="0">
                <a:latin typeface="+mj-ea"/>
                <a:cs typeface="Lucida Sans"/>
              </a:rPr>
              <a:t> </a:t>
            </a:r>
            <a:r>
              <a:rPr b="1" spc="-40" dirty="0">
                <a:latin typeface="+mj-ea"/>
                <a:cs typeface="Lucida Sans"/>
              </a:rPr>
              <a:t>RNA-seq</a:t>
            </a:r>
            <a:r>
              <a:rPr b="1" spc="-165" dirty="0">
                <a:latin typeface="+mj-ea"/>
                <a:cs typeface="Lucida Sans"/>
              </a:rPr>
              <a:t> </a:t>
            </a:r>
            <a:r>
              <a:rPr lang="zh-CN" altLang="en-US" b="1" spc="-5" dirty="0">
                <a:latin typeface="+mj-ea"/>
                <a:cs typeface="Lucida Sans"/>
              </a:rPr>
              <a:t>工作原理</a:t>
            </a:r>
            <a:r>
              <a:rPr spc="-5" dirty="0">
                <a:latin typeface="+mj-ea"/>
              </a:rPr>
              <a:t>	</a:t>
            </a:r>
          </a:p>
        </p:txBody>
      </p:sp>
      <p:sp>
        <p:nvSpPr>
          <p:cNvPr id="7" name="灯片编号占位符 6">
            <a:extLst>
              <a:ext uri="{FF2B5EF4-FFF2-40B4-BE49-F238E27FC236}">
                <a16:creationId xmlns:a16="http://schemas.microsoft.com/office/drawing/2014/main" id="{3C9E80AB-4171-4A5D-B930-0D8F1C3AEB77}"/>
              </a:ext>
            </a:extLst>
          </p:cNvPr>
          <p:cNvSpPr>
            <a:spLocks noGrp="1"/>
          </p:cNvSpPr>
          <p:nvPr>
            <p:ph type="sldNum" sz="quarter" idx="7"/>
          </p:nvPr>
        </p:nvSpPr>
        <p:spPr/>
        <p:txBody>
          <a:bodyPr/>
          <a:lstStyle/>
          <a:p>
            <a:pPr marL="25400">
              <a:lnSpc>
                <a:spcPct val="100000"/>
              </a:lnSpc>
            </a:pPr>
            <a:fld id="{81D60167-4931-47E6-BA6A-407CBD079E47}" type="slidenum">
              <a:rPr lang="en-US" altLang="zh-CN" spc="25" smtClean="0"/>
              <a:t>13</a:t>
            </a:fld>
            <a:endParaRPr lang="en-US" altLang="zh-CN" spc="25" dirty="0"/>
          </a:p>
        </p:txBody>
      </p:sp>
    </p:spTree>
    <p:extLst>
      <p:ext uri="{BB962C8B-B14F-4D97-AF65-F5344CB8AC3E}">
        <p14:creationId xmlns:p14="http://schemas.microsoft.com/office/powerpoint/2010/main" val="369424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preview">
            <a:extLst>
              <a:ext uri="{FF2B5EF4-FFF2-40B4-BE49-F238E27FC236}">
                <a16:creationId xmlns:a16="http://schemas.microsoft.com/office/drawing/2014/main" id="{66A6817A-C89A-4DCB-B24E-7D499548518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57859" y="2530360"/>
            <a:ext cx="3176777" cy="4008552"/>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descr="手机屏幕截图&#10;&#10;描述已自动生成">
            <a:extLst>
              <a:ext uri="{FF2B5EF4-FFF2-40B4-BE49-F238E27FC236}">
                <a16:creationId xmlns:a16="http://schemas.microsoft.com/office/drawing/2014/main" id="{44A8F219-1B9D-4C35-81CB-25944AAEF1EF}"/>
              </a:ext>
            </a:extLst>
          </p:cNvPr>
          <p:cNvPicPr>
            <a:picLocks noChangeAspect="1"/>
          </p:cNvPicPr>
          <p:nvPr/>
        </p:nvPicPr>
        <p:blipFill>
          <a:blip r:embed="rId3"/>
          <a:stretch>
            <a:fillRect/>
          </a:stretch>
        </p:blipFill>
        <p:spPr>
          <a:xfrm>
            <a:off x="5105400" y="2922590"/>
            <a:ext cx="5681219" cy="3224091"/>
          </a:xfrm>
          <a:prstGeom prst="rect">
            <a:avLst/>
          </a:prstGeom>
        </p:spPr>
      </p:pic>
      <p:sp>
        <p:nvSpPr>
          <p:cNvPr id="5" name="object 5"/>
          <p:cNvSpPr txBox="1">
            <a:spLocks noGrp="1"/>
          </p:cNvSpPr>
          <p:nvPr>
            <p:ph type="sldNum" sz="quarter" idx="7"/>
          </p:nvPr>
        </p:nvSpPr>
        <p:spPr>
          <a:xfrm>
            <a:off x="8610600" y="6356350"/>
            <a:ext cx="2743200" cy="365125"/>
          </a:xfrm>
          <a:prstGeom prst="rect">
            <a:avLst/>
          </a:prstGeom>
        </p:spPr>
        <p:txBody>
          <a:bodyPr vert="horz" lIns="91440" tIns="45720" rIns="91440" bIns="45720" rtlCol="0" anchor="ctr">
            <a:normAutofit/>
          </a:bodyPr>
          <a:lstStyle/>
          <a:p>
            <a:pPr algn="r">
              <a:spcAft>
                <a:spcPts val="600"/>
              </a:spcAft>
            </a:pPr>
            <a:fld id="{81D60167-4931-47E6-BA6A-407CBD079E47}" type="slidenum">
              <a:rPr lang="en-US" sz="1200" spc="25">
                <a:solidFill>
                  <a:schemeClr val="tx1">
                    <a:tint val="75000"/>
                  </a:schemeClr>
                </a:solidFill>
                <a:latin typeface="+mn-lt"/>
                <a:cs typeface="+mn-cs"/>
              </a:rPr>
              <a:pPr algn="r">
                <a:spcAft>
                  <a:spcPts val="600"/>
                </a:spcAft>
              </a:pPr>
              <a:t>14</a:t>
            </a:fld>
            <a:endParaRPr lang="en-US" sz="1200" spc="25">
              <a:solidFill>
                <a:schemeClr val="tx1">
                  <a:tint val="75000"/>
                </a:schemeClr>
              </a:solidFill>
              <a:latin typeface="+mn-lt"/>
              <a:cs typeface="+mn-cs"/>
            </a:endParaRPr>
          </a:p>
        </p:txBody>
      </p:sp>
      <p:sp>
        <p:nvSpPr>
          <p:cNvPr id="13" name="object 2">
            <a:extLst>
              <a:ext uri="{FF2B5EF4-FFF2-40B4-BE49-F238E27FC236}">
                <a16:creationId xmlns:a16="http://schemas.microsoft.com/office/drawing/2014/main" id="{7CAC57DD-8394-42DF-8F26-91D7BB26D718}"/>
              </a:ext>
            </a:extLst>
          </p:cNvPr>
          <p:cNvSpPr txBox="1">
            <a:spLocks noGrp="1"/>
          </p:cNvSpPr>
          <p:nvPr>
            <p:ph type="title"/>
          </p:nvPr>
        </p:nvSpPr>
        <p:spPr>
          <a:xfrm>
            <a:off x="657859" y="531622"/>
            <a:ext cx="10876280" cy="452119"/>
          </a:xfrm>
          <a:prstGeom prst="rect">
            <a:avLst/>
          </a:prstGeom>
        </p:spPr>
        <p:txBody>
          <a:bodyPr vert="horz" wrap="square" lIns="0" tIns="12065" rIns="0" bIns="0" rtlCol="0">
            <a:spAutoFit/>
          </a:bodyPr>
          <a:lstStyle/>
          <a:p>
            <a:pPr marL="12700">
              <a:lnSpc>
                <a:spcPct val="100000"/>
              </a:lnSpc>
              <a:spcBef>
                <a:spcPts val="95"/>
              </a:spcBef>
              <a:tabLst>
                <a:tab pos="10862945" algn="l"/>
              </a:tabLst>
            </a:pPr>
            <a:r>
              <a:rPr b="1" spc="-185" dirty="0">
                <a:latin typeface="+mj-ea"/>
                <a:cs typeface="Lucida Sans"/>
              </a:rPr>
              <a:t> </a:t>
            </a:r>
            <a:r>
              <a:rPr b="1" spc="-40" dirty="0">
                <a:latin typeface="+mj-ea"/>
                <a:cs typeface="Lucida Sans"/>
              </a:rPr>
              <a:t>RNA-seq</a:t>
            </a:r>
            <a:r>
              <a:rPr b="1" spc="-165" dirty="0">
                <a:latin typeface="+mj-ea"/>
                <a:cs typeface="Lucida Sans"/>
              </a:rPr>
              <a:t> </a:t>
            </a:r>
            <a:r>
              <a:rPr lang="zh-CN" altLang="en-US" b="1" spc="-5" dirty="0">
                <a:latin typeface="+mj-ea"/>
                <a:cs typeface="Lucida Sans"/>
              </a:rPr>
              <a:t>接头序列</a:t>
            </a:r>
            <a:r>
              <a:rPr spc="-5" dirty="0">
                <a:latin typeface="+mj-ea"/>
              </a:rPr>
              <a:t>	</a:t>
            </a:r>
          </a:p>
        </p:txBody>
      </p:sp>
      <p:sp>
        <p:nvSpPr>
          <p:cNvPr id="8" name="文本框 7">
            <a:extLst>
              <a:ext uri="{FF2B5EF4-FFF2-40B4-BE49-F238E27FC236}">
                <a16:creationId xmlns:a16="http://schemas.microsoft.com/office/drawing/2014/main" id="{61CC866F-A7BC-44E6-8A3D-E4E37827836D}"/>
              </a:ext>
            </a:extLst>
          </p:cNvPr>
          <p:cNvSpPr txBox="1"/>
          <p:nvPr/>
        </p:nvSpPr>
        <p:spPr>
          <a:xfrm>
            <a:off x="1066800" y="1214798"/>
            <a:ext cx="8077200" cy="1200329"/>
          </a:xfrm>
          <a:prstGeom prst="rect">
            <a:avLst/>
          </a:prstGeom>
          <a:noFill/>
        </p:spPr>
        <p:txBody>
          <a:bodyPr wrap="square" rtlCol="0">
            <a:spAutoFit/>
          </a:bodyPr>
          <a:lstStyle/>
          <a:p>
            <a:r>
              <a:rPr lang="en-US" altLang="zh-CN" dirty="0">
                <a:latin typeface="+mn-ea"/>
              </a:rPr>
              <a:t>P5</a:t>
            </a:r>
            <a:r>
              <a:rPr lang="zh-CN" altLang="en-US" dirty="0">
                <a:latin typeface="+mn-ea"/>
              </a:rPr>
              <a:t>接头和</a:t>
            </a:r>
            <a:r>
              <a:rPr lang="en-US" altLang="zh-CN" dirty="0">
                <a:latin typeface="+mn-ea"/>
              </a:rPr>
              <a:t>P7</a:t>
            </a:r>
            <a:r>
              <a:rPr lang="zh-CN" altLang="en-US" dirty="0">
                <a:latin typeface="+mn-ea"/>
              </a:rPr>
              <a:t>接头</a:t>
            </a:r>
            <a:r>
              <a:rPr lang="en-US" altLang="zh-CN" dirty="0">
                <a:latin typeface="+mn-ea"/>
              </a:rPr>
              <a:t>:</a:t>
            </a:r>
            <a:r>
              <a:rPr lang="zh-CN" altLang="en-US" dirty="0">
                <a:latin typeface="+mn-ea"/>
              </a:rPr>
              <a:t> </a:t>
            </a:r>
            <a:r>
              <a:rPr lang="en-US" altLang="zh-CN" dirty="0">
                <a:latin typeface="+mn-ea"/>
              </a:rPr>
              <a:t>lane</a:t>
            </a:r>
            <a:r>
              <a:rPr lang="zh-CN" altLang="en-US" dirty="0">
                <a:latin typeface="+mn-ea"/>
              </a:rPr>
              <a:t>上随机分布两种接头，</a:t>
            </a:r>
            <a:r>
              <a:rPr lang="en-US" altLang="zh-CN" b="1" dirty="0">
                <a:latin typeface="+mn-ea"/>
              </a:rPr>
              <a:t>p5`</a:t>
            </a:r>
            <a:r>
              <a:rPr lang="zh-CN" altLang="en-US" dirty="0">
                <a:latin typeface="+mn-ea"/>
              </a:rPr>
              <a:t>（与</a:t>
            </a:r>
            <a:r>
              <a:rPr lang="en-US" altLang="zh-CN" dirty="0">
                <a:latin typeface="+mn-ea"/>
              </a:rPr>
              <a:t>P5</a:t>
            </a:r>
            <a:r>
              <a:rPr lang="zh-CN" altLang="en-US" dirty="0">
                <a:latin typeface="+mn-ea"/>
              </a:rPr>
              <a:t>互补），</a:t>
            </a:r>
            <a:r>
              <a:rPr lang="en-US" altLang="zh-CN" b="1" dirty="0">
                <a:latin typeface="+mn-ea"/>
              </a:rPr>
              <a:t>P7</a:t>
            </a:r>
            <a:r>
              <a:rPr lang="zh-CN" altLang="en-US" dirty="0">
                <a:latin typeface="+mn-ea"/>
              </a:rPr>
              <a:t>（与</a:t>
            </a:r>
            <a:r>
              <a:rPr lang="en-US" altLang="zh-CN" dirty="0">
                <a:latin typeface="+mn-ea"/>
              </a:rPr>
              <a:t>P7`</a:t>
            </a:r>
            <a:r>
              <a:rPr lang="zh-CN" altLang="en-US" dirty="0">
                <a:latin typeface="+mn-ea"/>
              </a:rPr>
              <a:t>互补）</a:t>
            </a:r>
            <a:endParaRPr lang="en-US" altLang="zh-CN" dirty="0">
              <a:latin typeface="+mn-ea"/>
            </a:endParaRPr>
          </a:p>
          <a:p>
            <a:r>
              <a:rPr lang="en-US" altLang="zh-CN" dirty="0">
                <a:latin typeface="+mn-ea"/>
              </a:rPr>
              <a:t>Index</a:t>
            </a:r>
            <a:r>
              <a:rPr lang="zh-CN" altLang="en-US" dirty="0">
                <a:latin typeface="+mn-ea"/>
              </a:rPr>
              <a:t>序列：每个样品加一种</a:t>
            </a:r>
            <a:r>
              <a:rPr lang="en-US" altLang="zh-CN" dirty="0">
                <a:latin typeface="+mn-ea"/>
              </a:rPr>
              <a:t>index</a:t>
            </a:r>
            <a:r>
              <a:rPr lang="zh-CN" altLang="en-US" dirty="0">
                <a:latin typeface="+mn-ea"/>
              </a:rPr>
              <a:t>，</a:t>
            </a:r>
            <a:r>
              <a:rPr lang="en-US" altLang="zh-CN" dirty="0">
                <a:latin typeface="+mn-ea"/>
              </a:rPr>
              <a:t>index1</a:t>
            </a:r>
            <a:r>
              <a:rPr lang="zh-CN" altLang="en-US" dirty="0">
                <a:latin typeface="+mn-ea"/>
              </a:rPr>
              <a:t>和</a:t>
            </a:r>
            <a:r>
              <a:rPr lang="en-US" altLang="zh-CN" dirty="0">
                <a:latin typeface="+mn-ea"/>
              </a:rPr>
              <a:t>index2</a:t>
            </a:r>
            <a:r>
              <a:rPr lang="zh-CN" altLang="en-US" dirty="0">
                <a:latin typeface="+mn-ea"/>
              </a:rPr>
              <a:t>是为了区分双端</a:t>
            </a:r>
            <a:r>
              <a:rPr lang="en-US" altLang="zh-CN" dirty="0">
                <a:latin typeface="+mn-ea"/>
              </a:rPr>
              <a:t>reads</a:t>
            </a:r>
          </a:p>
          <a:p>
            <a:r>
              <a:rPr lang="en-US" altLang="zh-CN" dirty="0">
                <a:latin typeface="+mn-ea"/>
              </a:rPr>
              <a:t>Adapter</a:t>
            </a:r>
            <a:r>
              <a:rPr lang="zh-CN" altLang="en-US" dirty="0">
                <a:latin typeface="+mn-ea"/>
              </a:rPr>
              <a:t>：测序引物结合位点</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tabLst>
                <a:tab pos="10862945" algn="l"/>
              </a:tabLst>
            </a:pPr>
            <a:r>
              <a:rPr b="1" spc="-185" dirty="0">
                <a:latin typeface="+mn-lt"/>
                <a:ea typeface="+mn-ea"/>
                <a:cs typeface="Lucida Sans"/>
              </a:rPr>
              <a:t> </a:t>
            </a:r>
            <a:r>
              <a:rPr b="1" spc="-40" dirty="0">
                <a:latin typeface="+mn-lt"/>
                <a:ea typeface="+mn-ea"/>
                <a:cs typeface="Lucida Sans"/>
              </a:rPr>
              <a:t>RNA-seq</a:t>
            </a:r>
            <a:r>
              <a:rPr b="1" spc="-165" dirty="0">
                <a:latin typeface="+mn-lt"/>
                <a:ea typeface="+mn-ea"/>
                <a:cs typeface="Lucida Sans"/>
              </a:rPr>
              <a:t> </a:t>
            </a:r>
            <a:r>
              <a:rPr spc="-5" dirty="0">
                <a:latin typeface="+mn-lt"/>
                <a:ea typeface="+mn-ea"/>
              </a:rPr>
              <a:t>基本流程	</a:t>
            </a:r>
          </a:p>
        </p:txBody>
      </p:sp>
      <p:sp>
        <p:nvSpPr>
          <p:cNvPr id="3" name="object 3"/>
          <p:cNvSpPr/>
          <p:nvPr/>
        </p:nvSpPr>
        <p:spPr>
          <a:xfrm>
            <a:off x="657859" y="1828800"/>
            <a:ext cx="8948927" cy="4242815"/>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103022" rIns="0" bIns="0" rtlCol="0">
            <a:spAutoFit/>
          </a:bodyPr>
          <a:lstStyle/>
          <a:p>
            <a:pPr marL="25400">
              <a:lnSpc>
                <a:spcPct val="100000"/>
              </a:lnSpc>
            </a:pPr>
            <a:fld id="{81D60167-4931-47E6-BA6A-407CBD079E47}" type="slidenum">
              <a:rPr spc="25" dirty="0"/>
              <a:t>15</a:t>
            </a:fld>
            <a:endParaRPr spc="25"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手机屏幕截图&#10;&#10;描述已自动生成">
            <a:extLst>
              <a:ext uri="{FF2B5EF4-FFF2-40B4-BE49-F238E27FC236}">
                <a16:creationId xmlns:a16="http://schemas.microsoft.com/office/drawing/2014/main" id="{C1D0B0E5-B52E-46BE-8D62-ABEFDA6E33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2414" y="1219200"/>
            <a:ext cx="5094237" cy="5405910"/>
          </a:xfrm>
          <a:prstGeom prst="rect">
            <a:avLst/>
          </a:prstGeom>
        </p:spPr>
      </p:pic>
      <p:sp>
        <p:nvSpPr>
          <p:cNvPr id="6" name="object 2">
            <a:extLst>
              <a:ext uri="{FF2B5EF4-FFF2-40B4-BE49-F238E27FC236}">
                <a16:creationId xmlns:a16="http://schemas.microsoft.com/office/drawing/2014/main" id="{2349D315-DFA5-4B4F-BE32-164BBBE96179}"/>
              </a:ext>
            </a:extLst>
          </p:cNvPr>
          <p:cNvSpPr txBox="1">
            <a:spLocks noGrp="1"/>
          </p:cNvSpPr>
          <p:nvPr>
            <p:ph type="title"/>
          </p:nvPr>
        </p:nvSpPr>
        <p:spPr>
          <a:xfrm>
            <a:off x="657859" y="531622"/>
            <a:ext cx="10876280" cy="452119"/>
          </a:xfrm>
          <a:prstGeom prst="rect">
            <a:avLst/>
          </a:prstGeom>
        </p:spPr>
        <p:txBody>
          <a:bodyPr vert="horz" wrap="square" lIns="0" tIns="12065" rIns="0" bIns="0" rtlCol="0">
            <a:spAutoFit/>
          </a:bodyPr>
          <a:lstStyle/>
          <a:p>
            <a:pPr marL="12700">
              <a:lnSpc>
                <a:spcPct val="100000"/>
              </a:lnSpc>
              <a:spcBef>
                <a:spcPts val="95"/>
              </a:spcBef>
              <a:tabLst>
                <a:tab pos="10862945" algn="l"/>
              </a:tabLst>
            </a:pPr>
            <a:r>
              <a:rPr b="1" spc="-185" dirty="0">
                <a:latin typeface="+mn-lt"/>
                <a:ea typeface="+mn-ea"/>
                <a:cs typeface="Lucida Sans"/>
                <a:hlinkClick r:id="rId3" action="ppaction://hlinkfile"/>
              </a:rPr>
              <a:t> </a:t>
            </a:r>
            <a:r>
              <a:rPr b="1" spc="-40" dirty="0">
                <a:latin typeface="+mn-lt"/>
                <a:ea typeface="+mn-ea"/>
                <a:cs typeface="Lucida Sans"/>
                <a:hlinkClick r:id="rId3" action="ppaction://hlinkfile"/>
              </a:rPr>
              <a:t>RNA-seq</a:t>
            </a:r>
            <a:r>
              <a:rPr b="1" spc="-165" dirty="0">
                <a:latin typeface="+mn-lt"/>
                <a:ea typeface="+mn-ea"/>
                <a:cs typeface="Lucida Sans"/>
                <a:hlinkClick r:id="rId3" action="ppaction://hlinkfile"/>
              </a:rPr>
              <a:t> </a:t>
            </a:r>
            <a:r>
              <a:rPr spc="-5" dirty="0">
                <a:latin typeface="+mn-lt"/>
                <a:ea typeface="+mn-ea"/>
                <a:hlinkClick r:id="rId3" action="ppaction://hlinkfile"/>
              </a:rPr>
              <a:t>基本流程	</a:t>
            </a:r>
          </a:p>
        </p:txBody>
      </p:sp>
      <p:graphicFrame>
        <p:nvGraphicFramePr>
          <p:cNvPr id="7" name="图示 6">
            <a:extLst>
              <a:ext uri="{FF2B5EF4-FFF2-40B4-BE49-F238E27FC236}">
                <a16:creationId xmlns:a16="http://schemas.microsoft.com/office/drawing/2014/main" id="{CAA85FC9-D22B-4BB8-A5E0-CFF31835F043}"/>
              </a:ext>
            </a:extLst>
          </p:cNvPr>
          <p:cNvGraphicFramePr/>
          <p:nvPr>
            <p:extLst>
              <p:ext uri="{D42A27DB-BD31-4B8C-83A1-F6EECF244321}">
                <p14:modId xmlns:p14="http://schemas.microsoft.com/office/powerpoint/2010/main" val="289998516"/>
              </p:ext>
            </p:extLst>
          </p:nvPr>
        </p:nvGraphicFramePr>
        <p:xfrm>
          <a:off x="6425351" y="1219201"/>
          <a:ext cx="5236674" cy="54059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灯片编号占位符 3">
            <a:extLst>
              <a:ext uri="{FF2B5EF4-FFF2-40B4-BE49-F238E27FC236}">
                <a16:creationId xmlns:a16="http://schemas.microsoft.com/office/drawing/2014/main" id="{F2FCA1A4-1DA7-4C43-AB76-378F807E4EEF}"/>
              </a:ext>
            </a:extLst>
          </p:cNvPr>
          <p:cNvSpPr>
            <a:spLocks noGrp="1"/>
          </p:cNvSpPr>
          <p:nvPr>
            <p:ph type="sldNum" sz="quarter" idx="7"/>
          </p:nvPr>
        </p:nvSpPr>
        <p:spPr/>
        <p:txBody>
          <a:bodyPr/>
          <a:lstStyle/>
          <a:p>
            <a:pPr marL="25400">
              <a:lnSpc>
                <a:spcPct val="100000"/>
              </a:lnSpc>
            </a:pPr>
            <a:fld id="{81D60167-4931-47E6-BA6A-407CBD079E47}" type="slidenum">
              <a:rPr lang="en-US" altLang="zh-CN" spc="25" smtClean="0"/>
              <a:t>16</a:t>
            </a:fld>
            <a:endParaRPr lang="en-US" altLang="zh-CN" spc="25" dirty="0"/>
          </a:p>
        </p:txBody>
      </p:sp>
    </p:spTree>
    <p:extLst>
      <p:ext uri="{BB962C8B-B14F-4D97-AF65-F5344CB8AC3E}">
        <p14:creationId xmlns:p14="http://schemas.microsoft.com/office/powerpoint/2010/main" val="20972989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065" rIns="0" bIns="0" rtlCol="0">
            <a:spAutoFit/>
          </a:bodyPr>
          <a:lstStyle/>
          <a:p>
            <a:pPr marL="12700">
              <a:lnSpc>
                <a:spcPct val="100000"/>
              </a:lnSpc>
              <a:spcBef>
                <a:spcPts val="95"/>
              </a:spcBef>
              <a:tabLst>
                <a:tab pos="10862945" algn="l"/>
              </a:tabLst>
            </a:pPr>
            <a:r>
              <a:rPr spc="-185" dirty="0">
                <a:latin typeface="+mj-ea"/>
              </a:rPr>
              <a:t> </a:t>
            </a:r>
            <a:r>
              <a:rPr spc="-40" dirty="0">
                <a:latin typeface="+mj-ea"/>
              </a:rPr>
              <a:t>RNA-seq</a:t>
            </a:r>
            <a:r>
              <a:rPr spc="-120" dirty="0">
                <a:latin typeface="+mj-ea"/>
              </a:rPr>
              <a:t> </a:t>
            </a:r>
            <a:r>
              <a:rPr b="1" spc="-5" dirty="0">
                <a:latin typeface="+mj-ea"/>
                <a:cs typeface="Microsoft YaHei UI"/>
              </a:rPr>
              <a:t>测序类型：</a:t>
            </a:r>
            <a:r>
              <a:rPr b="1" spc="50" dirty="0">
                <a:latin typeface="+mj-ea"/>
                <a:cs typeface="Microsoft YaHei UI"/>
              </a:rPr>
              <a:t> </a:t>
            </a:r>
            <a:r>
              <a:rPr b="1" spc="-5" dirty="0">
                <a:latin typeface="+mj-ea"/>
                <a:cs typeface="Microsoft YaHei UI"/>
              </a:rPr>
              <a:t>测什么决定怎么测	</a:t>
            </a:r>
          </a:p>
        </p:txBody>
      </p:sp>
      <p:sp>
        <p:nvSpPr>
          <p:cNvPr id="3" name="object 3"/>
          <p:cNvSpPr/>
          <p:nvPr/>
        </p:nvSpPr>
        <p:spPr>
          <a:xfrm>
            <a:off x="1026536" y="1658290"/>
            <a:ext cx="5828645" cy="415072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41096" y="2691257"/>
            <a:ext cx="409575" cy="215900"/>
          </a:xfrm>
          <a:custGeom>
            <a:avLst/>
            <a:gdLst/>
            <a:ahLst/>
            <a:cxnLst/>
            <a:rect l="l" t="t" r="r" b="b"/>
            <a:pathLst>
              <a:path w="409575" h="215900">
                <a:moveTo>
                  <a:pt x="239303" y="52624"/>
                </a:moveTo>
                <a:lnTo>
                  <a:pt x="0" y="162813"/>
                </a:lnTo>
                <a:lnTo>
                  <a:pt x="24231" y="215391"/>
                </a:lnTo>
                <a:lnTo>
                  <a:pt x="263513" y="105207"/>
                </a:lnTo>
                <a:lnTo>
                  <a:pt x="239303" y="52624"/>
                </a:lnTo>
                <a:close/>
              </a:path>
              <a:path w="409575" h="215900">
                <a:moveTo>
                  <a:pt x="381752" y="40512"/>
                </a:moveTo>
                <a:lnTo>
                  <a:pt x="265607" y="40512"/>
                </a:lnTo>
                <a:lnTo>
                  <a:pt x="289826" y="93090"/>
                </a:lnTo>
                <a:lnTo>
                  <a:pt x="263513" y="105207"/>
                </a:lnTo>
                <a:lnTo>
                  <a:pt x="287756" y="157860"/>
                </a:lnTo>
                <a:lnTo>
                  <a:pt x="381752" y="40512"/>
                </a:lnTo>
                <a:close/>
              </a:path>
              <a:path w="409575" h="215900">
                <a:moveTo>
                  <a:pt x="265607" y="40512"/>
                </a:moveTo>
                <a:lnTo>
                  <a:pt x="239303" y="52624"/>
                </a:lnTo>
                <a:lnTo>
                  <a:pt x="263513" y="105207"/>
                </a:lnTo>
                <a:lnTo>
                  <a:pt x="289826" y="93090"/>
                </a:lnTo>
                <a:lnTo>
                  <a:pt x="265607" y="40512"/>
                </a:lnTo>
                <a:close/>
              </a:path>
              <a:path w="409575" h="215900">
                <a:moveTo>
                  <a:pt x="215074" y="0"/>
                </a:moveTo>
                <a:lnTo>
                  <a:pt x="239303" y="52624"/>
                </a:lnTo>
                <a:lnTo>
                  <a:pt x="265607" y="40512"/>
                </a:lnTo>
                <a:lnTo>
                  <a:pt x="381752" y="40512"/>
                </a:lnTo>
                <a:lnTo>
                  <a:pt x="409219" y="6222"/>
                </a:lnTo>
                <a:lnTo>
                  <a:pt x="215074" y="0"/>
                </a:lnTo>
                <a:close/>
              </a:path>
            </a:pathLst>
          </a:custGeom>
          <a:solidFill>
            <a:srgbClr val="005DA1"/>
          </a:solidFill>
        </p:spPr>
        <p:txBody>
          <a:bodyPr wrap="square" lIns="0" tIns="0" rIns="0" bIns="0" rtlCol="0"/>
          <a:lstStyle/>
          <a:p>
            <a:endParaRPr/>
          </a:p>
        </p:txBody>
      </p:sp>
      <p:sp>
        <p:nvSpPr>
          <p:cNvPr id="5" name="object 5"/>
          <p:cNvSpPr/>
          <p:nvPr/>
        </p:nvSpPr>
        <p:spPr>
          <a:xfrm>
            <a:off x="525856" y="3838828"/>
            <a:ext cx="409575" cy="215900"/>
          </a:xfrm>
          <a:custGeom>
            <a:avLst/>
            <a:gdLst/>
            <a:ahLst/>
            <a:cxnLst/>
            <a:rect l="l" t="t" r="r" b="b"/>
            <a:pathLst>
              <a:path w="409575" h="215900">
                <a:moveTo>
                  <a:pt x="239303" y="52624"/>
                </a:moveTo>
                <a:lnTo>
                  <a:pt x="0" y="162814"/>
                </a:lnTo>
                <a:lnTo>
                  <a:pt x="24231" y="215392"/>
                </a:lnTo>
                <a:lnTo>
                  <a:pt x="263513" y="105207"/>
                </a:lnTo>
                <a:lnTo>
                  <a:pt x="239303" y="52624"/>
                </a:lnTo>
                <a:close/>
              </a:path>
              <a:path w="409575" h="215900">
                <a:moveTo>
                  <a:pt x="381752" y="40513"/>
                </a:moveTo>
                <a:lnTo>
                  <a:pt x="265607" y="40513"/>
                </a:lnTo>
                <a:lnTo>
                  <a:pt x="289826" y="93091"/>
                </a:lnTo>
                <a:lnTo>
                  <a:pt x="263513" y="105207"/>
                </a:lnTo>
                <a:lnTo>
                  <a:pt x="287756" y="157861"/>
                </a:lnTo>
                <a:lnTo>
                  <a:pt x="381752" y="40513"/>
                </a:lnTo>
                <a:close/>
              </a:path>
              <a:path w="409575" h="215900">
                <a:moveTo>
                  <a:pt x="265607" y="40513"/>
                </a:moveTo>
                <a:lnTo>
                  <a:pt x="239303" y="52624"/>
                </a:lnTo>
                <a:lnTo>
                  <a:pt x="263513" y="105207"/>
                </a:lnTo>
                <a:lnTo>
                  <a:pt x="289826" y="93091"/>
                </a:lnTo>
                <a:lnTo>
                  <a:pt x="265607" y="40513"/>
                </a:lnTo>
                <a:close/>
              </a:path>
              <a:path w="409575" h="215900">
                <a:moveTo>
                  <a:pt x="215074" y="0"/>
                </a:moveTo>
                <a:lnTo>
                  <a:pt x="239303" y="52624"/>
                </a:lnTo>
                <a:lnTo>
                  <a:pt x="265607" y="40513"/>
                </a:lnTo>
                <a:lnTo>
                  <a:pt x="381752" y="40513"/>
                </a:lnTo>
                <a:lnTo>
                  <a:pt x="409219" y="6223"/>
                </a:lnTo>
                <a:lnTo>
                  <a:pt x="215074" y="0"/>
                </a:lnTo>
                <a:close/>
              </a:path>
            </a:pathLst>
          </a:custGeom>
          <a:solidFill>
            <a:srgbClr val="005DA1"/>
          </a:solidFill>
        </p:spPr>
        <p:txBody>
          <a:bodyPr wrap="square" lIns="0" tIns="0" rIns="0" bIns="0" rtlCol="0"/>
          <a:lstStyle/>
          <a:p>
            <a:endParaRPr/>
          </a:p>
        </p:txBody>
      </p:sp>
      <p:sp>
        <p:nvSpPr>
          <p:cNvPr id="6" name="object 6"/>
          <p:cNvSpPr/>
          <p:nvPr/>
        </p:nvSpPr>
        <p:spPr>
          <a:xfrm>
            <a:off x="524332" y="3567557"/>
            <a:ext cx="409575" cy="215900"/>
          </a:xfrm>
          <a:custGeom>
            <a:avLst/>
            <a:gdLst/>
            <a:ahLst/>
            <a:cxnLst/>
            <a:rect l="l" t="t" r="r" b="b"/>
            <a:pathLst>
              <a:path w="409575" h="215900">
                <a:moveTo>
                  <a:pt x="239303" y="52624"/>
                </a:moveTo>
                <a:lnTo>
                  <a:pt x="0" y="162813"/>
                </a:lnTo>
                <a:lnTo>
                  <a:pt x="24231" y="215391"/>
                </a:lnTo>
                <a:lnTo>
                  <a:pt x="263513" y="105207"/>
                </a:lnTo>
                <a:lnTo>
                  <a:pt x="239303" y="52624"/>
                </a:lnTo>
                <a:close/>
              </a:path>
              <a:path w="409575" h="215900">
                <a:moveTo>
                  <a:pt x="381752" y="40512"/>
                </a:moveTo>
                <a:lnTo>
                  <a:pt x="265607" y="40512"/>
                </a:lnTo>
                <a:lnTo>
                  <a:pt x="289826" y="93090"/>
                </a:lnTo>
                <a:lnTo>
                  <a:pt x="263513" y="105207"/>
                </a:lnTo>
                <a:lnTo>
                  <a:pt x="287756" y="157860"/>
                </a:lnTo>
                <a:lnTo>
                  <a:pt x="381752" y="40512"/>
                </a:lnTo>
                <a:close/>
              </a:path>
              <a:path w="409575" h="215900">
                <a:moveTo>
                  <a:pt x="265607" y="40512"/>
                </a:moveTo>
                <a:lnTo>
                  <a:pt x="239303" y="52624"/>
                </a:lnTo>
                <a:lnTo>
                  <a:pt x="263513" y="105207"/>
                </a:lnTo>
                <a:lnTo>
                  <a:pt x="289826" y="93090"/>
                </a:lnTo>
                <a:lnTo>
                  <a:pt x="265607" y="40512"/>
                </a:lnTo>
                <a:close/>
              </a:path>
              <a:path w="409575" h="215900">
                <a:moveTo>
                  <a:pt x="215074" y="0"/>
                </a:moveTo>
                <a:lnTo>
                  <a:pt x="239303" y="52624"/>
                </a:lnTo>
                <a:lnTo>
                  <a:pt x="265607" y="40512"/>
                </a:lnTo>
                <a:lnTo>
                  <a:pt x="381752" y="40512"/>
                </a:lnTo>
                <a:lnTo>
                  <a:pt x="409219" y="6222"/>
                </a:lnTo>
                <a:lnTo>
                  <a:pt x="215074" y="0"/>
                </a:lnTo>
                <a:close/>
              </a:path>
            </a:pathLst>
          </a:custGeom>
          <a:solidFill>
            <a:srgbClr val="005DA1"/>
          </a:solidFill>
        </p:spPr>
        <p:txBody>
          <a:bodyPr wrap="square" lIns="0" tIns="0" rIns="0" bIns="0" rtlCol="0"/>
          <a:lstStyle/>
          <a:p>
            <a:endParaRPr/>
          </a:p>
        </p:txBody>
      </p:sp>
      <p:sp>
        <p:nvSpPr>
          <p:cNvPr id="7" name="object 7"/>
          <p:cNvSpPr/>
          <p:nvPr/>
        </p:nvSpPr>
        <p:spPr>
          <a:xfrm>
            <a:off x="524332" y="2116708"/>
            <a:ext cx="409575" cy="215900"/>
          </a:xfrm>
          <a:custGeom>
            <a:avLst/>
            <a:gdLst/>
            <a:ahLst/>
            <a:cxnLst/>
            <a:rect l="l" t="t" r="r" b="b"/>
            <a:pathLst>
              <a:path w="409575" h="215900">
                <a:moveTo>
                  <a:pt x="239303" y="52624"/>
                </a:moveTo>
                <a:lnTo>
                  <a:pt x="0" y="162813"/>
                </a:lnTo>
                <a:lnTo>
                  <a:pt x="24231" y="215391"/>
                </a:lnTo>
                <a:lnTo>
                  <a:pt x="263513" y="105207"/>
                </a:lnTo>
                <a:lnTo>
                  <a:pt x="239303" y="52624"/>
                </a:lnTo>
                <a:close/>
              </a:path>
              <a:path w="409575" h="215900">
                <a:moveTo>
                  <a:pt x="381752" y="40512"/>
                </a:moveTo>
                <a:lnTo>
                  <a:pt x="265607" y="40512"/>
                </a:lnTo>
                <a:lnTo>
                  <a:pt x="289826" y="93090"/>
                </a:lnTo>
                <a:lnTo>
                  <a:pt x="263513" y="105207"/>
                </a:lnTo>
                <a:lnTo>
                  <a:pt x="287756" y="157861"/>
                </a:lnTo>
                <a:lnTo>
                  <a:pt x="381752" y="40512"/>
                </a:lnTo>
                <a:close/>
              </a:path>
              <a:path w="409575" h="215900">
                <a:moveTo>
                  <a:pt x="265607" y="40512"/>
                </a:moveTo>
                <a:lnTo>
                  <a:pt x="239303" y="52624"/>
                </a:lnTo>
                <a:lnTo>
                  <a:pt x="263513" y="105207"/>
                </a:lnTo>
                <a:lnTo>
                  <a:pt x="289826" y="93090"/>
                </a:lnTo>
                <a:lnTo>
                  <a:pt x="265607" y="40512"/>
                </a:lnTo>
                <a:close/>
              </a:path>
              <a:path w="409575" h="215900">
                <a:moveTo>
                  <a:pt x="215074" y="0"/>
                </a:moveTo>
                <a:lnTo>
                  <a:pt x="239303" y="52624"/>
                </a:lnTo>
                <a:lnTo>
                  <a:pt x="265607" y="40512"/>
                </a:lnTo>
                <a:lnTo>
                  <a:pt x="381752" y="40512"/>
                </a:lnTo>
                <a:lnTo>
                  <a:pt x="409219" y="6223"/>
                </a:lnTo>
                <a:lnTo>
                  <a:pt x="215074" y="0"/>
                </a:lnTo>
                <a:close/>
              </a:path>
            </a:pathLst>
          </a:custGeom>
          <a:solidFill>
            <a:srgbClr val="C00000"/>
          </a:solidFill>
        </p:spPr>
        <p:txBody>
          <a:bodyPr wrap="square" lIns="0" tIns="0" rIns="0" bIns="0" rtlCol="0"/>
          <a:lstStyle/>
          <a:p>
            <a:endParaRPr/>
          </a:p>
        </p:txBody>
      </p:sp>
      <p:sp>
        <p:nvSpPr>
          <p:cNvPr id="8" name="object 8"/>
          <p:cNvSpPr/>
          <p:nvPr/>
        </p:nvSpPr>
        <p:spPr>
          <a:xfrm>
            <a:off x="6393179" y="2880360"/>
            <a:ext cx="4975860" cy="2935224"/>
          </a:xfrm>
          <a:prstGeom prst="rect">
            <a:avLst/>
          </a:prstGeom>
          <a:blipFill>
            <a:blip r:embed="rId3" cstate="print"/>
            <a:stretch>
              <a:fillRect/>
            </a:stretch>
          </a:blipFill>
        </p:spPr>
        <p:txBody>
          <a:bodyPr wrap="square" lIns="0" tIns="0" rIns="0" bIns="0" rtlCol="0"/>
          <a:lstStyle/>
          <a:p>
            <a:endParaRPr/>
          </a:p>
        </p:txBody>
      </p:sp>
      <p:sp>
        <p:nvSpPr>
          <p:cNvPr id="9" name="object 9"/>
          <p:cNvSpPr txBox="1"/>
          <p:nvPr/>
        </p:nvSpPr>
        <p:spPr>
          <a:xfrm>
            <a:off x="7078344" y="1304178"/>
            <a:ext cx="3970656" cy="1209562"/>
          </a:xfrm>
          <a:prstGeom prst="rect">
            <a:avLst/>
          </a:prstGeom>
        </p:spPr>
        <p:txBody>
          <a:bodyPr vert="horz" wrap="square" lIns="0" tIns="12700" rIns="0" bIns="0" rtlCol="0">
            <a:spAutoFit/>
          </a:bodyPr>
          <a:lstStyle/>
          <a:p>
            <a:pPr marL="12700" marR="5080">
              <a:lnSpc>
                <a:spcPct val="150100"/>
              </a:lnSpc>
              <a:spcBef>
                <a:spcPts val="100"/>
              </a:spcBef>
            </a:pPr>
            <a:r>
              <a:rPr spc="70" dirty="0">
                <a:ea typeface="Source Sans Pro" panose="020B0503030403020204" pitchFamily="34" charset="0"/>
                <a:cs typeface="Trebuchet MS"/>
              </a:rPr>
              <a:t>mRNA-seq </a:t>
            </a:r>
            <a:r>
              <a:rPr spc="-145" dirty="0">
                <a:ea typeface="Source Sans Pro" panose="020B0503030403020204" pitchFamily="34" charset="0"/>
                <a:cs typeface="Trebuchet MS"/>
              </a:rPr>
              <a:t>: </a:t>
            </a:r>
            <a:r>
              <a:rPr spc="-20" dirty="0">
                <a:ea typeface="Source Sans Pro" panose="020B0503030403020204" pitchFamily="34" charset="0"/>
                <a:cs typeface="Trebuchet MS"/>
              </a:rPr>
              <a:t>oligo(dT) </a:t>
            </a:r>
            <a:r>
              <a:rPr spc="-35" dirty="0">
                <a:ea typeface="Source Sans Pro" panose="020B0503030403020204" pitchFamily="34" charset="0"/>
                <a:cs typeface="Trebuchet MS"/>
              </a:rPr>
              <a:t>or </a:t>
            </a:r>
            <a:r>
              <a:rPr spc="-5" dirty="0">
                <a:ea typeface="Source Sans Pro" panose="020B0503030403020204" pitchFamily="34" charset="0"/>
                <a:cs typeface="Trebuchet MS"/>
              </a:rPr>
              <a:t>random </a:t>
            </a:r>
            <a:r>
              <a:rPr spc="-50" dirty="0">
                <a:ea typeface="Source Sans Pro" panose="020B0503030403020204" pitchFamily="34" charset="0"/>
                <a:cs typeface="Trebuchet MS"/>
              </a:rPr>
              <a:t>primer  </a:t>
            </a:r>
            <a:r>
              <a:rPr spc="30" dirty="0">
                <a:ea typeface="Source Sans Pro" panose="020B0503030403020204" pitchFamily="34" charset="0"/>
                <a:cs typeface="Trebuchet MS"/>
              </a:rPr>
              <a:t>lncRNA-seq: </a:t>
            </a:r>
            <a:r>
              <a:rPr spc="-10" dirty="0">
                <a:ea typeface="Source Sans Pro" panose="020B0503030403020204" pitchFamily="34" charset="0"/>
                <a:cs typeface="Trebuchet MS"/>
              </a:rPr>
              <a:t>ribosomal </a:t>
            </a:r>
            <a:r>
              <a:rPr spc="-40" dirty="0">
                <a:ea typeface="Source Sans Pro" panose="020B0503030403020204" pitchFamily="34" charset="0"/>
                <a:cs typeface="Trebuchet MS"/>
              </a:rPr>
              <a:t>depletion  </a:t>
            </a:r>
            <a:r>
              <a:rPr spc="10" dirty="0">
                <a:ea typeface="Source Sans Pro" panose="020B0503030403020204" pitchFamily="34" charset="0"/>
                <a:cs typeface="Trebuchet MS"/>
              </a:rPr>
              <a:t>antisense </a:t>
            </a:r>
            <a:r>
              <a:rPr spc="-30" dirty="0">
                <a:ea typeface="Source Sans Pro" panose="020B0503030403020204" pitchFamily="34" charset="0"/>
                <a:cs typeface="Trebuchet MS"/>
              </a:rPr>
              <a:t>transcripts </a:t>
            </a:r>
            <a:r>
              <a:rPr spc="-145" dirty="0">
                <a:ea typeface="Source Sans Pro" panose="020B0503030403020204" pitchFamily="34" charset="0"/>
                <a:cs typeface="Trebuchet MS"/>
              </a:rPr>
              <a:t>: </a:t>
            </a:r>
            <a:r>
              <a:rPr spc="-15" dirty="0">
                <a:ea typeface="Source Sans Pro" panose="020B0503030403020204" pitchFamily="34" charset="0"/>
                <a:cs typeface="Trebuchet MS"/>
              </a:rPr>
              <a:t>strand</a:t>
            </a:r>
            <a:r>
              <a:rPr spc="-290" dirty="0">
                <a:ea typeface="Source Sans Pro" panose="020B0503030403020204" pitchFamily="34" charset="0"/>
                <a:cs typeface="Trebuchet MS"/>
              </a:rPr>
              <a:t> </a:t>
            </a:r>
            <a:r>
              <a:rPr lang="en-US" altLang="zh-CN" spc="-290" dirty="0">
                <a:ea typeface="Source Sans Pro" panose="020B0503030403020204" pitchFamily="34" charset="0"/>
                <a:cs typeface="Trebuchet MS"/>
              </a:rPr>
              <a:t> </a:t>
            </a:r>
            <a:r>
              <a:rPr spc="-25" dirty="0">
                <a:ea typeface="Source Sans Pro" panose="020B0503030403020204" pitchFamily="34" charset="0"/>
                <a:cs typeface="Trebuchet MS"/>
              </a:rPr>
              <a:t>specific</a:t>
            </a:r>
            <a:endParaRPr dirty="0">
              <a:ea typeface="Source Sans Pro" panose="020B0503030403020204" pitchFamily="34" charset="0"/>
              <a:cs typeface="Trebuchet MS"/>
            </a:endParaRPr>
          </a:p>
        </p:txBody>
      </p:sp>
      <p:sp>
        <p:nvSpPr>
          <p:cNvPr id="12" name="文本框 11">
            <a:extLst>
              <a:ext uri="{FF2B5EF4-FFF2-40B4-BE49-F238E27FC236}">
                <a16:creationId xmlns:a16="http://schemas.microsoft.com/office/drawing/2014/main" id="{280E5DF6-DDCB-4A0E-8284-C49825967592}"/>
              </a:ext>
            </a:extLst>
          </p:cNvPr>
          <p:cNvSpPr txBox="1"/>
          <p:nvPr/>
        </p:nvSpPr>
        <p:spPr>
          <a:xfrm>
            <a:off x="11305539" y="6477000"/>
            <a:ext cx="457200" cy="246221"/>
          </a:xfrm>
          <a:prstGeom prst="rect">
            <a:avLst/>
          </a:prstGeom>
          <a:noFill/>
        </p:spPr>
        <p:txBody>
          <a:bodyPr wrap="square" rtlCol="0">
            <a:spAutoFit/>
          </a:bodyPr>
          <a:lstStyle/>
          <a:p>
            <a:r>
              <a:rPr lang="en-US" altLang="zh-CN" sz="1000" dirty="0">
                <a:solidFill>
                  <a:schemeClr val="bg1">
                    <a:lumMod val="50000"/>
                  </a:schemeClr>
                </a:solidFill>
                <a:latin typeface="Trebuchet MS" panose="020B0603020202020204" pitchFamily="34" charset="0"/>
              </a:rPr>
              <a:t>17</a:t>
            </a:r>
            <a:endParaRPr lang="zh-CN" altLang="en-US" sz="1000" dirty="0">
              <a:solidFill>
                <a:schemeClr val="bg1">
                  <a:lumMod val="50000"/>
                </a:schemeClr>
              </a:solidFill>
              <a:latin typeface="Trebuchet MS" panose="020B0603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tabLst>
                <a:tab pos="10862945" algn="l"/>
              </a:tabLst>
            </a:pPr>
            <a:r>
              <a:rPr b="1" spc="-185" dirty="0">
                <a:latin typeface="+mj-ea"/>
                <a:cs typeface="Lucida Sans"/>
              </a:rPr>
              <a:t> </a:t>
            </a:r>
            <a:r>
              <a:rPr b="1" spc="-40" dirty="0">
                <a:latin typeface="+mj-ea"/>
                <a:cs typeface="Lucida Sans"/>
              </a:rPr>
              <a:t>RNA-seq</a:t>
            </a:r>
            <a:r>
              <a:rPr b="1" spc="-160" dirty="0">
                <a:latin typeface="+mj-ea"/>
                <a:cs typeface="Lucida Sans"/>
              </a:rPr>
              <a:t> </a:t>
            </a:r>
            <a:r>
              <a:rPr spc="-5" dirty="0">
                <a:latin typeface="+mj-ea"/>
              </a:rPr>
              <a:t>测序深度：干什么决定测多深	</a:t>
            </a:r>
          </a:p>
        </p:txBody>
      </p:sp>
      <p:sp>
        <p:nvSpPr>
          <p:cNvPr id="3" name="object 3"/>
          <p:cNvSpPr/>
          <p:nvPr/>
        </p:nvSpPr>
        <p:spPr>
          <a:xfrm>
            <a:off x="670559" y="3820667"/>
            <a:ext cx="11132820" cy="2129028"/>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644017" y="1172765"/>
            <a:ext cx="4876800" cy="2458878"/>
          </a:xfrm>
          <a:prstGeom prst="rect">
            <a:avLst/>
          </a:prstGeom>
        </p:spPr>
        <p:txBody>
          <a:bodyPr vert="horz" wrap="square" lIns="0" tIns="12700" rIns="0" bIns="0" rtlCol="0">
            <a:spAutoFit/>
          </a:bodyPr>
          <a:lstStyle/>
          <a:p>
            <a:pPr marL="12700">
              <a:lnSpc>
                <a:spcPct val="100000"/>
              </a:lnSpc>
              <a:spcBef>
                <a:spcPts val="100"/>
              </a:spcBef>
            </a:pPr>
            <a:r>
              <a:rPr sz="1800" b="0" dirty="0">
                <a:latin typeface="+mn-ea"/>
                <a:cs typeface="Microsoft YaHei UI Light"/>
              </a:rPr>
              <a:t>数据量统计方式</a:t>
            </a:r>
            <a:r>
              <a:rPr sz="1800" b="0" dirty="0">
                <a:solidFill>
                  <a:srgbClr val="171717"/>
                </a:solidFill>
                <a:latin typeface="+mn-ea"/>
                <a:cs typeface="Microsoft YaHei UI Light"/>
              </a:rPr>
              <a:t>：</a:t>
            </a:r>
            <a:endParaRPr sz="1800" dirty="0">
              <a:latin typeface="+mn-ea"/>
              <a:cs typeface="Microsoft YaHei UI Light"/>
            </a:endParaRPr>
          </a:p>
          <a:p>
            <a:pPr marL="12700" marR="1593215">
              <a:lnSpc>
                <a:spcPct val="100000"/>
              </a:lnSpc>
              <a:spcBef>
                <a:spcPts val="1380"/>
              </a:spcBef>
            </a:pPr>
            <a:r>
              <a:rPr sz="1600" b="0" spc="-10" dirty="0">
                <a:solidFill>
                  <a:srgbClr val="171717"/>
                </a:solidFill>
                <a:latin typeface="+mn-ea"/>
                <a:cs typeface="Microsoft YaHei UI Light"/>
              </a:rPr>
              <a:t>碱基数</a:t>
            </a:r>
            <a:r>
              <a:rPr sz="1600" b="0" spc="30" dirty="0">
                <a:solidFill>
                  <a:srgbClr val="171717"/>
                </a:solidFill>
                <a:latin typeface="+mn-ea"/>
                <a:cs typeface="Microsoft YaHei UI Light"/>
              </a:rPr>
              <a:t>（</a:t>
            </a:r>
            <a:r>
              <a:rPr sz="1600" spc="30" dirty="0">
                <a:solidFill>
                  <a:srgbClr val="171717"/>
                </a:solidFill>
                <a:latin typeface="+mn-ea"/>
                <a:cs typeface="Trebuchet MS"/>
              </a:rPr>
              <a:t>base</a:t>
            </a:r>
            <a:r>
              <a:rPr sz="1600" b="0" spc="30" dirty="0">
                <a:solidFill>
                  <a:srgbClr val="171717"/>
                </a:solidFill>
                <a:latin typeface="+mn-ea"/>
                <a:cs typeface="Microsoft YaHei UI Light"/>
              </a:rPr>
              <a:t>，</a:t>
            </a:r>
            <a:r>
              <a:rPr sz="1600" b="0" spc="-10" dirty="0">
                <a:solidFill>
                  <a:srgbClr val="171717"/>
                </a:solidFill>
                <a:latin typeface="+mn-ea"/>
                <a:cs typeface="Microsoft YaHei UI Light"/>
              </a:rPr>
              <a:t>通常以</a:t>
            </a:r>
            <a:r>
              <a:rPr sz="1600" spc="150" dirty="0">
                <a:solidFill>
                  <a:srgbClr val="171717"/>
                </a:solidFill>
                <a:latin typeface="+mn-ea"/>
                <a:cs typeface="Trebuchet MS"/>
              </a:rPr>
              <a:t>G</a:t>
            </a:r>
            <a:r>
              <a:rPr sz="1600" b="0" spc="-10" dirty="0">
                <a:solidFill>
                  <a:srgbClr val="171717"/>
                </a:solidFill>
                <a:latin typeface="+mn-ea"/>
                <a:cs typeface="Microsoft YaHei UI Light"/>
              </a:rPr>
              <a:t>为单位）  </a:t>
            </a:r>
            <a:r>
              <a:rPr sz="1600" b="0" spc="-5" dirty="0">
                <a:solidFill>
                  <a:srgbClr val="171717"/>
                </a:solidFill>
                <a:latin typeface="+mn-ea"/>
                <a:cs typeface="Microsoft YaHei UI Light"/>
              </a:rPr>
              <a:t>序列数（</a:t>
            </a:r>
            <a:r>
              <a:rPr sz="1600" spc="20" dirty="0">
                <a:solidFill>
                  <a:srgbClr val="171717"/>
                </a:solidFill>
                <a:latin typeface="+mn-ea"/>
                <a:cs typeface="Trebuchet MS"/>
              </a:rPr>
              <a:t>reads</a:t>
            </a:r>
            <a:r>
              <a:rPr sz="1600" b="0" spc="-5" dirty="0">
                <a:solidFill>
                  <a:srgbClr val="171717"/>
                </a:solidFill>
                <a:latin typeface="+mn-ea"/>
                <a:cs typeface="Microsoft YaHei UI Light"/>
              </a:rPr>
              <a:t>，通常以</a:t>
            </a:r>
            <a:r>
              <a:rPr sz="1600" spc="190" dirty="0">
                <a:solidFill>
                  <a:srgbClr val="171717"/>
                </a:solidFill>
                <a:latin typeface="+mn-ea"/>
                <a:cs typeface="Trebuchet MS"/>
              </a:rPr>
              <a:t>M</a:t>
            </a:r>
            <a:r>
              <a:rPr sz="1600" b="0" spc="-5" dirty="0">
                <a:solidFill>
                  <a:srgbClr val="171717"/>
                </a:solidFill>
                <a:latin typeface="+mn-ea"/>
                <a:cs typeface="Microsoft YaHei UI Light"/>
              </a:rPr>
              <a:t>为单位） 换算关系：序列数</a:t>
            </a:r>
            <a:r>
              <a:rPr sz="1600" b="0" spc="60" dirty="0">
                <a:solidFill>
                  <a:srgbClr val="171717"/>
                </a:solidFill>
                <a:latin typeface="+mn-ea"/>
                <a:cs typeface="Microsoft YaHei UI Light"/>
              </a:rPr>
              <a:t>×</a:t>
            </a:r>
            <a:r>
              <a:rPr sz="1600" b="0" spc="-5" dirty="0">
                <a:solidFill>
                  <a:srgbClr val="171717"/>
                </a:solidFill>
                <a:latin typeface="+mn-ea"/>
                <a:cs typeface="Microsoft YaHei UI Light"/>
              </a:rPr>
              <a:t>读长</a:t>
            </a:r>
            <a:r>
              <a:rPr sz="1600" spc="90" dirty="0">
                <a:solidFill>
                  <a:srgbClr val="171717"/>
                </a:solidFill>
                <a:latin typeface="+mn-ea"/>
                <a:cs typeface="Trebuchet MS"/>
              </a:rPr>
              <a:t>=</a:t>
            </a:r>
            <a:r>
              <a:rPr sz="1600" b="0" spc="-5" dirty="0">
                <a:solidFill>
                  <a:srgbClr val="171717"/>
                </a:solidFill>
                <a:latin typeface="+mn-ea"/>
                <a:cs typeface="Microsoft YaHei UI Light"/>
              </a:rPr>
              <a:t>碱基数</a:t>
            </a:r>
            <a:endParaRPr sz="1600" dirty="0">
              <a:latin typeface="+mn-ea"/>
              <a:cs typeface="Microsoft YaHei UI Light"/>
            </a:endParaRPr>
          </a:p>
          <a:p>
            <a:pPr marL="12700" marR="5080">
              <a:lnSpc>
                <a:spcPct val="203900"/>
              </a:lnSpc>
              <a:spcBef>
                <a:spcPts val="30"/>
              </a:spcBef>
            </a:pPr>
            <a:r>
              <a:rPr sz="1600" b="0" spc="-5" dirty="0">
                <a:solidFill>
                  <a:srgbClr val="204F6C"/>
                </a:solidFill>
                <a:latin typeface="+mn-ea"/>
                <a:cs typeface="Microsoft YaHei UI Light"/>
              </a:rPr>
              <a:t>二代测序的深度取决于实验对低表</a:t>
            </a:r>
            <a:r>
              <a:rPr sz="1600" b="0" spc="5" dirty="0">
                <a:solidFill>
                  <a:srgbClr val="204F6C"/>
                </a:solidFill>
                <a:latin typeface="+mn-ea"/>
                <a:cs typeface="Microsoft YaHei UI Light"/>
              </a:rPr>
              <a:t>达</a:t>
            </a:r>
            <a:r>
              <a:rPr sz="1600" b="0" spc="-5" dirty="0">
                <a:solidFill>
                  <a:srgbClr val="204F6C"/>
                </a:solidFill>
                <a:latin typeface="+mn-ea"/>
                <a:cs typeface="Microsoft YaHei UI Light"/>
              </a:rPr>
              <a:t>基因</a:t>
            </a:r>
            <a:r>
              <a:rPr sz="1600" b="0" spc="5" dirty="0">
                <a:solidFill>
                  <a:srgbClr val="204F6C"/>
                </a:solidFill>
                <a:latin typeface="+mn-ea"/>
                <a:cs typeface="Microsoft YaHei UI Light"/>
              </a:rPr>
              <a:t>的</a:t>
            </a:r>
            <a:r>
              <a:rPr sz="1600" b="0" spc="-5" dirty="0">
                <a:solidFill>
                  <a:srgbClr val="204F6C"/>
                </a:solidFill>
                <a:latin typeface="+mn-ea"/>
                <a:cs typeface="Microsoft YaHei UI Light"/>
              </a:rPr>
              <a:t>敏感</a:t>
            </a:r>
            <a:r>
              <a:rPr sz="1600" b="0" spc="5" dirty="0">
                <a:solidFill>
                  <a:srgbClr val="204F6C"/>
                </a:solidFill>
                <a:latin typeface="+mn-ea"/>
                <a:cs typeface="Microsoft YaHei UI Light"/>
              </a:rPr>
              <a:t>程</a:t>
            </a:r>
            <a:r>
              <a:rPr sz="1600" b="0" spc="-5" dirty="0">
                <a:solidFill>
                  <a:srgbClr val="204F6C"/>
                </a:solidFill>
                <a:latin typeface="+mn-ea"/>
                <a:cs typeface="Microsoft YaHei UI Light"/>
              </a:rPr>
              <a:t>度 </a:t>
            </a:r>
            <a:r>
              <a:rPr sz="1600" b="0" spc="-5" dirty="0">
                <a:solidFill>
                  <a:srgbClr val="171717"/>
                </a:solidFill>
                <a:latin typeface="+mn-ea"/>
                <a:cs typeface="Microsoft YaHei UI Light"/>
              </a:rPr>
              <a:t>差异表达</a:t>
            </a:r>
            <a:r>
              <a:rPr sz="1600" spc="420" dirty="0">
                <a:solidFill>
                  <a:srgbClr val="171717"/>
                </a:solidFill>
                <a:latin typeface="+mn-ea"/>
                <a:cs typeface="Trebuchet MS"/>
              </a:rPr>
              <a:t>——</a:t>
            </a:r>
            <a:r>
              <a:rPr sz="1600" b="0" spc="-5" dirty="0">
                <a:solidFill>
                  <a:srgbClr val="171717"/>
                </a:solidFill>
                <a:latin typeface="+mn-ea"/>
                <a:cs typeface="Microsoft YaHei UI Light"/>
              </a:rPr>
              <a:t>可变剪切</a:t>
            </a:r>
            <a:r>
              <a:rPr sz="1600" spc="420" dirty="0">
                <a:solidFill>
                  <a:srgbClr val="171717"/>
                </a:solidFill>
                <a:latin typeface="+mn-ea"/>
                <a:cs typeface="Trebuchet MS"/>
              </a:rPr>
              <a:t>——</a:t>
            </a:r>
            <a:r>
              <a:rPr sz="1600" b="0" spc="-5" dirty="0">
                <a:solidFill>
                  <a:srgbClr val="171717"/>
                </a:solidFill>
                <a:latin typeface="+mn-ea"/>
                <a:cs typeface="Microsoft YaHei UI Light"/>
              </a:rPr>
              <a:t>低表达</a:t>
            </a:r>
            <a:r>
              <a:rPr sz="1600" b="0" spc="5" dirty="0">
                <a:solidFill>
                  <a:srgbClr val="171717"/>
                </a:solidFill>
                <a:latin typeface="+mn-ea"/>
                <a:cs typeface="Microsoft YaHei UI Light"/>
              </a:rPr>
              <a:t>基</a:t>
            </a:r>
            <a:r>
              <a:rPr sz="1600" b="0" spc="-5" dirty="0">
                <a:solidFill>
                  <a:srgbClr val="171717"/>
                </a:solidFill>
                <a:latin typeface="+mn-ea"/>
                <a:cs typeface="Microsoft YaHei UI Light"/>
              </a:rPr>
              <a:t>因</a:t>
            </a:r>
            <a:r>
              <a:rPr sz="1600" spc="-130" dirty="0">
                <a:solidFill>
                  <a:srgbClr val="171717"/>
                </a:solidFill>
                <a:latin typeface="+mn-ea"/>
                <a:cs typeface="Trebuchet MS"/>
              </a:rPr>
              <a:t>/de</a:t>
            </a:r>
            <a:r>
              <a:rPr sz="1600" spc="-5" dirty="0">
                <a:solidFill>
                  <a:srgbClr val="171717"/>
                </a:solidFill>
                <a:latin typeface="+mn-ea"/>
                <a:cs typeface="Trebuchet MS"/>
              </a:rPr>
              <a:t> </a:t>
            </a:r>
            <a:r>
              <a:rPr sz="1600" spc="20" dirty="0">
                <a:solidFill>
                  <a:srgbClr val="171717"/>
                </a:solidFill>
                <a:latin typeface="+mn-ea"/>
                <a:cs typeface="Trebuchet MS"/>
              </a:rPr>
              <a:t>novo</a:t>
            </a:r>
            <a:r>
              <a:rPr sz="1600" spc="-65" dirty="0">
                <a:solidFill>
                  <a:srgbClr val="171717"/>
                </a:solidFill>
                <a:latin typeface="+mn-ea"/>
                <a:cs typeface="Trebuchet MS"/>
              </a:rPr>
              <a:t> </a:t>
            </a:r>
            <a:r>
              <a:rPr sz="1600" b="0" spc="-5" dirty="0">
                <a:solidFill>
                  <a:srgbClr val="171717"/>
                </a:solidFill>
                <a:latin typeface="+mn-ea"/>
                <a:cs typeface="Microsoft YaHei UI Light"/>
              </a:rPr>
              <a:t>拼接</a:t>
            </a:r>
            <a:endParaRPr sz="1600" dirty="0">
              <a:latin typeface="+mn-ea"/>
              <a:cs typeface="Microsoft YaHei UI Light"/>
            </a:endParaRPr>
          </a:p>
          <a:p>
            <a:pPr marL="297180">
              <a:lnSpc>
                <a:spcPct val="100000"/>
              </a:lnSpc>
              <a:spcBef>
                <a:spcPts val="15"/>
              </a:spcBef>
              <a:tabLst>
                <a:tab pos="809625" algn="l"/>
                <a:tab pos="1501775" algn="l"/>
                <a:tab pos="2070100" algn="l"/>
                <a:tab pos="2875915" algn="l"/>
              </a:tabLst>
            </a:pPr>
            <a:r>
              <a:rPr sz="1600" spc="45" dirty="0">
                <a:solidFill>
                  <a:srgbClr val="171717"/>
                </a:solidFill>
                <a:latin typeface="+mn-ea"/>
                <a:cs typeface="Trebuchet MS"/>
              </a:rPr>
              <a:t>20	</a:t>
            </a:r>
            <a:r>
              <a:rPr sz="1600" spc="420" dirty="0">
                <a:solidFill>
                  <a:srgbClr val="171717"/>
                </a:solidFill>
                <a:latin typeface="+mn-ea"/>
                <a:cs typeface="Trebuchet MS"/>
              </a:rPr>
              <a:t>——	</a:t>
            </a:r>
            <a:r>
              <a:rPr sz="1600" spc="45" dirty="0">
                <a:solidFill>
                  <a:srgbClr val="171717"/>
                </a:solidFill>
                <a:latin typeface="+mn-ea"/>
                <a:cs typeface="Trebuchet MS"/>
              </a:rPr>
              <a:t>50	</a:t>
            </a:r>
            <a:r>
              <a:rPr sz="1600" spc="420" dirty="0">
                <a:solidFill>
                  <a:srgbClr val="171717"/>
                </a:solidFill>
                <a:latin typeface="+mn-ea"/>
                <a:cs typeface="Trebuchet MS"/>
              </a:rPr>
              <a:t>——	</a:t>
            </a:r>
            <a:r>
              <a:rPr sz="1600" spc="45" dirty="0">
                <a:solidFill>
                  <a:srgbClr val="171717"/>
                </a:solidFill>
                <a:latin typeface="+mn-ea"/>
                <a:cs typeface="Trebuchet MS"/>
              </a:rPr>
              <a:t>100 </a:t>
            </a:r>
            <a:r>
              <a:rPr sz="1600" spc="-60" dirty="0">
                <a:solidFill>
                  <a:srgbClr val="171717"/>
                </a:solidFill>
                <a:latin typeface="+mn-ea"/>
                <a:cs typeface="Trebuchet MS"/>
              </a:rPr>
              <a:t>million</a:t>
            </a:r>
            <a:r>
              <a:rPr sz="1600" spc="-165" dirty="0">
                <a:solidFill>
                  <a:srgbClr val="171717"/>
                </a:solidFill>
                <a:latin typeface="+mn-ea"/>
                <a:cs typeface="Trebuchet MS"/>
              </a:rPr>
              <a:t> </a:t>
            </a:r>
            <a:r>
              <a:rPr sz="1600" spc="20" dirty="0">
                <a:solidFill>
                  <a:srgbClr val="171717"/>
                </a:solidFill>
                <a:latin typeface="+mn-ea"/>
                <a:cs typeface="Trebuchet MS"/>
              </a:rPr>
              <a:t>reads</a:t>
            </a:r>
            <a:endParaRPr sz="1600" dirty="0">
              <a:latin typeface="+mn-ea"/>
              <a:cs typeface="Trebuchet MS"/>
            </a:endParaRPr>
          </a:p>
        </p:txBody>
      </p:sp>
      <p:sp>
        <p:nvSpPr>
          <p:cNvPr id="6" name="object 6"/>
          <p:cNvSpPr txBox="1">
            <a:spLocks noGrp="1"/>
          </p:cNvSpPr>
          <p:nvPr>
            <p:ph type="sldNum" sz="quarter" idx="7"/>
          </p:nvPr>
        </p:nvSpPr>
        <p:spPr>
          <a:prstGeom prst="rect">
            <a:avLst/>
          </a:prstGeom>
        </p:spPr>
        <p:txBody>
          <a:bodyPr vert="horz" wrap="square" lIns="0" tIns="103022" rIns="0" bIns="0" rtlCol="0">
            <a:spAutoFit/>
          </a:bodyPr>
          <a:lstStyle/>
          <a:p>
            <a:pPr marL="25400">
              <a:lnSpc>
                <a:spcPct val="100000"/>
              </a:lnSpc>
            </a:pPr>
            <a:fld id="{81D60167-4931-47E6-BA6A-407CBD079E47}" type="slidenum">
              <a:rPr spc="25" dirty="0"/>
              <a:t>18</a:t>
            </a:fld>
            <a:endParaRPr spc="25" dirty="0"/>
          </a:p>
        </p:txBody>
      </p:sp>
      <p:sp>
        <p:nvSpPr>
          <p:cNvPr id="5" name="矩形 4">
            <a:extLst>
              <a:ext uri="{FF2B5EF4-FFF2-40B4-BE49-F238E27FC236}">
                <a16:creationId xmlns:a16="http://schemas.microsoft.com/office/drawing/2014/main" id="{17BA3ECF-D939-48CC-BDE2-72260F26E202}"/>
              </a:ext>
            </a:extLst>
          </p:cNvPr>
          <p:cNvSpPr/>
          <p:nvPr/>
        </p:nvSpPr>
        <p:spPr>
          <a:xfrm>
            <a:off x="5638800" y="1311828"/>
            <a:ext cx="6324600" cy="1754326"/>
          </a:xfrm>
          <a:prstGeom prst="rect">
            <a:avLst/>
          </a:prstGeom>
        </p:spPr>
        <p:txBody>
          <a:bodyPr wrap="square">
            <a:spAutoFit/>
          </a:bodyPr>
          <a:lstStyle/>
          <a:p>
            <a:r>
              <a:rPr lang="zh-CN" altLang="en-US" dirty="0">
                <a:latin typeface="+mn-ea"/>
              </a:rPr>
              <a:t>以人类基因组为例，包括</a:t>
            </a:r>
            <a:r>
              <a:rPr lang="en-US" altLang="zh-CN" dirty="0">
                <a:latin typeface="+mn-ea"/>
              </a:rPr>
              <a:t>30</a:t>
            </a:r>
            <a:r>
              <a:rPr lang="zh-CN" altLang="en-US" dirty="0">
                <a:latin typeface="+mn-ea"/>
              </a:rPr>
              <a:t>亿碱基对（</a:t>
            </a:r>
            <a:r>
              <a:rPr lang="en-US" altLang="zh-CN" dirty="0">
                <a:latin typeface="+mn-ea"/>
              </a:rPr>
              <a:t>bp</a:t>
            </a:r>
            <a:r>
              <a:rPr lang="zh-CN" altLang="en-US" dirty="0">
                <a:latin typeface="+mn-ea"/>
              </a:rPr>
              <a:t>），测序深度</a:t>
            </a:r>
            <a:r>
              <a:rPr lang="en-US" altLang="zh-CN" dirty="0">
                <a:latin typeface="+mn-ea"/>
              </a:rPr>
              <a:t>30x</a:t>
            </a:r>
            <a:r>
              <a:rPr lang="zh-CN" altLang="en-US" dirty="0">
                <a:latin typeface="+mn-ea"/>
              </a:rPr>
              <a:t>的话，就会有</a:t>
            </a:r>
            <a:r>
              <a:rPr lang="en-US" altLang="zh-CN" dirty="0">
                <a:latin typeface="+mn-ea"/>
              </a:rPr>
              <a:t>900</a:t>
            </a:r>
            <a:r>
              <a:rPr lang="zh-CN" altLang="en-US" dirty="0">
                <a:latin typeface="+mn-ea"/>
              </a:rPr>
              <a:t>亿碱基对（</a:t>
            </a:r>
            <a:r>
              <a:rPr lang="en-US" altLang="zh-CN" dirty="0">
                <a:latin typeface="+mn-ea"/>
              </a:rPr>
              <a:t>=1800</a:t>
            </a:r>
            <a:r>
              <a:rPr lang="zh-CN" altLang="en-US" dirty="0">
                <a:latin typeface="+mn-ea"/>
              </a:rPr>
              <a:t>亿字母）</a:t>
            </a:r>
            <a:r>
              <a:rPr lang="en-US" altLang="zh-CN" dirty="0">
                <a:latin typeface="+mn-ea"/>
              </a:rPr>
              <a:t>= </a:t>
            </a:r>
            <a:r>
              <a:rPr lang="en-US" altLang="zh-CN" b="1" dirty="0">
                <a:latin typeface="+mn-ea"/>
              </a:rPr>
              <a:t>90Gb</a:t>
            </a:r>
            <a:r>
              <a:rPr lang="zh-CN" altLang="en-US" b="1" dirty="0">
                <a:latin typeface="+mn-ea"/>
              </a:rPr>
              <a:t>测序量</a:t>
            </a:r>
            <a:r>
              <a:rPr lang="zh-CN" altLang="en-US" dirty="0">
                <a:latin typeface="+mn-ea"/>
              </a:rPr>
              <a:t>；</a:t>
            </a:r>
            <a:endParaRPr lang="en-US" altLang="zh-CN" dirty="0">
              <a:latin typeface="+mn-ea"/>
            </a:endParaRPr>
          </a:p>
          <a:p>
            <a:r>
              <a:rPr lang="en-US" altLang="zh-CN" dirty="0">
                <a:latin typeface="+mn-ea"/>
              </a:rPr>
              <a:t>900</a:t>
            </a:r>
            <a:r>
              <a:rPr lang="zh-CN" altLang="en-US" dirty="0">
                <a:latin typeface="+mn-ea"/>
              </a:rPr>
              <a:t>亿</a:t>
            </a:r>
            <a:r>
              <a:rPr lang="en-US" altLang="zh-CN" dirty="0">
                <a:latin typeface="+mn-ea"/>
              </a:rPr>
              <a:t>/150</a:t>
            </a:r>
            <a:r>
              <a:rPr lang="zh-CN" altLang="en-US" dirty="0">
                <a:latin typeface="+mn-ea"/>
              </a:rPr>
              <a:t>（测序策略</a:t>
            </a:r>
            <a:r>
              <a:rPr lang="en-US" altLang="zh-CN" dirty="0">
                <a:latin typeface="+mn-ea"/>
              </a:rPr>
              <a:t>PE150</a:t>
            </a:r>
            <a:r>
              <a:rPr lang="zh-CN" altLang="en-US" dirty="0">
                <a:latin typeface="+mn-ea"/>
              </a:rPr>
              <a:t>）</a:t>
            </a:r>
            <a:r>
              <a:rPr lang="en-US" altLang="zh-CN" dirty="0">
                <a:latin typeface="+mn-ea"/>
              </a:rPr>
              <a:t>= 60M reads</a:t>
            </a:r>
            <a:endParaRPr lang="zh-CN" altLang="en-US" dirty="0">
              <a:latin typeface="+mn-ea"/>
            </a:endParaRPr>
          </a:p>
          <a:p>
            <a:endParaRPr lang="en-US" altLang="zh-CN" dirty="0">
              <a:latin typeface="+mn-ea"/>
            </a:endParaRPr>
          </a:p>
          <a:p>
            <a:r>
              <a:rPr lang="zh-CN" altLang="en-US" dirty="0">
                <a:latin typeface="+mn-ea"/>
              </a:rPr>
              <a:t>每个字母</a:t>
            </a:r>
            <a:r>
              <a:rPr lang="en-US" altLang="zh-CN" dirty="0">
                <a:latin typeface="+mn-ea"/>
              </a:rPr>
              <a:t>=1</a:t>
            </a:r>
            <a:r>
              <a:rPr lang="zh-CN" altLang="en-US" dirty="0">
                <a:latin typeface="+mn-ea"/>
              </a:rPr>
              <a:t>字节，换算成计算机大小就是：</a:t>
            </a:r>
            <a:r>
              <a:rPr lang="en-US" altLang="zh-CN" dirty="0">
                <a:latin typeface="+mn-ea"/>
              </a:rPr>
              <a:t>1800</a:t>
            </a:r>
            <a:r>
              <a:rPr lang="zh-CN" altLang="en-US" dirty="0">
                <a:latin typeface="+mn-ea"/>
              </a:rPr>
              <a:t>亿字节</a:t>
            </a:r>
            <a:r>
              <a:rPr lang="en-US" altLang="zh-CN" dirty="0">
                <a:latin typeface="+mn-ea"/>
              </a:rPr>
              <a:t>/</a:t>
            </a:r>
            <a:r>
              <a:rPr lang="zh-CN" altLang="en-US" dirty="0">
                <a:latin typeface="+mn-ea"/>
              </a:rPr>
              <a:t>（</a:t>
            </a:r>
            <a:r>
              <a:rPr lang="en-US" altLang="zh-CN" dirty="0">
                <a:latin typeface="+mn-ea"/>
              </a:rPr>
              <a:t>1024 x1024 </a:t>
            </a:r>
            <a:r>
              <a:rPr lang="en-US" altLang="zh-CN" dirty="0" err="1">
                <a:latin typeface="+mn-ea"/>
              </a:rPr>
              <a:t>x1024</a:t>
            </a:r>
            <a:r>
              <a:rPr lang="zh-CN" altLang="en-US" dirty="0">
                <a:latin typeface="+mn-ea"/>
              </a:rPr>
              <a:t>）</a:t>
            </a:r>
            <a:r>
              <a:rPr lang="en-US" altLang="zh-CN" dirty="0">
                <a:latin typeface="+mn-ea"/>
              </a:rPr>
              <a:t>=</a:t>
            </a:r>
            <a:r>
              <a:rPr lang="en-US" altLang="zh-CN" b="1" dirty="0">
                <a:latin typeface="+mn-ea"/>
              </a:rPr>
              <a:t>167G</a:t>
            </a:r>
            <a:r>
              <a:rPr lang="zh-CN" altLang="en-US" b="1" dirty="0">
                <a:latin typeface="+mn-ea"/>
              </a:rPr>
              <a:t>存储</a:t>
            </a:r>
            <a:endParaRPr lang="zh-CN" altLang="en-US" dirty="0">
              <a:latin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994417" y="1865793"/>
            <a:ext cx="1799758" cy="4419232"/>
          </a:xfrm>
          <a:prstGeom prst="rect">
            <a:avLst/>
          </a:prstGeom>
          <a:blipFill>
            <a:blip r:embed="rId3"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tabLst>
                <a:tab pos="10862945" algn="l"/>
              </a:tabLst>
            </a:pPr>
            <a:r>
              <a:rPr b="1" spc="-185" dirty="0">
                <a:latin typeface="+mj-ea"/>
                <a:cs typeface="Lucida Sans"/>
              </a:rPr>
              <a:t> </a:t>
            </a:r>
            <a:r>
              <a:rPr b="1" spc="-40" dirty="0">
                <a:latin typeface="+mj-ea"/>
                <a:cs typeface="Lucida Sans"/>
              </a:rPr>
              <a:t>RNA-seq</a:t>
            </a:r>
            <a:r>
              <a:rPr b="1" spc="-160" dirty="0">
                <a:latin typeface="+mj-ea"/>
                <a:cs typeface="Lucida Sans"/>
              </a:rPr>
              <a:t> </a:t>
            </a:r>
            <a:r>
              <a:rPr spc="-5" dirty="0">
                <a:latin typeface="+mj-ea"/>
              </a:rPr>
              <a:t>测序长度：测多长没得选</a:t>
            </a:r>
            <a:r>
              <a:rPr b="1" spc="315" dirty="0">
                <a:latin typeface="+mj-ea"/>
                <a:cs typeface="Lucida Sans"/>
              </a:rPr>
              <a:t>?	</a:t>
            </a:r>
          </a:p>
        </p:txBody>
      </p:sp>
      <p:sp>
        <p:nvSpPr>
          <p:cNvPr id="6" name="object 6"/>
          <p:cNvSpPr/>
          <p:nvPr/>
        </p:nvSpPr>
        <p:spPr>
          <a:xfrm>
            <a:off x="6367658" y="2007977"/>
            <a:ext cx="2093079" cy="4419232"/>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6421184" y="1250900"/>
            <a:ext cx="2418015" cy="258404"/>
          </a:xfrm>
          <a:prstGeom prst="rect">
            <a:avLst/>
          </a:prstGeom>
        </p:spPr>
        <p:txBody>
          <a:bodyPr vert="horz" wrap="square" lIns="0" tIns="12065" rIns="0" bIns="0" rtlCol="0">
            <a:spAutoFit/>
          </a:bodyPr>
          <a:lstStyle/>
          <a:p>
            <a:pPr marL="12700">
              <a:lnSpc>
                <a:spcPct val="100000"/>
              </a:lnSpc>
              <a:spcBef>
                <a:spcPts val="95"/>
              </a:spcBef>
            </a:pPr>
            <a:r>
              <a:rPr sz="1600" spc="15" dirty="0">
                <a:solidFill>
                  <a:srgbClr val="39414A"/>
                </a:solidFill>
                <a:latin typeface="+mn-ea"/>
                <a:cs typeface="Trebuchet MS"/>
              </a:rPr>
              <a:t>Paired-End</a:t>
            </a:r>
            <a:r>
              <a:rPr sz="1600" spc="-70" dirty="0">
                <a:solidFill>
                  <a:srgbClr val="39414A"/>
                </a:solidFill>
                <a:latin typeface="+mn-ea"/>
                <a:cs typeface="Trebuchet MS"/>
              </a:rPr>
              <a:t> </a:t>
            </a:r>
            <a:r>
              <a:rPr sz="1600" spc="35" dirty="0">
                <a:solidFill>
                  <a:srgbClr val="39414A"/>
                </a:solidFill>
                <a:latin typeface="+mn-ea"/>
                <a:cs typeface="Trebuchet MS"/>
              </a:rPr>
              <a:t>Sequencing</a:t>
            </a:r>
            <a:endParaRPr sz="1600" dirty="0">
              <a:latin typeface="+mn-ea"/>
              <a:cs typeface="Trebuchet MS"/>
            </a:endParaRPr>
          </a:p>
        </p:txBody>
      </p:sp>
      <p:sp>
        <p:nvSpPr>
          <p:cNvPr id="8" name="object 8"/>
          <p:cNvSpPr/>
          <p:nvPr/>
        </p:nvSpPr>
        <p:spPr>
          <a:xfrm>
            <a:off x="9033364" y="1784561"/>
            <a:ext cx="1680808" cy="4812622"/>
          </a:xfrm>
          <a:prstGeom prst="rect">
            <a:avLst/>
          </a:prstGeom>
          <a:blipFill>
            <a:blip r:embed="rId5" cstate="print"/>
            <a:stretch>
              <a:fillRect/>
            </a:stretch>
          </a:blipFill>
        </p:spPr>
        <p:txBody>
          <a:bodyPr wrap="square" lIns="0" tIns="0" rIns="0" bIns="0" rtlCol="0"/>
          <a:lstStyle/>
          <a:p>
            <a:endParaRPr/>
          </a:p>
        </p:txBody>
      </p:sp>
      <p:sp>
        <p:nvSpPr>
          <p:cNvPr id="9" name="object 9"/>
          <p:cNvSpPr txBox="1"/>
          <p:nvPr/>
        </p:nvSpPr>
        <p:spPr>
          <a:xfrm>
            <a:off x="9116124" y="1245445"/>
            <a:ext cx="2418015" cy="258404"/>
          </a:xfrm>
          <a:prstGeom prst="rect">
            <a:avLst/>
          </a:prstGeom>
        </p:spPr>
        <p:txBody>
          <a:bodyPr vert="horz" wrap="square" lIns="0" tIns="12065" rIns="0" bIns="0" rtlCol="0">
            <a:spAutoFit/>
          </a:bodyPr>
          <a:lstStyle/>
          <a:p>
            <a:pPr marL="12700">
              <a:lnSpc>
                <a:spcPct val="100000"/>
              </a:lnSpc>
              <a:spcBef>
                <a:spcPts val="95"/>
              </a:spcBef>
            </a:pPr>
            <a:r>
              <a:rPr sz="1600" spc="15" dirty="0">
                <a:solidFill>
                  <a:srgbClr val="39414A"/>
                </a:solidFill>
                <a:latin typeface="+mn-ea"/>
                <a:cs typeface="Trebuchet MS"/>
              </a:rPr>
              <a:t>Mate </a:t>
            </a:r>
            <a:r>
              <a:rPr sz="1600" spc="5" dirty="0">
                <a:solidFill>
                  <a:srgbClr val="39414A"/>
                </a:solidFill>
                <a:latin typeface="+mn-ea"/>
                <a:cs typeface="Trebuchet MS"/>
              </a:rPr>
              <a:t>Pair</a:t>
            </a:r>
            <a:r>
              <a:rPr sz="1600" spc="-145" dirty="0">
                <a:solidFill>
                  <a:srgbClr val="39414A"/>
                </a:solidFill>
                <a:latin typeface="+mn-ea"/>
                <a:cs typeface="Trebuchet MS"/>
              </a:rPr>
              <a:t> </a:t>
            </a:r>
            <a:r>
              <a:rPr sz="1600" spc="35" dirty="0">
                <a:solidFill>
                  <a:srgbClr val="39414A"/>
                </a:solidFill>
                <a:latin typeface="+mn-ea"/>
                <a:cs typeface="Trebuchet MS"/>
              </a:rPr>
              <a:t>Sequencing</a:t>
            </a:r>
            <a:endParaRPr sz="1600" dirty="0">
              <a:latin typeface="+mn-ea"/>
              <a:cs typeface="Trebuchet MS"/>
            </a:endParaRPr>
          </a:p>
        </p:txBody>
      </p:sp>
      <p:sp>
        <p:nvSpPr>
          <p:cNvPr id="11" name="object 11"/>
          <p:cNvSpPr txBox="1">
            <a:spLocks noGrp="1"/>
          </p:cNvSpPr>
          <p:nvPr>
            <p:ph type="sldNum" sz="quarter" idx="7"/>
          </p:nvPr>
        </p:nvSpPr>
        <p:spPr>
          <a:prstGeom prst="rect">
            <a:avLst/>
          </a:prstGeom>
        </p:spPr>
        <p:txBody>
          <a:bodyPr vert="horz" wrap="square" lIns="0" tIns="103022" rIns="0" bIns="0" rtlCol="0">
            <a:spAutoFit/>
          </a:bodyPr>
          <a:lstStyle/>
          <a:p>
            <a:pPr marL="25400">
              <a:lnSpc>
                <a:spcPct val="100000"/>
              </a:lnSpc>
            </a:pPr>
            <a:fld id="{81D60167-4931-47E6-BA6A-407CBD079E47}" type="slidenum">
              <a:rPr spc="25" dirty="0"/>
              <a:t>19</a:t>
            </a:fld>
            <a:endParaRPr spc="25" dirty="0"/>
          </a:p>
        </p:txBody>
      </p:sp>
      <p:sp>
        <p:nvSpPr>
          <p:cNvPr id="12" name="矩形 11">
            <a:extLst>
              <a:ext uri="{FF2B5EF4-FFF2-40B4-BE49-F238E27FC236}">
                <a16:creationId xmlns:a16="http://schemas.microsoft.com/office/drawing/2014/main" id="{2F321BC4-0611-456A-AC93-0394E5AF652A}"/>
              </a:ext>
            </a:extLst>
          </p:cNvPr>
          <p:cNvSpPr/>
          <p:nvPr/>
        </p:nvSpPr>
        <p:spPr>
          <a:xfrm>
            <a:off x="2829143" y="1214874"/>
            <a:ext cx="3266856" cy="338554"/>
          </a:xfrm>
          <a:prstGeom prst="rect">
            <a:avLst/>
          </a:prstGeom>
        </p:spPr>
        <p:txBody>
          <a:bodyPr wrap="none">
            <a:spAutoFit/>
          </a:bodyPr>
          <a:lstStyle/>
          <a:p>
            <a:pPr marL="699770">
              <a:lnSpc>
                <a:spcPct val="100000"/>
              </a:lnSpc>
              <a:spcBef>
                <a:spcPts val="905"/>
              </a:spcBef>
            </a:pPr>
            <a:r>
              <a:rPr lang="en-US" altLang="zh-CN" sz="1600" spc="35" dirty="0">
                <a:solidFill>
                  <a:srgbClr val="39414A"/>
                </a:solidFill>
                <a:latin typeface="+mn-ea"/>
                <a:cs typeface="Trebuchet MS"/>
              </a:rPr>
              <a:t>Single-Read</a:t>
            </a:r>
            <a:r>
              <a:rPr lang="en-US" altLang="zh-CN" sz="1600" spc="-110" dirty="0">
                <a:solidFill>
                  <a:srgbClr val="39414A"/>
                </a:solidFill>
                <a:latin typeface="+mn-ea"/>
                <a:cs typeface="Trebuchet MS"/>
              </a:rPr>
              <a:t> </a:t>
            </a:r>
            <a:r>
              <a:rPr lang="en-US" altLang="zh-CN" sz="1600" spc="35" dirty="0">
                <a:solidFill>
                  <a:srgbClr val="39414A"/>
                </a:solidFill>
                <a:latin typeface="+mn-ea"/>
                <a:cs typeface="Trebuchet MS"/>
              </a:rPr>
              <a:t>Sequencing</a:t>
            </a:r>
            <a:endParaRPr lang="en-US" altLang="zh-CN" sz="1600" dirty="0">
              <a:latin typeface="+mn-ea"/>
              <a:cs typeface="Trebuchet MS"/>
            </a:endParaRPr>
          </a:p>
        </p:txBody>
      </p:sp>
      <p:sp>
        <p:nvSpPr>
          <p:cNvPr id="13" name="矩形 12">
            <a:extLst>
              <a:ext uri="{FF2B5EF4-FFF2-40B4-BE49-F238E27FC236}">
                <a16:creationId xmlns:a16="http://schemas.microsoft.com/office/drawing/2014/main" id="{B63736B3-4FB1-480A-B703-6A47CDB615A9}"/>
              </a:ext>
            </a:extLst>
          </p:cNvPr>
          <p:cNvSpPr/>
          <p:nvPr/>
        </p:nvSpPr>
        <p:spPr>
          <a:xfrm>
            <a:off x="152400" y="1908715"/>
            <a:ext cx="4291559" cy="369332"/>
          </a:xfrm>
          <a:prstGeom prst="rect">
            <a:avLst/>
          </a:prstGeom>
        </p:spPr>
        <p:txBody>
          <a:bodyPr wrap="none">
            <a:spAutoFit/>
          </a:bodyPr>
          <a:lstStyle/>
          <a:p>
            <a:r>
              <a:rPr lang="zh-CN" altLang="en-US" dirty="0">
                <a:solidFill>
                  <a:srgbClr val="1A1A1A"/>
                </a:solidFill>
                <a:latin typeface="+mn-ea"/>
              </a:rPr>
              <a:t>那为什么</a:t>
            </a:r>
            <a:r>
              <a:rPr lang="en-US" altLang="zh-CN" dirty="0">
                <a:solidFill>
                  <a:srgbClr val="1A1A1A"/>
                </a:solidFill>
                <a:latin typeface="+mn-ea"/>
              </a:rPr>
              <a:t>Illumina</a:t>
            </a:r>
            <a:r>
              <a:rPr lang="zh-CN" altLang="en-US" dirty="0">
                <a:solidFill>
                  <a:srgbClr val="1A1A1A"/>
                </a:solidFill>
                <a:latin typeface="+mn-ea"/>
              </a:rPr>
              <a:t>测序会有长度限制呢？</a:t>
            </a:r>
            <a:endParaRPr lang="zh-CN" altLang="en-US" dirty="0">
              <a:latin typeface="+mn-ea"/>
            </a:endParaRPr>
          </a:p>
        </p:txBody>
      </p:sp>
      <p:sp>
        <p:nvSpPr>
          <p:cNvPr id="14" name="矩形 13">
            <a:extLst>
              <a:ext uri="{FF2B5EF4-FFF2-40B4-BE49-F238E27FC236}">
                <a16:creationId xmlns:a16="http://schemas.microsoft.com/office/drawing/2014/main" id="{E0DD212D-86D9-4D6C-94ED-5E34B7B85842}"/>
              </a:ext>
            </a:extLst>
          </p:cNvPr>
          <p:cNvSpPr/>
          <p:nvPr/>
        </p:nvSpPr>
        <p:spPr>
          <a:xfrm>
            <a:off x="324006" y="2540711"/>
            <a:ext cx="3383669" cy="2585323"/>
          </a:xfrm>
          <a:prstGeom prst="rect">
            <a:avLst/>
          </a:prstGeom>
        </p:spPr>
        <p:txBody>
          <a:bodyPr wrap="square">
            <a:spAutoFit/>
          </a:bodyPr>
          <a:lstStyle/>
          <a:p>
            <a:pPr marL="285750" indent="-285750">
              <a:buFont typeface="Arial" panose="020B0604020202020204" pitchFamily="34" charset="0"/>
              <a:buChar char="•"/>
            </a:pPr>
            <a:r>
              <a:rPr lang="zh-CN" altLang="en-US" dirty="0">
                <a:solidFill>
                  <a:srgbClr val="1A1A1A"/>
                </a:solidFill>
                <a:latin typeface="+mn-ea"/>
              </a:rPr>
              <a:t>测序时，经过长时间的</a:t>
            </a:r>
            <a:r>
              <a:rPr lang="en-US" altLang="zh-CN" dirty="0">
                <a:solidFill>
                  <a:srgbClr val="1A1A1A"/>
                </a:solidFill>
                <a:latin typeface="+mn-ea"/>
              </a:rPr>
              <a:t>PCR</a:t>
            </a:r>
            <a:r>
              <a:rPr lang="zh-CN" altLang="en-US" dirty="0">
                <a:solidFill>
                  <a:srgbClr val="1A1A1A"/>
                </a:solidFill>
                <a:latin typeface="+mn-ea"/>
              </a:rPr>
              <a:t>，会有不同步的情况</a:t>
            </a:r>
            <a:endParaRPr lang="en-US" altLang="zh-CN" dirty="0">
              <a:solidFill>
                <a:srgbClr val="1A1A1A"/>
              </a:solidFill>
              <a:latin typeface="+mn-ea"/>
            </a:endParaRPr>
          </a:p>
          <a:p>
            <a:endParaRPr lang="en-US" altLang="zh-CN" dirty="0">
              <a:solidFill>
                <a:srgbClr val="1A1A1A"/>
              </a:solidFill>
              <a:latin typeface="+mn-ea"/>
            </a:endParaRPr>
          </a:p>
          <a:p>
            <a:pPr marL="285750" indent="-285750">
              <a:buFont typeface="Arial" panose="020B0604020202020204" pitchFamily="34" charset="0"/>
              <a:buChar char="•"/>
            </a:pPr>
            <a:r>
              <a:rPr lang="zh-CN" altLang="en-US" dirty="0">
                <a:latin typeface="+mn-ea"/>
              </a:rPr>
              <a:t>测序过程中，使用的碱基是特殊处理的，有一个非常大的荧光基团修饰。在使用</a:t>
            </a:r>
            <a:r>
              <a:rPr lang="en-US" altLang="zh-CN" dirty="0">
                <a:latin typeface="+mn-ea"/>
              </a:rPr>
              <a:t>DNA </a:t>
            </a:r>
            <a:r>
              <a:rPr lang="en-US" altLang="zh-CN" dirty="0" err="1">
                <a:latin typeface="+mn-ea"/>
              </a:rPr>
              <a:t>ploymerase</a:t>
            </a:r>
            <a:r>
              <a:rPr lang="zh-CN" altLang="en-US" dirty="0">
                <a:latin typeface="+mn-ea"/>
              </a:rPr>
              <a:t>的时候，酶的状态也会受到底物的影响，越来越差</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814440" y="1981326"/>
            <a:ext cx="2809875" cy="3519553"/>
          </a:xfrm>
          <a:prstGeom prst="rect">
            <a:avLst/>
          </a:prstGeom>
        </p:spPr>
        <p:txBody>
          <a:bodyPr vert="horz" wrap="square" lIns="0" tIns="13335" rIns="0" bIns="0" rtlCol="0">
            <a:spAutoFit/>
          </a:bodyPr>
          <a:lstStyle/>
          <a:p>
            <a:pPr marL="355600" indent="-342900">
              <a:lnSpc>
                <a:spcPct val="100000"/>
              </a:lnSpc>
              <a:spcBef>
                <a:spcPts val="105"/>
              </a:spcBef>
              <a:buSzPct val="96875"/>
              <a:buFont typeface="Trebuchet MS"/>
              <a:buAutoNum type="arabicPeriod"/>
              <a:tabLst>
                <a:tab pos="355600" algn="l"/>
              </a:tabLst>
            </a:pPr>
            <a:r>
              <a:rPr sz="3200" b="0" dirty="0">
                <a:latin typeface="+mn-ea"/>
                <a:cs typeface="Microsoft YaHei UI Light"/>
              </a:rPr>
              <a:t>转录组概述</a:t>
            </a:r>
            <a:endParaRPr sz="3200" dirty="0">
              <a:latin typeface="+mn-ea"/>
              <a:cs typeface="Microsoft YaHei UI Light"/>
            </a:endParaRPr>
          </a:p>
          <a:p>
            <a:pPr>
              <a:lnSpc>
                <a:spcPct val="100000"/>
              </a:lnSpc>
              <a:spcBef>
                <a:spcPts val="40"/>
              </a:spcBef>
              <a:buFont typeface="Trebuchet MS"/>
              <a:buAutoNum type="arabicPeriod"/>
            </a:pPr>
            <a:endParaRPr sz="3300" dirty="0">
              <a:latin typeface="+mn-ea"/>
              <a:cs typeface="Times New Roman"/>
            </a:endParaRPr>
          </a:p>
          <a:p>
            <a:pPr marL="355600" indent="-342900">
              <a:lnSpc>
                <a:spcPct val="100000"/>
              </a:lnSpc>
              <a:spcBef>
                <a:spcPts val="5"/>
              </a:spcBef>
              <a:buSzPct val="96875"/>
              <a:buFont typeface="Trebuchet MS"/>
              <a:buAutoNum type="arabicPeriod"/>
              <a:tabLst>
                <a:tab pos="355600" algn="l"/>
              </a:tabLst>
            </a:pPr>
            <a:r>
              <a:rPr sz="3200" b="0" dirty="0">
                <a:latin typeface="+mn-ea"/>
                <a:cs typeface="Microsoft YaHei UI Light"/>
              </a:rPr>
              <a:t>数据如何产生</a:t>
            </a:r>
            <a:endParaRPr sz="3200" dirty="0">
              <a:latin typeface="+mn-ea"/>
              <a:cs typeface="Microsoft YaHei UI Light"/>
            </a:endParaRPr>
          </a:p>
          <a:p>
            <a:pPr>
              <a:lnSpc>
                <a:spcPct val="100000"/>
              </a:lnSpc>
              <a:spcBef>
                <a:spcPts val="45"/>
              </a:spcBef>
              <a:buFont typeface="Trebuchet MS"/>
              <a:buAutoNum type="arabicPeriod"/>
            </a:pPr>
            <a:endParaRPr sz="3300" dirty="0">
              <a:latin typeface="+mn-ea"/>
              <a:cs typeface="Times New Roman"/>
            </a:endParaRPr>
          </a:p>
          <a:p>
            <a:pPr marL="355600" indent="-342900">
              <a:lnSpc>
                <a:spcPct val="100000"/>
              </a:lnSpc>
              <a:buSzPct val="96875"/>
              <a:buFont typeface="Trebuchet MS"/>
              <a:buAutoNum type="arabicPeriod"/>
              <a:tabLst>
                <a:tab pos="355600" algn="l"/>
              </a:tabLst>
            </a:pPr>
            <a:r>
              <a:rPr sz="3200" b="0" dirty="0">
                <a:latin typeface="+mn-ea"/>
                <a:cs typeface="Microsoft YaHei UI Light"/>
              </a:rPr>
              <a:t>数据如何处理</a:t>
            </a:r>
            <a:endParaRPr sz="3200" dirty="0">
              <a:latin typeface="+mn-ea"/>
              <a:cs typeface="Microsoft YaHei UI Light"/>
            </a:endParaRPr>
          </a:p>
          <a:p>
            <a:pPr>
              <a:lnSpc>
                <a:spcPct val="100000"/>
              </a:lnSpc>
              <a:spcBef>
                <a:spcPts val="50"/>
              </a:spcBef>
              <a:buFont typeface="Trebuchet MS"/>
              <a:buAutoNum type="arabicPeriod"/>
            </a:pPr>
            <a:endParaRPr sz="3300" dirty="0">
              <a:latin typeface="+mn-ea"/>
              <a:cs typeface="Times New Roman"/>
            </a:endParaRPr>
          </a:p>
          <a:p>
            <a:pPr marL="355600" indent="-342900">
              <a:lnSpc>
                <a:spcPct val="100000"/>
              </a:lnSpc>
              <a:buSzPct val="96875"/>
              <a:buFont typeface="Trebuchet MS"/>
              <a:buAutoNum type="arabicPeriod"/>
              <a:tabLst>
                <a:tab pos="355600" algn="l"/>
              </a:tabLst>
            </a:pPr>
            <a:r>
              <a:rPr sz="3200" b="0" dirty="0">
                <a:latin typeface="+mn-ea"/>
                <a:cs typeface="Microsoft YaHei UI Light"/>
              </a:rPr>
              <a:t>结果如何分析</a:t>
            </a:r>
            <a:endParaRPr sz="3200" dirty="0">
              <a:latin typeface="+mn-ea"/>
              <a:cs typeface="Microsoft YaHei UI Light"/>
            </a:endParaRPr>
          </a:p>
        </p:txBody>
      </p:sp>
      <p:sp>
        <p:nvSpPr>
          <p:cNvPr id="3" name="object 3"/>
          <p:cNvSpPr/>
          <p:nvPr/>
        </p:nvSpPr>
        <p:spPr>
          <a:xfrm>
            <a:off x="5625084" y="1668779"/>
            <a:ext cx="0" cy="4003675"/>
          </a:xfrm>
          <a:custGeom>
            <a:avLst/>
            <a:gdLst/>
            <a:ahLst/>
            <a:cxnLst/>
            <a:rect l="l" t="t" r="r" b="b"/>
            <a:pathLst>
              <a:path h="4003675">
                <a:moveTo>
                  <a:pt x="0" y="0"/>
                </a:moveTo>
                <a:lnTo>
                  <a:pt x="0" y="4003611"/>
                </a:lnTo>
              </a:path>
            </a:pathLst>
          </a:custGeom>
          <a:ln w="3175">
            <a:solidFill>
              <a:srgbClr val="BEBEBE"/>
            </a:solidFill>
          </a:ln>
        </p:spPr>
        <p:txBody>
          <a:bodyPr wrap="square" lIns="0" tIns="0" rIns="0" bIns="0" rtlCol="0"/>
          <a:lstStyle/>
          <a:p>
            <a:endParaRPr/>
          </a:p>
        </p:txBody>
      </p:sp>
      <p:sp>
        <p:nvSpPr>
          <p:cNvPr id="4" name="object 4"/>
          <p:cNvSpPr txBox="1">
            <a:spLocks noGrp="1"/>
          </p:cNvSpPr>
          <p:nvPr>
            <p:ph type="title"/>
          </p:nvPr>
        </p:nvSpPr>
        <p:spPr>
          <a:xfrm>
            <a:off x="2734817" y="1608581"/>
            <a:ext cx="2813050" cy="635000"/>
          </a:xfrm>
          <a:prstGeom prst="rect">
            <a:avLst/>
          </a:prstGeom>
        </p:spPr>
        <p:txBody>
          <a:bodyPr vert="horz" wrap="square" lIns="0" tIns="12065" rIns="0" bIns="0" rtlCol="0">
            <a:spAutoFit/>
          </a:bodyPr>
          <a:lstStyle/>
          <a:p>
            <a:pPr marL="12700">
              <a:lnSpc>
                <a:spcPct val="100000"/>
              </a:lnSpc>
              <a:spcBef>
                <a:spcPts val="95"/>
              </a:spcBef>
            </a:pPr>
            <a:r>
              <a:rPr sz="4000" b="1" u="none" spc="-170" dirty="0">
                <a:solidFill>
                  <a:srgbClr val="519AC8"/>
                </a:solidFill>
                <a:latin typeface="+mn-lt"/>
                <a:ea typeface="+mn-ea"/>
                <a:cs typeface="Lucida Sans"/>
              </a:rPr>
              <a:t>CON</a:t>
            </a:r>
            <a:r>
              <a:rPr sz="4000" b="1" u="none" spc="-175" dirty="0">
                <a:solidFill>
                  <a:srgbClr val="519AC8"/>
                </a:solidFill>
                <a:latin typeface="+mn-lt"/>
                <a:ea typeface="+mn-ea"/>
                <a:cs typeface="Lucida Sans"/>
              </a:rPr>
              <a:t>T</a:t>
            </a:r>
            <a:r>
              <a:rPr sz="4000" b="1" u="none" spc="-85" dirty="0">
                <a:solidFill>
                  <a:srgbClr val="519AC8"/>
                </a:solidFill>
                <a:latin typeface="+mn-lt"/>
                <a:ea typeface="+mn-ea"/>
                <a:cs typeface="Lucida Sans"/>
              </a:rPr>
              <a:t>EN</a:t>
            </a:r>
            <a:r>
              <a:rPr sz="4000" b="1" u="none" spc="-100" dirty="0">
                <a:solidFill>
                  <a:srgbClr val="519AC8"/>
                </a:solidFill>
                <a:latin typeface="+mn-lt"/>
                <a:ea typeface="+mn-ea"/>
                <a:cs typeface="Lucida Sans"/>
              </a:rPr>
              <a:t>T</a:t>
            </a:r>
            <a:r>
              <a:rPr sz="4000" b="1" u="none" spc="380" dirty="0">
                <a:solidFill>
                  <a:srgbClr val="519AC8"/>
                </a:solidFill>
                <a:latin typeface="+mn-lt"/>
                <a:ea typeface="+mn-ea"/>
                <a:cs typeface="Lucida Sans"/>
              </a:rPr>
              <a:t>S</a:t>
            </a:r>
            <a:endParaRPr sz="4000" dirty="0">
              <a:latin typeface="+mn-lt"/>
              <a:ea typeface="+mn-ea"/>
              <a:cs typeface="Lucida Sans"/>
            </a:endParaRPr>
          </a:p>
        </p:txBody>
      </p:sp>
      <p:sp>
        <p:nvSpPr>
          <p:cNvPr id="5" name="object 5"/>
          <p:cNvSpPr/>
          <p:nvPr/>
        </p:nvSpPr>
        <p:spPr>
          <a:xfrm>
            <a:off x="4785359" y="4754879"/>
            <a:ext cx="730250" cy="916305"/>
          </a:xfrm>
          <a:custGeom>
            <a:avLst/>
            <a:gdLst/>
            <a:ahLst/>
            <a:cxnLst/>
            <a:rect l="l" t="t" r="r" b="b"/>
            <a:pathLst>
              <a:path w="730250" h="916304">
                <a:moveTo>
                  <a:pt x="650366" y="413639"/>
                </a:moveTo>
                <a:lnTo>
                  <a:pt x="643689" y="415224"/>
                </a:lnTo>
                <a:lnTo>
                  <a:pt x="638286" y="419560"/>
                </a:lnTo>
                <a:lnTo>
                  <a:pt x="634668" y="426015"/>
                </a:lnTo>
                <a:lnTo>
                  <a:pt x="633349" y="433959"/>
                </a:lnTo>
                <a:lnTo>
                  <a:pt x="633349" y="823214"/>
                </a:lnTo>
                <a:lnTo>
                  <a:pt x="634668" y="831083"/>
                </a:lnTo>
                <a:lnTo>
                  <a:pt x="638286" y="837538"/>
                </a:lnTo>
                <a:lnTo>
                  <a:pt x="643689" y="841903"/>
                </a:lnTo>
                <a:lnTo>
                  <a:pt x="650366" y="843508"/>
                </a:lnTo>
                <a:lnTo>
                  <a:pt x="657010" y="841903"/>
                </a:lnTo>
                <a:lnTo>
                  <a:pt x="662463" y="837538"/>
                </a:lnTo>
                <a:lnTo>
                  <a:pt x="666154" y="831083"/>
                </a:lnTo>
                <a:lnTo>
                  <a:pt x="667512" y="823214"/>
                </a:lnTo>
                <a:lnTo>
                  <a:pt x="667512" y="433959"/>
                </a:lnTo>
                <a:lnTo>
                  <a:pt x="666154" y="426015"/>
                </a:lnTo>
                <a:lnTo>
                  <a:pt x="662463" y="419560"/>
                </a:lnTo>
                <a:lnTo>
                  <a:pt x="657010" y="415224"/>
                </a:lnTo>
                <a:lnTo>
                  <a:pt x="650366" y="413639"/>
                </a:lnTo>
                <a:close/>
              </a:path>
              <a:path w="730250" h="916304">
                <a:moveTo>
                  <a:pt x="154686" y="40640"/>
                </a:moveTo>
                <a:lnTo>
                  <a:pt x="85978" y="40640"/>
                </a:lnTo>
                <a:lnTo>
                  <a:pt x="106183" y="45499"/>
                </a:lnTo>
                <a:lnTo>
                  <a:pt x="122650" y="58753"/>
                </a:lnTo>
                <a:lnTo>
                  <a:pt x="133734" y="78412"/>
                </a:lnTo>
                <a:lnTo>
                  <a:pt x="137794" y="102489"/>
                </a:lnTo>
                <a:lnTo>
                  <a:pt x="137794" y="708660"/>
                </a:lnTo>
                <a:lnTo>
                  <a:pt x="145639" y="754860"/>
                </a:lnTo>
                <a:lnTo>
                  <a:pt x="167020" y="792607"/>
                </a:lnTo>
                <a:lnTo>
                  <a:pt x="198713" y="818066"/>
                </a:lnTo>
                <a:lnTo>
                  <a:pt x="237489" y="827405"/>
                </a:lnTo>
                <a:lnTo>
                  <a:pt x="555878" y="827405"/>
                </a:lnTo>
                <a:lnTo>
                  <a:pt x="562502" y="825801"/>
                </a:lnTo>
                <a:lnTo>
                  <a:pt x="567912" y="821436"/>
                </a:lnTo>
                <a:lnTo>
                  <a:pt x="571559" y="814974"/>
                </a:lnTo>
                <a:lnTo>
                  <a:pt x="572897" y="807085"/>
                </a:lnTo>
                <a:lnTo>
                  <a:pt x="571559" y="799175"/>
                </a:lnTo>
                <a:lnTo>
                  <a:pt x="567912" y="792670"/>
                </a:lnTo>
                <a:lnTo>
                  <a:pt x="562502" y="788261"/>
                </a:lnTo>
                <a:lnTo>
                  <a:pt x="555878" y="786638"/>
                </a:lnTo>
                <a:lnTo>
                  <a:pt x="237489" y="786638"/>
                </a:lnTo>
                <a:lnTo>
                  <a:pt x="212034" y="780508"/>
                </a:lnTo>
                <a:lnTo>
                  <a:pt x="191198" y="763793"/>
                </a:lnTo>
                <a:lnTo>
                  <a:pt x="177125" y="739007"/>
                </a:lnTo>
                <a:lnTo>
                  <a:pt x="171957" y="708660"/>
                </a:lnTo>
                <a:lnTo>
                  <a:pt x="171957" y="102489"/>
                </a:lnTo>
                <a:lnTo>
                  <a:pt x="170795" y="85484"/>
                </a:lnTo>
                <a:lnTo>
                  <a:pt x="167417" y="69326"/>
                </a:lnTo>
                <a:lnTo>
                  <a:pt x="161992" y="54286"/>
                </a:lnTo>
                <a:lnTo>
                  <a:pt x="154686" y="40640"/>
                </a:lnTo>
                <a:close/>
              </a:path>
              <a:path w="730250" h="916304">
                <a:moveTo>
                  <a:pt x="681609" y="339217"/>
                </a:moveTo>
                <a:lnTo>
                  <a:pt x="650366" y="339217"/>
                </a:lnTo>
                <a:lnTo>
                  <a:pt x="643689" y="340820"/>
                </a:lnTo>
                <a:lnTo>
                  <a:pt x="638286" y="345186"/>
                </a:lnTo>
                <a:lnTo>
                  <a:pt x="634668" y="351647"/>
                </a:lnTo>
                <a:lnTo>
                  <a:pt x="633349" y="359537"/>
                </a:lnTo>
                <a:lnTo>
                  <a:pt x="634668" y="367480"/>
                </a:lnTo>
                <a:lnTo>
                  <a:pt x="638286" y="373935"/>
                </a:lnTo>
                <a:lnTo>
                  <a:pt x="643689" y="378271"/>
                </a:lnTo>
                <a:lnTo>
                  <a:pt x="650366" y="379857"/>
                </a:lnTo>
                <a:lnTo>
                  <a:pt x="689355" y="379857"/>
                </a:lnTo>
                <a:lnTo>
                  <a:pt x="695832" y="387477"/>
                </a:lnTo>
                <a:lnTo>
                  <a:pt x="695832" y="630555"/>
                </a:lnTo>
                <a:lnTo>
                  <a:pt x="697170" y="638498"/>
                </a:lnTo>
                <a:lnTo>
                  <a:pt x="700817" y="644953"/>
                </a:lnTo>
                <a:lnTo>
                  <a:pt x="706227" y="649289"/>
                </a:lnTo>
                <a:lnTo>
                  <a:pt x="712851" y="650875"/>
                </a:lnTo>
                <a:lnTo>
                  <a:pt x="719494" y="649289"/>
                </a:lnTo>
                <a:lnTo>
                  <a:pt x="724947" y="644953"/>
                </a:lnTo>
                <a:lnTo>
                  <a:pt x="728638" y="638498"/>
                </a:lnTo>
                <a:lnTo>
                  <a:pt x="729995" y="630555"/>
                </a:lnTo>
                <a:lnTo>
                  <a:pt x="729995" y="396875"/>
                </a:lnTo>
                <a:lnTo>
                  <a:pt x="726203" y="374471"/>
                </a:lnTo>
                <a:lnTo>
                  <a:pt x="715851" y="356139"/>
                </a:lnTo>
                <a:lnTo>
                  <a:pt x="700474" y="343761"/>
                </a:lnTo>
                <a:lnTo>
                  <a:pt x="681609" y="339217"/>
                </a:lnTo>
                <a:close/>
              </a:path>
              <a:path w="730250" h="916304">
                <a:moveTo>
                  <a:pt x="441832" y="534416"/>
                </a:moveTo>
                <a:lnTo>
                  <a:pt x="363347" y="534416"/>
                </a:lnTo>
                <a:lnTo>
                  <a:pt x="356723" y="536019"/>
                </a:lnTo>
                <a:lnTo>
                  <a:pt x="351313" y="540385"/>
                </a:lnTo>
                <a:lnTo>
                  <a:pt x="347666" y="546846"/>
                </a:lnTo>
                <a:lnTo>
                  <a:pt x="346328" y="554736"/>
                </a:lnTo>
                <a:lnTo>
                  <a:pt x="347666" y="562679"/>
                </a:lnTo>
                <a:lnTo>
                  <a:pt x="351313" y="569134"/>
                </a:lnTo>
                <a:lnTo>
                  <a:pt x="356723" y="573470"/>
                </a:lnTo>
                <a:lnTo>
                  <a:pt x="363347" y="575056"/>
                </a:lnTo>
                <a:lnTo>
                  <a:pt x="441832" y="575056"/>
                </a:lnTo>
                <a:lnTo>
                  <a:pt x="448510" y="573470"/>
                </a:lnTo>
                <a:lnTo>
                  <a:pt x="453913" y="569134"/>
                </a:lnTo>
                <a:lnTo>
                  <a:pt x="457531" y="562679"/>
                </a:lnTo>
                <a:lnTo>
                  <a:pt x="458850" y="554736"/>
                </a:lnTo>
                <a:lnTo>
                  <a:pt x="457531" y="546846"/>
                </a:lnTo>
                <a:lnTo>
                  <a:pt x="453913" y="540385"/>
                </a:lnTo>
                <a:lnTo>
                  <a:pt x="448510" y="536019"/>
                </a:lnTo>
                <a:lnTo>
                  <a:pt x="441832" y="534416"/>
                </a:lnTo>
                <a:close/>
              </a:path>
              <a:path w="730250" h="916304">
                <a:moveTo>
                  <a:pt x="477392" y="449072"/>
                </a:moveTo>
                <a:lnTo>
                  <a:pt x="327913" y="449072"/>
                </a:lnTo>
                <a:lnTo>
                  <a:pt x="321216" y="450657"/>
                </a:lnTo>
                <a:lnTo>
                  <a:pt x="315769" y="454993"/>
                </a:lnTo>
                <a:lnTo>
                  <a:pt x="312108" y="461448"/>
                </a:lnTo>
                <a:lnTo>
                  <a:pt x="310768" y="469392"/>
                </a:lnTo>
                <a:lnTo>
                  <a:pt x="312108" y="477281"/>
                </a:lnTo>
                <a:lnTo>
                  <a:pt x="315769" y="483743"/>
                </a:lnTo>
                <a:lnTo>
                  <a:pt x="321216" y="488108"/>
                </a:lnTo>
                <a:lnTo>
                  <a:pt x="327913" y="489712"/>
                </a:lnTo>
                <a:lnTo>
                  <a:pt x="477392" y="489712"/>
                </a:lnTo>
                <a:lnTo>
                  <a:pt x="484036" y="488108"/>
                </a:lnTo>
                <a:lnTo>
                  <a:pt x="489489" y="483743"/>
                </a:lnTo>
                <a:lnTo>
                  <a:pt x="493180" y="477281"/>
                </a:lnTo>
                <a:lnTo>
                  <a:pt x="494538" y="469392"/>
                </a:lnTo>
                <a:lnTo>
                  <a:pt x="493180" y="461448"/>
                </a:lnTo>
                <a:lnTo>
                  <a:pt x="489489" y="454993"/>
                </a:lnTo>
                <a:lnTo>
                  <a:pt x="484036" y="450657"/>
                </a:lnTo>
                <a:lnTo>
                  <a:pt x="477392" y="449072"/>
                </a:lnTo>
                <a:close/>
              </a:path>
              <a:path w="730250" h="916304">
                <a:moveTo>
                  <a:pt x="441832" y="337693"/>
                </a:moveTo>
                <a:lnTo>
                  <a:pt x="363347" y="337693"/>
                </a:lnTo>
                <a:lnTo>
                  <a:pt x="356723" y="339296"/>
                </a:lnTo>
                <a:lnTo>
                  <a:pt x="351313" y="343662"/>
                </a:lnTo>
                <a:lnTo>
                  <a:pt x="347666" y="350123"/>
                </a:lnTo>
                <a:lnTo>
                  <a:pt x="346328" y="358013"/>
                </a:lnTo>
                <a:lnTo>
                  <a:pt x="347666" y="365956"/>
                </a:lnTo>
                <a:lnTo>
                  <a:pt x="351313" y="372411"/>
                </a:lnTo>
                <a:lnTo>
                  <a:pt x="356723" y="376747"/>
                </a:lnTo>
                <a:lnTo>
                  <a:pt x="363347" y="378333"/>
                </a:lnTo>
                <a:lnTo>
                  <a:pt x="441832" y="378333"/>
                </a:lnTo>
                <a:lnTo>
                  <a:pt x="448510" y="376747"/>
                </a:lnTo>
                <a:lnTo>
                  <a:pt x="453913" y="372411"/>
                </a:lnTo>
                <a:lnTo>
                  <a:pt x="457531" y="365956"/>
                </a:lnTo>
                <a:lnTo>
                  <a:pt x="458850" y="358013"/>
                </a:lnTo>
                <a:lnTo>
                  <a:pt x="457531" y="350123"/>
                </a:lnTo>
                <a:lnTo>
                  <a:pt x="453913" y="343662"/>
                </a:lnTo>
                <a:lnTo>
                  <a:pt x="448510" y="339296"/>
                </a:lnTo>
                <a:lnTo>
                  <a:pt x="441832" y="337693"/>
                </a:lnTo>
                <a:close/>
              </a:path>
              <a:path w="730250" h="916304">
                <a:moveTo>
                  <a:pt x="567816" y="0"/>
                </a:moveTo>
                <a:lnTo>
                  <a:pt x="85978" y="0"/>
                </a:lnTo>
                <a:lnTo>
                  <a:pt x="52560" y="8066"/>
                </a:lnTo>
                <a:lnTo>
                  <a:pt x="25225" y="30051"/>
                </a:lnTo>
                <a:lnTo>
                  <a:pt x="6772" y="62632"/>
                </a:lnTo>
                <a:lnTo>
                  <a:pt x="0" y="102489"/>
                </a:lnTo>
                <a:lnTo>
                  <a:pt x="0" y="283591"/>
                </a:lnTo>
                <a:lnTo>
                  <a:pt x="1321" y="291480"/>
                </a:lnTo>
                <a:lnTo>
                  <a:pt x="4952" y="297942"/>
                </a:lnTo>
                <a:lnTo>
                  <a:pt x="10394" y="302307"/>
                </a:lnTo>
                <a:lnTo>
                  <a:pt x="17144" y="303911"/>
                </a:lnTo>
                <a:lnTo>
                  <a:pt x="80644" y="303911"/>
                </a:lnTo>
                <a:lnTo>
                  <a:pt x="87268" y="264749"/>
                </a:lnTo>
                <a:lnTo>
                  <a:pt x="34162" y="263144"/>
                </a:lnTo>
                <a:lnTo>
                  <a:pt x="34162" y="102489"/>
                </a:lnTo>
                <a:lnTo>
                  <a:pt x="38240" y="78412"/>
                </a:lnTo>
                <a:lnTo>
                  <a:pt x="49355" y="58753"/>
                </a:lnTo>
                <a:lnTo>
                  <a:pt x="65827" y="45499"/>
                </a:lnTo>
                <a:lnTo>
                  <a:pt x="85978" y="40640"/>
                </a:lnTo>
                <a:lnTo>
                  <a:pt x="641595" y="40640"/>
                </a:lnTo>
                <a:lnTo>
                  <a:pt x="638286" y="34798"/>
                </a:lnTo>
                <a:lnTo>
                  <a:pt x="606593" y="9338"/>
                </a:lnTo>
                <a:lnTo>
                  <a:pt x="567816" y="0"/>
                </a:lnTo>
                <a:close/>
              </a:path>
              <a:path w="730250" h="916304">
                <a:moveTo>
                  <a:pt x="477392" y="252349"/>
                </a:moveTo>
                <a:lnTo>
                  <a:pt x="327913" y="252349"/>
                </a:lnTo>
                <a:lnTo>
                  <a:pt x="321216" y="253952"/>
                </a:lnTo>
                <a:lnTo>
                  <a:pt x="315769" y="258318"/>
                </a:lnTo>
                <a:lnTo>
                  <a:pt x="312125" y="264749"/>
                </a:lnTo>
                <a:lnTo>
                  <a:pt x="310768" y="272669"/>
                </a:lnTo>
                <a:lnTo>
                  <a:pt x="312108" y="280558"/>
                </a:lnTo>
                <a:lnTo>
                  <a:pt x="315769" y="287020"/>
                </a:lnTo>
                <a:lnTo>
                  <a:pt x="321216" y="291385"/>
                </a:lnTo>
                <a:lnTo>
                  <a:pt x="327913" y="292989"/>
                </a:lnTo>
                <a:lnTo>
                  <a:pt x="477392" y="292989"/>
                </a:lnTo>
                <a:lnTo>
                  <a:pt x="484036" y="291385"/>
                </a:lnTo>
                <a:lnTo>
                  <a:pt x="489489" y="287020"/>
                </a:lnTo>
                <a:lnTo>
                  <a:pt x="493180" y="280558"/>
                </a:lnTo>
                <a:lnTo>
                  <a:pt x="494538" y="272669"/>
                </a:lnTo>
                <a:lnTo>
                  <a:pt x="493163" y="264749"/>
                </a:lnTo>
                <a:lnTo>
                  <a:pt x="489489" y="258318"/>
                </a:lnTo>
                <a:lnTo>
                  <a:pt x="484036" y="253952"/>
                </a:lnTo>
                <a:lnTo>
                  <a:pt x="477392" y="252349"/>
                </a:lnTo>
                <a:close/>
              </a:path>
              <a:path w="730250" h="916304">
                <a:moveTo>
                  <a:pt x="641595" y="40640"/>
                </a:moveTo>
                <a:lnTo>
                  <a:pt x="567816" y="40640"/>
                </a:lnTo>
                <a:lnTo>
                  <a:pt x="593272" y="46789"/>
                </a:lnTo>
                <a:lnTo>
                  <a:pt x="614108" y="63547"/>
                </a:lnTo>
                <a:lnTo>
                  <a:pt x="628181" y="88378"/>
                </a:lnTo>
                <a:lnTo>
                  <a:pt x="633349" y="118745"/>
                </a:lnTo>
                <a:lnTo>
                  <a:pt x="633349" y="244602"/>
                </a:lnTo>
                <a:lnTo>
                  <a:pt x="634668" y="252545"/>
                </a:lnTo>
                <a:lnTo>
                  <a:pt x="638286" y="259000"/>
                </a:lnTo>
                <a:lnTo>
                  <a:pt x="643689" y="263336"/>
                </a:lnTo>
                <a:lnTo>
                  <a:pt x="650366" y="264922"/>
                </a:lnTo>
                <a:lnTo>
                  <a:pt x="657010" y="263336"/>
                </a:lnTo>
                <a:lnTo>
                  <a:pt x="662463" y="259000"/>
                </a:lnTo>
                <a:lnTo>
                  <a:pt x="666154" y="252545"/>
                </a:lnTo>
                <a:lnTo>
                  <a:pt x="667512" y="244602"/>
                </a:lnTo>
                <a:lnTo>
                  <a:pt x="667512" y="118745"/>
                </a:lnTo>
                <a:lnTo>
                  <a:pt x="659667" y="72544"/>
                </a:lnTo>
                <a:lnTo>
                  <a:pt x="641595" y="40640"/>
                </a:lnTo>
                <a:close/>
              </a:path>
              <a:path w="730250" h="916304">
                <a:moveTo>
                  <a:pt x="650366" y="871486"/>
                </a:moveTo>
                <a:lnTo>
                  <a:pt x="643689" y="873094"/>
                </a:lnTo>
                <a:lnTo>
                  <a:pt x="638286" y="877469"/>
                </a:lnTo>
                <a:lnTo>
                  <a:pt x="634668" y="883943"/>
                </a:lnTo>
                <a:lnTo>
                  <a:pt x="633349" y="891844"/>
                </a:lnTo>
                <a:lnTo>
                  <a:pt x="633349" y="895578"/>
                </a:lnTo>
                <a:lnTo>
                  <a:pt x="634668" y="903477"/>
                </a:lnTo>
                <a:lnTo>
                  <a:pt x="638286" y="909947"/>
                </a:lnTo>
                <a:lnTo>
                  <a:pt x="643689" y="914318"/>
                </a:lnTo>
                <a:lnTo>
                  <a:pt x="650366" y="915924"/>
                </a:lnTo>
                <a:lnTo>
                  <a:pt x="657010" y="914318"/>
                </a:lnTo>
                <a:lnTo>
                  <a:pt x="662463" y="909947"/>
                </a:lnTo>
                <a:lnTo>
                  <a:pt x="666154" y="903477"/>
                </a:lnTo>
                <a:lnTo>
                  <a:pt x="667512" y="895578"/>
                </a:lnTo>
                <a:lnTo>
                  <a:pt x="667512" y="891844"/>
                </a:lnTo>
                <a:lnTo>
                  <a:pt x="666154" y="883943"/>
                </a:lnTo>
                <a:lnTo>
                  <a:pt x="662463" y="877469"/>
                </a:lnTo>
                <a:lnTo>
                  <a:pt x="657010" y="873094"/>
                </a:lnTo>
                <a:lnTo>
                  <a:pt x="650366" y="871486"/>
                </a:lnTo>
                <a:close/>
              </a:path>
            </a:pathLst>
          </a:custGeom>
          <a:solidFill>
            <a:srgbClr val="D9D9D9"/>
          </a:solidFill>
        </p:spPr>
        <p:txBody>
          <a:bodyPr wrap="square" lIns="0" tIns="0" rIns="0" bIns="0" rtlCol="0"/>
          <a:lstStyle/>
          <a:p>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tabLst>
                <a:tab pos="10862945" algn="l"/>
              </a:tabLst>
            </a:pPr>
            <a:r>
              <a:rPr b="1" spc="-185" dirty="0">
                <a:latin typeface="+mj-ea"/>
                <a:cs typeface="Lucida Sans"/>
              </a:rPr>
              <a:t> </a:t>
            </a:r>
            <a:r>
              <a:rPr b="1" spc="-40" dirty="0">
                <a:latin typeface="+mj-ea"/>
                <a:cs typeface="Lucida Sans"/>
              </a:rPr>
              <a:t>RNA-seq</a:t>
            </a:r>
            <a:r>
              <a:rPr b="1" spc="-120" dirty="0">
                <a:latin typeface="+mj-ea"/>
                <a:cs typeface="Lucida Sans"/>
              </a:rPr>
              <a:t> </a:t>
            </a:r>
            <a:r>
              <a:rPr spc="-5" dirty="0">
                <a:latin typeface="+mj-ea"/>
              </a:rPr>
              <a:t>中的各种</a:t>
            </a:r>
            <a:r>
              <a:rPr spc="50" dirty="0">
                <a:latin typeface="+mj-ea"/>
              </a:rPr>
              <a:t> </a:t>
            </a:r>
            <a:r>
              <a:rPr b="1" spc="-125" dirty="0">
                <a:latin typeface="+mj-ea"/>
                <a:cs typeface="Lucida Sans"/>
              </a:rPr>
              <a:t>size	</a:t>
            </a:r>
          </a:p>
        </p:txBody>
      </p:sp>
      <p:sp>
        <p:nvSpPr>
          <p:cNvPr id="4" name="object 4"/>
          <p:cNvSpPr txBox="1"/>
          <p:nvPr/>
        </p:nvSpPr>
        <p:spPr>
          <a:xfrm>
            <a:off x="1610360" y="1450594"/>
            <a:ext cx="2228850" cy="1397635"/>
          </a:xfrm>
          <a:prstGeom prst="rect">
            <a:avLst/>
          </a:prstGeom>
        </p:spPr>
        <p:txBody>
          <a:bodyPr vert="horz" wrap="square" lIns="0" tIns="12700" rIns="0" bIns="0" rtlCol="0">
            <a:spAutoFit/>
          </a:bodyPr>
          <a:lstStyle/>
          <a:p>
            <a:pPr marL="12700">
              <a:lnSpc>
                <a:spcPct val="100000"/>
              </a:lnSpc>
              <a:spcBef>
                <a:spcPts val="100"/>
              </a:spcBef>
            </a:pPr>
            <a:r>
              <a:rPr sz="1800" b="1" spc="-105" dirty="0">
                <a:solidFill>
                  <a:srgbClr val="171717"/>
                </a:solidFill>
                <a:latin typeface="+mn-ea"/>
                <a:cs typeface="Lucida Sans"/>
              </a:rPr>
              <a:t>fragment</a:t>
            </a:r>
            <a:endParaRPr sz="1800" dirty="0">
              <a:latin typeface="+mn-ea"/>
              <a:cs typeface="Lucida Sans"/>
            </a:endParaRPr>
          </a:p>
          <a:p>
            <a:pPr marL="12700">
              <a:lnSpc>
                <a:spcPct val="100000"/>
              </a:lnSpc>
            </a:pPr>
            <a:r>
              <a:rPr sz="1800" b="1" spc="-105" dirty="0">
                <a:solidFill>
                  <a:srgbClr val="171717"/>
                </a:solidFill>
                <a:latin typeface="+mn-ea"/>
                <a:cs typeface="Lucida Sans"/>
              </a:rPr>
              <a:t>fragment </a:t>
            </a:r>
            <a:r>
              <a:rPr sz="1800" b="1" spc="-100" dirty="0">
                <a:solidFill>
                  <a:srgbClr val="171717"/>
                </a:solidFill>
                <a:latin typeface="+mn-ea"/>
                <a:cs typeface="Lucida Sans"/>
              </a:rPr>
              <a:t>+</a:t>
            </a:r>
            <a:r>
              <a:rPr sz="1800" b="1" spc="-114" dirty="0">
                <a:solidFill>
                  <a:srgbClr val="171717"/>
                </a:solidFill>
                <a:latin typeface="+mn-ea"/>
                <a:cs typeface="Lucida Sans"/>
              </a:rPr>
              <a:t> </a:t>
            </a:r>
            <a:r>
              <a:rPr sz="1800" b="1" spc="-80" dirty="0">
                <a:solidFill>
                  <a:srgbClr val="171717"/>
                </a:solidFill>
                <a:latin typeface="+mn-ea"/>
                <a:cs typeface="Lucida Sans"/>
              </a:rPr>
              <a:t>adaptors</a:t>
            </a:r>
            <a:endParaRPr sz="1800" dirty="0">
              <a:latin typeface="+mn-ea"/>
              <a:cs typeface="Lucida Sans"/>
            </a:endParaRPr>
          </a:p>
          <a:p>
            <a:pPr marL="12700" marR="1230630">
              <a:lnSpc>
                <a:spcPct val="100000"/>
              </a:lnSpc>
            </a:pPr>
            <a:r>
              <a:rPr sz="1800" b="1" spc="145" dirty="0">
                <a:solidFill>
                  <a:srgbClr val="171717"/>
                </a:solidFill>
                <a:latin typeface="+mn-ea"/>
                <a:cs typeface="Lucida Sans"/>
              </a:rPr>
              <a:t>SE </a:t>
            </a:r>
            <a:r>
              <a:rPr sz="1800" b="1" spc="-85" dirty="0">
                <a:solidFill>
                  <a:srgbClr val="171717"/>
                </a:solidFill>
                <a:latin typeface="+mn-ea"/>
                <a:cs typeface="Lucida Sans"/>
              </a:rPr>
              <a:t>read  </a:t>
            </a:r>
            <a:r>
              <a:rPr sz="1800" b="1" spc="105" dirty="0">
                <a:solidFill>
                  <a:srgbClr val="171717"/>
                </a:solidFill>
                <a:latin typeface="+mn-ea"/>
                <a:cs typeface="Lucida Sans"/>
              </a:rPr>
              <a:t>PE</a:t>
            </a:r>
            <a:r>
              <a:rPr sz="1800" b="1" spc="-165" dirty="0">
                <a:solidFill>
                  <a:srgbClr val="171717"/>
                </a:solidFill>
                <a:latin typeface="+mn-ea"/>
                <a:cs typeface="Lucida Sans"/>
              </a:rPr>
              <a:t> </a:t>
            </a:r>
            <a:r>
              <a:rPr sz="1800" b="1" spc="-70" dirty="0">
                <a:solidFill>
                  <a:srgbClr val="171717"/>
                </a:solidFill>
                <a:latin typeface="+mn-ea"/>
                <a:cs typeface="Lucida Sans"/>
              </a:rPr>
              <a:t>reads</a:t>
            </a:r>
            <a:endParaRPr sz="1800" dirty="0">
              <a:latin typeface="+mn-ea"/>
              <a:cs typeface="Lucida Sans"/>
            </a:endParaRPr>
          </a:p>
          <a:p>
            <a:pPr marL="12700">
              <a:lnSpc>
                <a:spcPct val="100000"/>
              </a:lnSpc>
            </a:pPr>
            <a:r>
              <a:rPr sz="1800" b="1" spc="-95" dirty="0">
                <a:solidFill>
                  <a:srgbClr val="171717"/>
                </a:solidFill>
                <a:latin typeface="+mn-ea"/>
                <a:cs typeface="Lucida Sans"/>
              </a:rPr>
              <a:t>unknown</a:t>
            </a:r>
            <a:r>
              <a:rPr sz="1800" b="1" spc="-125" dirty="0">
                <a:solidFill>
                  <a:srgbClr val="171717"/>
                </a:solidFill>
                <a:latin typeface="+mn-ea"/>
                <a:cs typeface="Lucida Sans"/>
              </a:rPr>
              <a:t> </a:t>
            </a:r>
            <a:r>
              <a:rPr sz="1800" b="1" spc="-80" dirty="0">
                <a:solidFill>
                  <a:srgbClr val="171717"/>
                </a:solidFill>
                <a:latin typeface="+mn-ea"/>
                <a:cs typeface="Lucida Sans"/>
              </a:rPr>
              <a:t>gap</a:t>
            </a:r>
            <a:endParaRPr sz="1800" dirty="0">
              <a:latin typeface="+mn-ea"/>
              <a:cs typeface="Lucida Sans"/>
            </a:endParaRPr>
          </a:p>
        </p:txBody>
      </p:sp>
      <p:sp>
        <p:nvSpPr>
          <p:cNvPr id="5" name="object 5"/>
          <p:cNvSpPr txBox="1"/>
          <p:nvPr/>
        </p:nvSpPr>
        <p:spPr>
          <a:xfrm>
            <a:off x="4068110" y="1450593"/>
            <a:ext cx="6163310" cy="1397635"/>
          </a:xfrm>
          <a:prstGeom prst="rect">
            <a:avLst/>
          </a:prstGeom>
        </p:spPr>
        <p:txBody>
          <a:bodyPr vert="horz" wrap="square" lIns="0" tIns="12700" rIns="0" bIns="0" rtlCol="0">
            <a:spAutoFit/>
          </a:bodyPr>
          <a:lstStyle/>
          <a:p>
            <a:pPr marL="45085" algn="ctr">
              <a:lnSpc>
                <a:spcPct val="100000"/>
              </a:lnSpc>
              <a:spcBef>
                <a:spcPts val="100"/>
              </a:spcBef>
            </a:pPr>
            <a:r>
              <a:rPr sz="1800" b="1" spc="-100" dirty="0">
                <a:solidFill>
                  <a:srgbClr val="171717"/>
                </a:solidFill>
                <a:latin typeface="Lucida Sans"/>
                <a:cs typeface="Lucida Sans"/>
              </a:rPr>
              <a:t>========================================</a:t>
            </a:r>
            <a:endParaRPr sz="1800" dirty="0">
              <a:latin typeface="Lucida Sans"/>
              <a:cs typeface="Lucida Sans"/>
            </a:endParaRPr>
          </a:p>
          <a:p>
            <a:pPr algn="ctr">
              <a:lnSpc>
                <a:spcPct val="100000"/>
              </a:lnSpc>
            </a:pPr>
            <a:r>
              <a:rPr sz="1800" b="1" spc="-100" dirty="0">
                <a:solidFill>
                  <a:srgbClr val="171717"/>
                </a:solidFill>
                <a:latin typeface="Lucida Sans"/>
                <a:cs typeface="Lucida Sans"/>
              </a:rPr>
              <a:t>~</a:t>
            </a:r>
            <a:r>
              <a:rPr sz="1800" b="1" spc="-95" dirty="0">
                <a:solidFill>
                  <a:srgbClr val="171717"/>
                </a:solidFill>
                <a:latin typeface="Lucida Sans"/>
                <a:cs typeface="Lucida Sans"/>
              </a:rPr>
              <a:t>~</a:t>
            </a:r>
            <a:r>
              <a:rPr sz="1800" b="1" spc="-100" dirty="0">
                <a:solidFill>
                  <a:srgbClr val="171717"/>
                </a:solidFill>
                <a:latin typeface="Lucida Sans"/>
                <a:cs typeface="Lucida Sans"/>
              </a:rPr>
              <a:t>~</a:t>
            </a:r>
            <a:r>
              <a:rPr sz="1800" b="1" spc="-95" dirty="0">
                <a:solidFill>
                  <a:srgbClr val="171717"/>
                </a:solidFill>
                <a:latin typeface="Lucida Sans"/>
                <a:cs typeface="Lucida Sans"/>
              </a:rPr>
              <a:t>=</a:t>
            </a:r>
            <a:r>
              <a:rPr sz="1800" b="1" spc="-100" dirty="0">
                <a:solidFill>
                  <a:srgbClr val="171717"/>
                </a:solidFill>
                <a:latin typeface="Lucida Sans"/>
                <a:cs typeface="Lucida Sans"/>
              </a:rPr>
              <a:t>=</a:t>
            </a:r>
            <a:r>
              <a:rPr sz="1800" b="1" spc="-95" dirty="0">
                <a:solidFill>
                  <a:srgbClr val="171717"/>
                </a:solidFill>
                <a:latin typeface="Lucida Sans"/>
                <a:cs typeface="Lucida Sans"/>
              </a:rPr>
              <a:t>=</a:t>
            </a:r>
            <a:r>
              <a:rPr sz="1800" b="1" spc="-110" dirty="0">
                <a:solidFill>
                  <a:srgbClr val="171717"/>
                </a:solidFill>
                <a:latin typeface="Lucida Sans"/>
                <a:cs typeface="Lucida Sans"/>
              </a:rPr>
              <a:t>=</a:t>
            </a:r>
            <a:r>
              <a:rPr sz="1800" b="1" spc="-100" dirty="0">
                <a:solidFill>
                  <a:srgbClr val="171717"/>
                </a:solidFill>
                <a:latin typeface="Lucida Sans"/>
                <a:cs typeface="Lucida Sans"/>
              </a:rPr>
              <a:t>===</a:t>
            </a:r>
            <a:r>
              <a:rPr sz="1800" b="1" spc="-114" dirty="0">
                <a:solidFill>
                  <a:srgbClr val="171717"/>
                </a:solidFill>
                <a:latin typeface="Lucida Sans"/>
                <a:cs typeface="Lucida Sans"/>
              </a:rPr>
              <a:t>=</a:t>
            </a:r>
            <a:r>
              <a:rPr sz="1800" b="1" spc="-100" dirty="0">
                <a:solidFill>
                  <a:srgbClr val="171717"/>
                </a:solidFill>
                <a:latin typeface="Lucida Sans"/>
                <a:cs typeface="Lucida Sans"/>
              </a:rPr>
              <a:t>===</a:t>
            </a:r>
            <a:r>
              <a:rPr sz="1800" b="1" spc="-114" dirty="0">
                <a:solidFill>
                  <a:srgbClr val="171717"/>
                </a:solidFill>
                <a:latin typeface="Lucida Sans"/>
                <a:cs typeface="Lucida Sans"/>
              </a:rPr>
              <a:t>=</a:t>
            </a:r>
            <a:r>
              <a:rPr sz="1800" b="1" spc="-100" dirty="0">
                <a:solidFill>
                  <a:srgbClr val="171717"/>
                </a:solidFill>
                <a:latin typeface="Lucida Sans"/>
                <a:cs typeface="Lucida Sans"/>
              </a:rPr>
              <a:t>===</a:t>
            </a:r>
            <a:r>
              <a:rPr sz="1800" b="1" spc="-114" dirty="0">
                <a:solidFill>
                  <a:srgbClr val="171717"/>
                </a:solidFill>
                <a:latin typeface="Lucida Sans"/>
                <a:cs typeface="Lucida Sans"/>
              </a:rPr>
              <a:t>=</a:t>
            </a:r>
            <a:r>
              <a:rPr sz="1800" b="1" spc="-100" dirty="0">
                <a:solidFill>
                  <a:srgbClr val="171717"/>
                </a:solidFill>
                <a:latin typeface="Lucida Sans"/>
                <a:cs typeface="Lucida Sans"/>
              </a:rPr>
              <a:t>===</a:t>
            </a:r>
            <a:r>
              <a:rPr sz="1800" b="1" spc="-114" dirty="0">
                <a:solidFill>
                  <a:srgbClr val="171717"/>
                </a:solidFill>
                <a:latin typeface="Lucida Sans"/>
                <a:cs typeface="Lucida Sans"/>
              </a:rPr>
              <a:t>=</a:t>
            </a:r>
            <a:r>
              <a:rPr sz="1800" b="1" spc="-100" dirty="0">
                <a:solidFill>
                  <a:srgbClr val="171717"/>
                </a:solidFill>
                <a:latin typeface="Lucida Sans"/>
                <a:cs typeface="Lucida Sans"/>
              </a:rPr>
              <a:t>===</a:t>
            </a:r>
            <a:r>
              <a:rPr sz="1800" b="1" spc="-114" dirty="0">
                <a:solidFill>
                  <a:srgbClr val="171717"/>
                </a:solidFill>
                <a:latin typeface="Lucida Sans"/>
                <a:cs typeface="Lucida Sans"/>
              </a:rPr>
              <a:t>=</a:t>
            </a:r>
            <a:r>
              <a:rPr sz="1800" b="1" spc="-100" dirty="0">
                <a:solidFill>
                  <a:srgbClr val="171717"/>
                </a:solidFill>
                <a:latin typeface="Lucida Sans"/>
                <a:cs typeface="Lucida Sans"/>
              </a:rPr>
              <a:t>===</a:t>
            </a:r>
            <a:r>
              <a:rPr sz="1800" b="1" spc="-114" dirty="0">
                <a:solidFill>
                  <a:srgbClr val="171717"/>
                </a:solidFill>
                <a:latin typeface="Lucida Sans"/>
                <a:cs typeface="Lucida Sans"/>
              </a:rPr>
              <a:t>=</a:t>
            </a:r>
            <a:r>
              <a:rPr sz="1800" b="1" spc="-100" dirty="0">
                <a:solidFill>
                  <a:srgbClr val="171717"/>
                </a:solidFill>
                <a:latin typeface="Lucida Sans"/>
                <a:cs typeface="Lucida Sans"/>
              </a:rPr>
              <a:t>===</a:t>
            </a:r>
            <a:r>
              <a:rPr sz="1800" b="1" spc="-114" dirty="0">
                <a:solidFill>
                  <a:srgbClr val="171717"/>
                </a:solidFill>
                <a:latin typeface="Lucida Sans"/>
                <a:cs typeface="Lucida Sans"/>
              </a:rPr>
              <a:t>=</a:t>
            </a:r>
            <a:r>
              <a:rPr sz="1800" b="1" spc="-100" dirty="0">
                <a:solidFill>
                  <a:srgbClr val="171717"/>
                </a:solidFill>
                <a:latin typeface="Lucida Sans"/>
                <a:cs typeface="Lucida Sans"/>
              </a:rPr>
              <a:t>===</a:t>
            </a:r>
            <a:r>
              <a:rPr sz="1800" b="1" spc="-114" dirty="0">
                <a:solidFill>
                  <a:srgbClr val="171717"/>
                </a:solidFill>
                <a:latin typeface="Lucida Sans"/>
                <a:cs typeface="Lucida Sans"/>
              </a:rPr>
              <a:t>=</a:t>
            </a:r>
            <a:r>
              <a:rPr sz="1800" b="1" spc="-100" dirty="0">
                <a:solidFill>
                  <a:srgbClr val="171717"/>
                </a:solidFill>
                <a:latin typeface="Lucida Sans"/>
                <a:cs typeface="Lucida Sans"/>
              </a:rPr>
              <a:t>===</a:t>
            </a:r>
            <a:r>
              <a:rPr sz="1800" b="1" spc="-114" dirty="0">
                <a:solidFill>
                  <a:srgbClr val="171717"/>
                </a:solidFill>
                <a:latin typeface="Lucida Sans"/>
                <a:cs typeface="Lucida Sans"/>
              </a:rPr>
              <a:t>=</a:t>
            </a:r>
            <a:r>
              <a:rPr sz="1800" b="1" spc="-100" dirty="0">
                <a:solidFill>
                  <a:srgbClr val="171717"/>
                </a:solidFill>
                <a:latin typeface="Lucida Sans"/>
                <a:cs typeface="Lucida Sans"/>
              </a:rPr>
              <a:t>~~~</a:t>
            </a:r>
            <a:endParaRPr sz="1800" dirty="0">
              <a:latin typeface="Lucida Sans"/>
              <a:cs typeface="Lucida Sans"/>
            </a:endParaRPr>
          </a:p>
          <a:p>
            <a:pPr marL="438150">
              <a:lnSpc>
                <a:spcPct val="100000"/>
              </a:lnSpc>
            </a:pPr>
            <a:r>
              <a:rPr sz="1800" b="1" spc="40" dirty="0">
                <a:solidFill>
                  <a:srgbClr val="171717"/>
                </a:solidFill>
                <a:latin typeface="Lucida Sans"/>
                <a:cs typeface="Lucida Sans"/>
              </a:rPr>
              <a:t>---------&gt;</a:t>
            </a:r>
            <a:endParaRPr sz="1800" dirty="0">
              <a:latin typeface="Lucida Sans"/>
              <a:cs typeface="Lucida Sans"/>
            </a:endParaRPr>
          </a:p>
          <a:p>
            <a:pPr marL="44450" algn="ctr">
              <a:lnSpc>
                <a:spcPct val="100000"/>
              </a:lnSpc>
              <a:tabLst>
                <a:tab pos="4773295" algn="l"/>
              </a:tabLst>
            </a:pPr>
            <a:r>
              <a:rPr sz="1800" b="1" spc="25" dirty="0">
                <a:solidFill>
                  <a:srgbClr val="171717"/>
                </a:solidFill>
                <a:latin typeface="Lucida Sans"/>
                <a:cs typeface="Lucida Sans"/>
              </a:rPr>
              <a:t>R1---------&gt;	</a:t>
            </a:r>
            <a:r>
              <a:rPr sz="1800" b="1" spc="30" dirty="0">
                <a:solidFill>
                  <a:srgbClr val="171717"/>
                </a:solidFill>
                <a:latin typeface="Lucida Sans"/>
                <a:cs typeface="Lucida Sans"/>
              </a:rPr>
              <a:t>&lt;---------R2</a:t>
            </a:r>
            <a:endParaRPr sz="1800" dirty="0">
              <a:latin typeface="Lucida Sans"/>
              <a:cs typeface="Lucida Sans"/>
            </a:endParaRPr>
          </a:p>
          <a:p>
            <a:pPr marL="12700" algn="ctr">
              <a:lnSpc>
                <a:spcPct val="100000"/>
              </a:lnSpc>
            </a:pPr>
            <a:r>
              <a:rPr sz="1800" b="1" spc="50" dirty="0">
                <a:solidFill>
                  <a:srgbClr val="171717"/>
                </a:solidFill>
                <a:latin typeface="Lucida Sans"/>
                <a:cs typeface="Lucida Sans"/>
              </a:rPr>
              <a:t>..........................................................</a:t>
            </a:r>
            <a:endParaRPr sz="1800" dirty="0">
              <a:latin typeface="Lucida Sans"/>
              <a:cs typeface="Lucida Sans"/>
            </a:endParaRPr>
          </a:p>
        </p:txBody>
      </p:sp>
      <p:sp>
        <p:nvSpPr>
          <p:cNvPr id="6" name="object 6"/>
          <p:cNvSpPr txBox="1"/>
          <p:nvPr/>
        </p:nvSpPr>
        <p:spPr>
          <a:xfrm>
            <a:off x="1643633" y="3679317"/>
            <a:ext cx="1937768" cy="1674817"/>
          </a:xfrm>
          <a:prstGeom prst="rect">
            <a:avLst/>
          </a:prstGeom>
        </p:spPr>
        <p:txBody>
          <a:bodyPr vert="horz" wrap="square" lIns="0" tIns="12700" rIns="0" bIns="0" rtlCol="0">
            <a:spAutoFit/>
          </a:bodyPr>
          <a:lstStyle/>
          <a:p>
            <a:pPr marL="12700" marR="817244">
              <a:lnSpc>
                <a:spcPct val="100000"/>
              </a:lnSpc>
              <a:spcBef>
                <a:spcPts val="100"/>
              </a:spcBef>
            </a:pPr>
            <a:r>
              <a:rPr sz="1800" b="1" spc="-100" dirty="0">
                <a:solidFill>
                  <a:srgbClr val="171717"/>
                </a:solidFill>
                <a:latin typeface="+mn-ea"/>
                <a:cs typeface="Lucida Sans"/>
              </a:rPr>
              <a:t>fr</a:t>
            </a:r>
            <a:r>
              <a:rPr sz="1800" b="1" spc="-140" dirty="0">
                <a:solidFill>
                  <a:srgbClr val="171717"/>
                </a:solidFill>
                <a:latin typeface="+mn-ea"/>
                <a:cs typeface="Lucida Sans"/>
              </a:rPr>
              <a:t>a</a:t>
            </a:r>
            <a:r>
              <a:rPr sz="1800" b="1" spc="-90" dirty="0">
                <a:solidFill>
                  <a:srgbClr val="171717"/>
                </a:solidFill>
                <a:latin typeface="+mn-ea"/>
                <a:cs typeface="Lucida Sans"/>
              </a:rPr>
              <a:t>gment  </a:t>
            </a:r>
            <a:r>
              <a:rPr sz="1800" b="1" spc="-85" dirty="0">
                <a:solidFill>
                  <a:srgbClr val="171717"/>
                </a:solidFill>
                <a:latin typeface="+mn-ea"/>
                <a:cs typeface="Lucida Sans"/>
              </a:rPr>
              <a:t>insert  </a:t>
            </a:r>
            <a:r>
              <a:rPr lang="en-US" b="1" spc="-50" dirty="0">
                <a:solidFill>
                  <a:srgbClr val="171717"/>
                </a:solidFill>
                <a:latin typeface="+mn-ea"/>
                <a:cs typeface="Lucida Sans"/>
              </a:rPr>
              <a:t>size</a:t>
            </a:r>
            <a:endParaRPr sz="1800" dirty="0">
              <a:latin typeface="+mn-ea"/>
              <a:cs typeface="Lucida Sans"/>
            </a:endParaRPr>
          </a:p>
          <a:p>
            <a:pPr marL="12700">
              <a:lnSpc>
                <a:spcPct val="100000"/>
              </a:lnSpc>
            </a:pPr>
            <a:r>
              <a:rPr sz="1800" b="1" spc="-50" dirty="0">
                <a:solidFill>
                  <a:srgbClr val="171717"/>
                </a:solidFill>
                <a:latin typeface="+mn-ea"/>
                <a:cs typeface="Lucida Sans"/>
              </a:rPr>
              <a:t>R</a:t>
            </a:r>
            <a:r>
              <a:rPr lang="en-US" altLang="zh-CN" sz="1800" b="1" spc="-50" dirty="0">
                <a:solidFill>
                  <a:srgbClr val="171717"/>
                </a:solidFill>
                <a:latin typeface="+mn-ea"/>
                <a:cs typeface="Lucida Sans"/>
              </a:rPr>
              <a:t>1</a:t>
            </a:r>
          </a:p>
          <a:p>
            <a:pPr marL="12700">
              <a:lnSpc>
                <a:spcPct val="100000"/>
              </a:lnSpc>
            </a:pPr>
            <a:r>
              <a:rPr lang="en-US" sz="1800" b="1" spc="-50" dirty="0">
                <a:solidFill>
                  <a:srgbClr val="171717"/>
                </a:solidFill>
                <a:latin typeface="+mn-ea"/>
                <a:cs typeface="Lucida Sans"/>
              </a:rPr>
              <a:t>R2</a:t>
            </a:r>
            <a:endParaRPr sz="1800" dirty="0">
              <a:latin typeface="+mn-ea"/>
              <a:cs typeface="Lucida Sans"/>
            </a:endParaRPr>
          </a:p>
          <a:p>
            <a:pPr marL="12700">
              <a:lnSpc>
                <a:spcPct val="100000"/>
              </a:lnSpc>
            </a:pPr>
            <a:r>
              <a:rPr lang="en-US" sz="1800" b="1" spc="-85" dirty="0">
                <a:solidFill>
                  <a:srgbClr val="171717"/>
                </a:solidFill>
                <a:latin typeface="+mn-ea"/>
                <a:cs typeface="Lucida Sans"/>
              </a:rPr>
              <a:t>O</a:t>
            </a:r>
            <a:r>
              <a:rPr sz="1800" b="1" spc="-85" dirty="0">
                <a:solidFill>
                  <a:srgbClr val="171717"/>
                </a:solidFill>
                <a:latin typeface="+mn-ea"/>
                <a:cs typeface="Lucida Sans"/>
              </a:rPr>
              <a:t>verlap</a:t>
            </a:r>
            <a:endParaRPr sz="1800" dirty="0">
              <a:latin typeface="+mn-ea"/>
              <a:cs typeface="Lucida Sans"/>
            </a:endParaRPr>
          </a:p>
          <a:p>
            <a:pPr marL="12700">
              <a:lnSpc>
                <a:spcPct val="100000"/>
              </a:lnSpc>
            </a:pPr>
            <a:r>
              <a:rPr sz="1800" b="1" spc="-70" dirty="0">
                <a:solidFill>
                  <a:srgbClr val="171717"/>
                </a:solidFill>
                <a:latin typeface="+mn-ea"/>
                <a:cs typeface="Lucida Sans"/>
              </a:rPr>
              <a:t>stitched </a:t>
            </a:r>
            <a:r>
              <a:rPr lang="en-US" sz="1800" b="1" spc="145" dirty="0">
                <a:solidFill>
                  <a:srgbClr val="171717"/>
                </a:solidFill>
                <a:latin typeface="+mn-ea"/>
                <a:cs typeface="Lucida Sans"/>
              </a:rPr>
              <a:t>S</a:t>
            </a:r>
            <a:r>
              <a:rPr sz="1800" b="1" spc="145" dirty="0">
                <a:solidFill>
                  <a:srgbClr val="171717"/>
                </a:solidFill>
                <a:latin typeface="+mn-ea"/>
                <a:cs typeface="Lucida Sans"/>
              </a:rPr>
              <a:t>E</a:t>
            </a:r>
            <a:r>
              <a:rPr sz="1800" b="1" spc="-165" dirty="0">
                <a:solidFill>
                  <a:srgbClr val="171717"/>
                </a:solidFill>
                <a:latin typeface="+mn-ea"/>
                <a:cs typeface="Lucida Sans"/>
              </a:rPr>
              <a:t> </a:t>
            </a:r>
            <a:r>
              <a:rPr sz="1800" b="1" spc="-85" dirty="0">
                <a:solidFill>
                  <a:srgbClr val="171717"/>
                </a:solidFill>
                <a:latin typeface="+mn-ea"/>
                <a:cs typeface="Lucida Sans"/>
              </a:rPr>
              <a:t>read</a:t>
            </a:r>
            <a:endParaRPr sz="1800" dirty="0">
              <a:latin typeface="+mn-ea"/>
              <a:cs typeface="Lucida Sans"/>
            </a:endParaRPr>
          </a:p>
        </p:txBody>
      </p:sp>
      <p:sp>
        <p:nvSpPr>
          <p:cNvPr id="7" name="object 7"/>
          <p:cNvSpPr txBox="1"/>
          <p:nvPr/>
        </p:nvSpPr>
        <p:spPr>
          <a:xfrm>
            <a:off x="4067475" y="3542248"/>
            <a:ext cx="6163945" cy="1951816"/>
          </a:xfrm>
          <a:prstGeom prst="rect">
            <a:avLst/>
          </a:prstGeom>
        </p:spPr>
        <p:txBody>
          <a:bodyPr vert="horz" wrap="square" lIns="0" tIns="12700" rIns="0" bIns="0" rtlCol="0">
            <a:spAutoFit/>
          </a:bodyPr>
          <a:lstStyle/>
          <a:p>
            <a:pPr algn="ctr">
              <a:lnSpc>
                <a:spcPct val="100000"/>
              </a:lnSpc>
              <a:spcBef>
                <a:spcPts val="100"/>
              </a:spcBef>
            </a:pPr>
            <a:r>
              <a:rPr sz="1800" b="1" spc="-100" dirty="0">
                <a:solidFill>
                  <a:srgbClr val="171717"/>
                </a:solidFill>
                <a:latin typeface="Lucida Sans"/>
                <a:cs typeface="Lucida Sans"/>
              </a:rPr>
              <a:t>~~~========================================~~~</a:t>
            </a:r>
            <a:endParaRPr sz="1800" dirty="0">
              <a:latin typeface="Lucida Sans"/>
              <a:cs typeface="Lucida Sans"/>
            </a:endParaRPr>
          </a:p>
          <a:p>
            <a:pPr marL="11430" algn="ctr">
              <a:lnSpc>
                <a:spcPct val="100000"/>
              </a:lnSpc>
            </a:pPr>
            <a:r>
              <a:rPr sz="1800" b="1" spc="-100" dirty="0">
                <a:solidFill>
                  <a:srgbClr val="171717"/>
                </a:solidFill>
                <a:latin typeface="Lucida Sans"/>
                <a:cs typeface="Lucida Sans"/>
              </a:rPr>
              <a:t>========================================</a:t>
            </a:r>
            <a:endParaRPr sz="1800" dirty="0">
              <a:latin typeface="Lucida Sans"/>
              <a:cs typeface="Lucida Sans"/>
            </a:endParaRPr>
          </a:p>
          <a:p>
            <a:pPr marL="408940">
              <a:lnSpc>
                <a:spcPct val="100000"/>
              </a:lnSpc>
            </a:pPr>
            <a:r>
              <a:rPr sz="1800" b="1" spc="50" dirty="0">
                <a:solidFill>
                  <a:srgbClr val="171717"/>
                </a:solidFill>
                <a:latin typeface="Lucida Sans"/>
                <a:cs typeface="Lucida Sans"/>
              </a:rPr>
              <a:t>---------------------------------------&gt;</a:t>
            </a:r>
            <a:endParaRPr sz="1800" dirty="0">
              <a:latin typeface="Lucida Sans"/>
              <a:cs typeface="Lucida Sans"/>
            </a:endParaRPr>
          </a:p>
          <a:p>
            <a:pPr marL="2623185">
              <a:lnSpc>
                <a:spcPct val="100000"/>
              </a:lnSpc>
            </a:pPr>
            <a:r>
              <a:rPr sz="1800" b="1" spc="50" dirty="0">
                <a:solidFill>
                  <a:srgbClr val="171717"/>
                </a:solidFill>
                <a:latin typeface="Lucida Sans"/>
                <a:cs typeface="Lucida Sans"/>
              </a:rPr>
              <a:t>&lt;--------------------------------------</a:t>
            </a:r>
            <a:endParaRPr sz="1800" dirty="0">
              <a:latin typeface="Lucida Sans"/>
              <a:cs typeface="Lucida Sans"/>
            </a:endParaRPr>
          </a:p>
          <a:p>
            <a:pPr algn="ctr">
              <a:lnSpc>
                <a:spcPct val="100000"/>
              </a:lnSpc>
            </a:pPr>
            <a:r>
              <a:rPr sz="1800" b="1" spc="150" dirty="0">
                <a:solidFill>
                  <a:srgbClr val="171717"/>
                </a:solidFill>
                <a:latin typeface="Lucida Sans"/>
                <a:cs typeface="Lucida Sans"/>
              </a:rPr>
              <a:t>::::::::::</a:t>
            </a:r>
            <a:endParaRPr lang="en-US" altLang="zh-CN" sz="1800" b="1" spc="150" dirty="0">
              <a:solidFill>
                <a:srgbClr val="171717"/>
              </a:solidFill>
              <a:latin typeface="Lucida Sans"/>
              <a:cs typeface="Lucida Sans"/>
            </a:endParaRPr>
          </a:p>
          <a:p>
            <a:pPr algn="ctr">
              <a:lnSpc>
                <a:spcPct val="100000"/>
              </a:lnSpc>
            </a:pPr>
            <a:endParaRPr sz="1800" dirty="0">
              <a:latin typeface="Lucida Sans"/>
              <a:cs typeface="Lucida Sans"/>
            </a:endParaRPr>
          </a:p>
          <a:p>
            <a:pPr marL="123189" algn="ctr">
              <a:lnSpc>
                <a:spcPct val="100000"/>
              </a:lnSpc>
            </a:pPr>
            <a:r>
              <a:rPr sz="1800" b="1" spc="55" dirty="0">
                <a:solidFill>
                  <a:srgbClr val="171717"/>
                </a:solidFill>
                <a:latin typeface="Lucida Sans"/>
                <a:cs typeface="Lucida Sans"/>
              </a:rPr>
              <a:t>---------------------------------------------------------------------&gt;</a:t>
            </a:r>
            <a:endParaRPr sz="1800" dirty="0">
              <a:latin typeface="Lucida Sans"/>
              <a:cs typeface="Lucida Sans"/>
            </a:endParaRPr>
          </a:p>
        </p:txBody>
      </p:sp>
      <p:sp>
        <p:nvSpPr>
          <p:cNvPr id="10" name="灯片编号占位符 9">
            <a:extLst>
              <a:ext uri="{FF2B5EF4-FFF2-40B4-BE49-F238E27FC236}">
                <a16:creationId xmlns:a16="http://schemas.microsoft.com/office/drawing/2014/main" id="{D38333B8-DB3B-4970-8F93-A97593CF3ED4}"/>
              </a:ext>
            </a:extLst>
          </p:cNvPr>
          <p:cNvSpPr>
            <a:spLocks noGrp="1"/>
          </p:cNvSpPr>
          <p:nvPr>
            <p:ph type="sldNum" sz="quarter" idx="7"/>
          </p:nvPr>
        </p:nvSpPr>
        <p:spPr/>
        <p:txBody>
          <a:bodyPr/>
          <a:lstStyle/>
          <a:p>
            <a:pPr marL="25400">
              <a:lnSpc>
                <a:spcPct val="100000"/>
              </a:lnSpc>
            </a:pPr>
            <a:fld id="{81D60167-4931-47E6-BA6A-407CBD079E47}" type="slidenum">
              <a:rPr lang="en-US" altLang="zh-CN" spc="25" smtClean="0"/>
              <a:t>20</a:t>
            </a:fld>
            <a:endParaRPr lang="en-US" altLang="zh-CN" spc="25"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tabLst>
                <a:tab pos="10862945" algn="l"/>
              </a:tabLst>
            </a:pPr>
            <a:r>
              <a:rPr b="1" spc="-185" dirty="0">
                <a:latin typeface="+mj-ea"/>
                <a:cs typeface="Lucida Sans"/>
              </a:rPr>
              <a:t> </a:t>
            </a:r>
            <a:r>
              <a:rPr b="1" spc="-40" dirty="0">
                <a:latin typeface="+mj-ea"/>
                <a:cs typeface="Lucida Sans"/>
              </a:rPr>
              <a:t>RNA-seq</a:t>
            </a:r>
            <a:r>
              <a:rPr b="1" spc="-165" dirty="0">
                <a:latin typeface="+mj-ea"/>
                <a:cs typeface="Lucida Sans"/>
              </a:rPr>
              <a:t> </a:t>
            </a:r>
            <a:r>
              <a:rPr spc="-5" dirty="0">
                <a:latin typeface="+mj-ea"/>
              </a:rPr>
              <a:t>链特异性测序	</a:t>
            </a:r>
          </a:p>
        </p:txBody>
      </p:sp>
      <p:pic>
        <p:nvPicPr>
          <p:cNvPr id="5122" name="Picture 2">
            <a:extLst>
              <a:ext uri="{FF2B5EF4-FFF2-40B4-BE49-F238E27FC236}">
                <a16:creationId xmlns:a16="http://schemas.microsoft.com/office/drawing/2014/main" id="{9CAD5F16-8EE7-4031-A7DD-E7E67B80DB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859" y="1063529"/>
            <a:ext cx="7977188" cy="5549348"/>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06DD0F81-AEDE-4776-89FF-3225EF7FFD82}"/>
              </a:ext>
            </a:extLst>
          </p:cNvPr>
          <p:cNvSpPr/>
          <p:nvPr/>
        </p:nvSpPr>
        <p:spPr>
          <a:xfrm>
            <a:off x="8635047" y="1437546"/>
            <a:ext cx="3252153" cy="4524315"/>
          </a:xfrm>
          <a:prstGeom prst="rect">
            <a:avLst/>
          </a:prstGeom>
        </p:spPr>
        <p:txBody>
          <a:bodyPr wrap="square">
            <a:spAutoFit/>
          </a:bodyPr>
          <a:lstStyle/>
          <a:p>
            <a:pPr marL="285750" indent="-285750">
              <a:buFont typeface="Wingdings" panose="05000000000000000000" pitchFamily="2" charset="2"/>
              <a:buChar char="Ø"/>
            </a:pPr>
            <a:r>
              <a:rPr lang="zh-CN" altLang="en-US" dirty="0"/>
              <a:t>和普通的</a:t>
            </a:r>
            <a:r>
              <a:rPr lang="en-US" altLang="zh-CN" dirty="0" err="1"/>
              <a:t>RNAseq</a:t>
            </a:r>
            <a:r>
              <a:rPr lang="zh-CN" altLang="en-US" dirty="0"/>
              <a:t>不同，链特异性测序可以保留最初产生</a:t>
            </a:r>
            <a:r>
              <a:rPr lang="en-US" altLang="zh-CN" dirty="0"/>
              <a:t>RNA</a:t>
            </a:r>
            <a:r>
              <a:rPr lang="zh-CN" altLang="en-US" dirty="0"/>
              <a:t>的方向</a:t>
            </a:r>
            <a:endParaRPr lang="en-US" altLang="zh-CN" dirty="0">
              <a:latin typeface="Source Sans Pro" panose="020B0503030403020204" pitchFamily="34" charset="0"/>
              <a:ea typeface="Source Sans Pro" panose="020B0503030403020204" pitchFamily="34" charset="0"/>
            </a:endParaRPr>
          </a:p>
          <a:p>
            <a:endParaRPr lang="en-US" altLang="zh-CN" dirty="0">
              <a:latin typeface="Source Sans Pro" panose="020B0503030403020204" pitchFamily="34" charset="0"/>
              <a:ea typeface="Source Sans Pro" panose="020B0503030403020204" pitchFamily="34" charset="0"/>
            </a:endParaRPr>
          </a:p>
          <a:p>
            <a:pPr marL="285750" indent="-285750">
              <a:buFont typeface="Wingdings" panose="05000000000000000000" pitchFamily="2" charset="2"/>
              <a:buChar char="Ø"/>
            </a:pPr>
            <a:r>
              <a:rPr lang="en-US" altLang="zh-CN" dirty="0" err="1">
                <a:latin typeface="Source Sans Pro" panose="020B0503030403020204" pitchFamily="34" charset="0"/>
                <a:ea typeface="Source Sans Pro" panose="020B0503030403020204" pitchFamily="34" charset="0"/>
              </a:rPr>
              <a:t>dUTP</a:t>
            </a:r>
            <a:r>
              <a:rPr lang="en-US" altLang="zh-CN" dirty="0">
                <a:latin typeface="Source Sans Pro" panose="020B0503030403020204" pitchFamily="34" charset="0"/>
                <a:ea typeface="Source Sans Pro" panose="020B0503030403020204" pitchFamily="34" charset="0"/>
              </a:rPr>
              <a:t> </a:t>
            </a:r>
            <a:r>
              <a:rPr lang="zh-CN" altLang="en-US" dirty="0">
                <a:latin typeface="Source Sans Pro" panose="020B0503030403020204" pitchFamily="34" charset="0"/>
              </a:rPr>
              <a:t>链特异性测序中，</a:t>
            </a:r>
            <a:r>
              <a:rPr lang="en-US" altLang="zh-CN" dirty="0">
                <a:latin typeface="Source Sans Pro" panose="020B0503030403020204" pitchFamily="34" charset="0"/>
                <a:ea typeface="Source Sans Pro" panose="020B0503030403020204" pitchFamily="34" charset="0"/>
              </a:rPr>
              <a:t>RNA </a:t>
            </a:r>
            <a:r>
              <a:rPr lang="zh-CN" altLang="en-US" dirty="0">
                <a:latin typeface="Source Sans Pro" panose="020B0503030403020204" pitchFamily="34" charset="0"/>
              </a:rPr>
              <a:t>方向（</a:t>
            </a:r>
            <a:r>
              <a:rPr lang="en-US" altLang="zh-CN" dirty="0" err="1">
                <a:latin typeface="Source Sans Pro" panose="020B0503030403020204" pitchFamily="34" charset="0"/>
                <a:ea typeface="Source Sans Pro" panose="020B0503030403020204" pitchFamily="34" charset="0"/>
              </a:rPr>
              <a:t>gff</a:t>
            </a:r>
            <a:r>
              <a:rPr lang="zh-CN" altLang="en-US" dirty="0">
                <a:latin typeface="Source Sans Pro" panose="020B0503030403020204" pitchFamily="34" charset="0"/>
              </a:rPr>
              <a:t>文件中基因的方向）与</a:t>
            </a:r>
            <a:r>
              <a:rPr lang="en-US" altLang="zh-CN" dirty="0">
                <a:latin typeface="Source Sans Pro" panose="020B0503030403020204" pitchFamily="34" charset="0"/>
                <a:ea typeface="Source Sans Pro" panose="020B0503030403020204" pitchFamily="34" charset="0"/>
              </a:rPr>
              <a:t>read1</a:t>
            </a:r>
            <a:r>
              <a:rPr lang="zh-CN" altLang="en-US" dirty="0">
                <a:latin typeface="Source Sans Pro" panose="020B0503030403020204" pitchFamily="34" charset="0"/>
              </a:rPr>
              <a:t>相反，与</a:t>
            </a:r>
            <a:r>
              <a:rPr lang="en-US" altLang="zh-CN" dirty="0">
                <a:latin typeface="Source Sans Pro" panose="020B0503030403020204" pitchFamily="34" charset="0"/>
                <a:ea typeface="Source Sans Pro" panose="020B0503030403020204" pitchFamily="34" charset="0"/>
              </a:rPr>
              <a:t>read2</a:t>
            </a:r>
            <a:r>
              <a:rPr lang="zh-CN" altLang="en-US" dirty="0">
                <a:latin typeface="Source Sans Pro" panose="020B0503030403020204" pitchFamily="34" charset="0"/>
              </a:rPr>
              <a:t>相同。如果</a:t>
            </a:r>
            <a:r>
              <a:rPr lang="en-US" altLang="zh-CN" dirty="0">
                <a:latin typeface="Source Sans Pro" panose="020B0503030403020204" pitchFamily="34" charset="0"/>
                <a:ea typeface="Source Sans Pro" panose="020B0503030403020204" pitchFamily="34" charset="0"/>
              </a:rPr>
              <a:t>read1</a:t>
            </a:r>
            <a:r>
              <a:rPr lang="zh-CN" altLang="en-US" dirty="0">
                <a:latin typeface="Source Sans Pro" panose="020B0503030403020204" pitchFamily="34" charset="0"/>
              </a:rPr>
              <a:t>比对到基因组正链上，则对应的</a:t>
            </a:r>
            <a:r>
              <a:rPr lang="en-US" altLang="zh-CN" dirty="0">
                <a:latin typeface="Source Sans Pro" panose="020B0503030403020204" pitchFamily="34" charset="0"/>
                <a:ea typeface="Source Sans Pro" panose="020B0503030403020204" pitchFamily="34" charset="0"/>
              </a:rPr>
              <a:t>gene</a:t>
            </a:r>
            <a:r>
              <a:rPr lang="zh-CN" altLang="en-US" dirty="0">
                <a:latin typeface="Source Sans Pro" panose="020B0503030403020204" pitchFamily="34" charset="0"/>
              </a:rPr>
              <a:t>在基因组负链；如果</a:t>
            </a:r>
            <a:r>
              <a:rPr lang="en-US" altLang="zh-CN" dirty="0">
                <a:latin typeface="Source Sans Pro" panose="020B0503030403020204" pitchFamily="34" charset="0"/>
                <a:ea typeface="Source Sans Pro" panose="020B0503030403020204" pitchFamily="34" charset="0"/>
              </a:rPr>
              <a:t>read2</a:t>
            </a:r>
            <a:r>
              <a:rPr lang="zh-CN" altLang="en-US" dirty="0">
                <a:latin typeface="Source Sans Pro" panose="020B0503030403020204" pitchFamily="34" charset="0"/>
              </a:rPr>
              <a:t>比对到基因组正链则对应的</a:t>
            </a:r>
            <a:r>
              <a:rPr lang="en-US" altLang="zh-CN" dirty="0">
                <a:latin typeface="Source Sans Pro" panose="020B0503030403020204" pitchFamily="34" charset="0"/>
                <a:ea typeface="Source Sans Pro" panose="020B0503030403020204" pitchFamily="34" charset="0"/>
              </a:rPr>
              <a:t>gene</a:t>
            </a:r>
            <a:r>
              <a:rPr lang="zh-CN" altLang="en-US" dirty="0">
                <a:latin typeface="Source Sans Pro" panose="020B0503030403020204" pitchFamily="34" charset="0"/>
              </a:rPr>
              <a:t>在基因组正链。</a:t>
            </a:r>
          </a:p>
          <a:p>
            <a:br>
              <a:rPr lang="zh-CN" altLang="en-US" dirty="0"/>
            </a:br>
            <a:br>
              <a:rPr lang="zh-CN" altLang="en-US" dirty="0"/>
            </a:br>
            <a:br>
              <a:rPr lang="zh-CN" altLang="en-US" dirty="0">
                <a:latin typeface="Source Sans Pro" panose="020B0503030403020204" pitchFamily="34" charset="0"/>
              </a:rPr>
            </a:br>
            <a:endParaRPr lang="zh-CN" altLang="en-US" dirty="0">
              <a:latin typeface="Source Sans Pro" panose="020B0503030403020204" pitchFamily="34" charset="0"/>
            </a:endParaRPr>
          </a:p>
        </p:txBody>
      </p:sp>
      <p:sp>
        <p:nvSpPr>
          <p:cNvPr id="6" name="灯片编号占位符 5">
            <a:extLst>
              <a:ext uri="{FF2B5EF4-FFF2-40B4-BE49-F238E27FC236}">
                <a16:creationId xmlns:a16="http://schemas.microsoft.com/office/drawing/2014/main" id="{C6167499-DD94-489D-85D7-641D7EC57B15}"/>
              </a:ext>
            </a:extLst>
          </p:cNvPr>
          <p:cNvSpPr>
            <a:spLocks noGrp="1"/>
          </p:cNvSpPr>
          <p:nvPr>
            <p:ph type="sldNum" sz="quarter" idx="7"/>
          </p:nvPr>
        </p:nvSpPr>
        <p:spPr/>
        <p:txBody>
          <a:bodyPr/>
          <a:lstStyle/>
          <a:p>
            <a:pPr marL="25400">
              <a:lnSpc>
                <a:spcPct val="100000"/>
              </a:lnSpc>
            </a:pPr>
            <a:fld id="{81D60167-4931-47E6-BA6A-407CBD079E47}" type="slidenum">
              <a:rPr lang="en-US" altLang="zh-CN" spc="25" smtClean="0"/>
              <a:t>21</a:t>
            </a:fld>
            <a:endParaRPr lang="en-US" altLang="zh-CN" spc="25"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19406" y="1689430"/>
            <a:ext cx="7237397" cy="502226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956804" y="2125137"/>
            <a:ext cx="3665220" cy="4053158"/>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tabLst>
                <a:tab pos="10862945" algn="l"/>
              </a:tabLst>
            </a:pPr>
            <a:r>
              <a:rPr b="1" spc="-185" dirty="0">
                <a:latin typeface="+mj-ea"/>
                <a:cs typeface="Lucida Sans"/>
              </a:rPr>
              <a:t> </a:t>
            </a:r>
            <a:r>
              <a:rPr b="1" spc="-40" dirty="0">
                <a:latin typeface="+mj-ea"/>
                <a:cs typeface="Lucida Sans"/>
              </a:rPr>
              <a:t>RNA-seq</a:t>
            </a:r>
            <a:r>
              <a:rPr b="1" spc="-130" dirty="0">
                <a:latin typeface="+mj-ea"/>
                <a:cs typeface="Lucida Sans"/>
              </a:rPr>
              <a:t> </a:t>
            </a:r>
            <a:r>
              <a:rPr b="1" spc="-50" dirty="0">
                <a:latin typeface="+mj-ea"/>
                <a:cs typeface="Lucida Sans"/>
              </a:rPr>
              <a:t>lncRNA</a:t>
            </a:r>
            <a:r>
              <a:rPr b="1" spc="-225" dirty="0">
                <a:latin typeface="+mj-ea"/>
                <a:cs typeface="Lucida Sans"/>
              </a:rPr>
              <a:t> </a:t>
            </a:r>
            <a:r>
              <a:rPr spc="-5" dirty="0">
                <a:latin typeface="+mj-ea"/>
              </a:rPr>
              <a:t>测序	</a:t>
            </a:r>
          </a:p>
        </p:txBody>
      </p:sp>
      <p:sp>
        <p:nvSpPr>
          <p:cNvPr id="8" name="灯片编号占位符 7">
            <a:extLst>
              <a:ext uri="{FF2B5EF4-FFF2-40B4-BE49-F238E27FC236}">
                <a16:creationId xmlns:a16="http://schemas.microsoft.com/office/drawing/2014/main" id="{15B22184-C4E6-480B-B0C0-6879AAF6D787}"/>
              </a:ext>
            </a:extLst>
          </p:cNvPr>
          <p:cNvSpPr>
            <a:spLocks noGrp="1"/>
          </p:cNvSpPr>
          <p:nvPr>
            <p:ph type="sldNum" sz="quarter" idx="7"/>
          </p:nvPr>
        </p:nvSpPr>
        <p:spPr/>
        <p:txBody>
          <a:bodyPr/>
          <a:lstStyle/>
          <a:p>
            <a:pPr marL="25400">
              <a:lnSpc>
                <a:spcPct val="100000"/>
              </a:lnSpc>
            </a:pPr>
            <a:fld id="{81D60167-4931-47E6-BA6A-407CBD079E47}" type="slidenum">
              <a:rPr lang="en-US" altLang="zh-CN" spc="25" smtClean="0"/>
              <a:t>22</a:t>
            </a:fld>
            <a:endParaRPr lang="en-US" altLang="zh-CN" spc="25"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48B6D1"/>
          </a:solidFill>
        </p:spPr>
        <p:txBody>
          <a:bodyPr wrap="square" lIns="0" tIns="0" rIns="0" bIns="0" rtlCol="0"/>
          <a:lstStyle/>
          <a:p>
            <a:endParaRPr/>
          </a:p>
        </p:txBody>
      </p:sp>
      <p:sp>
        <p:nvSpPr>
          <p:cNvPr id="3" name="object 3"/>
          <p:cNvSpPr/>
          <p:nvPr/>
        </p:nvSpPr>
        <p:spPr>
          <a:xfrm>
            <a:off x="1002791" y="726948"/>
            <a:ext cx="10186670" cy="5404485"/>
          </a:xfrm>
          <a:custGeom>
            <a:avLst/>
            <a:gdLst/>
            <a:ahLst/>
            <a:cxnLst/>
            <a:rect l="l" t="t" r="r" b="b"/>
            <a:pathLst>
              <a:path w="10186670" h="5404485">
                <a:moveTo>
                  <a:pt x="0" y="5404104"/>
                </a:moveTo>
                <a:lnTo>
                  <a:pt x="10186416" y="5404104"/>
                </a:lnTo>
                <a:lnTo>
                  <a:pt x="10186416" y="0"/>
                </a:lnTo>
                <a:lnTo>
                  <a:pt x="0" y="0"/>
                </a:lnTo>
                <a:lnTo>
                  <a:pt x="0" y="5404104"/>
                </a:lnTo>
                <a:close/>
              </a:path>
            </a:pathLst>
          </a:custGeom>
          <a:solidFill>
            <a:srgbClr val="FFFFFF"/>
          </a:solidFill>
        </p:spPr>
        <p:txBody>
          <a:bodyPr wrap="square" lIns="0" tIns="0" rIns="0" bIns="0" rtlCol="0"/>
          <a:lstStyle/>
          <a:p>
            <a:endParaRPr dirty="0">
              <a:latin typeface="+mj-ea"/>
              <a:ea typeface="+mj-ea"/>
            </a:endParaRPr>
          </a:p>
        </p:txBody>
      </p:sp>
      <p:sp>
        <p:nvSpPr>
          <p:cNvPr id="4" name="object 4"/>
          <p:cNvSpPr/>
          <p:nvPr/>
        </p:nvSpPr>
        <p:spPr>
          <a:xfrm>
            <a:off x="4542185" y="0"/>
            <a:ext cx="3107629" cy="1050036"/>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4970779" y="3057524"/>
            <a:ext cx="3411221" cy="635000"/>
          </a:xfrm>
          <a:prstGeom prst="rect">
            <a:avLst/>
          </a:prstGeom>
        </p:spPr>
        <p:txBody>
          <a:bodyPr vert="horz" wrap="square" lIns="0" tIns="12065" rIns="0" bIns="0" rtlCol="0">
            <a:spAutoFit/>
          </a:bodyPr>
          <a:lstStyle/>
          <a:p>
            <a:pPr marL="12700">
              <a:lnSpc>
                <a:spcPct val="100000"/>
              </a:lnSpc>
              <a:spcBef>
                <a:spcPts val="95"/>
              </a:spcBef>
            </a:pPr>
            <a:r>
              <a:rPr sz="4000" b="1" spc="90" dirty="0">
                <a:solidFill>
                  <a:srgbClr val="519AC8"/>
                </a:solidFill>
                <a:latin typeface="+mj-ea"/>
                <a:ea typeface="+mj-ea"/>
                <a:cs typeface="Microsoft YaHei UI"/>
              </a:rPr>
              <a:t>数据如何处理</a:t>
            </a:r>
            <a:endParaRPr sz="4000" dirty="0">
              <a:latin typeface="+mj-ea"/>
              <a:ea typeface="+mj-ea"/>
              <a:cs typeface="Microsoft YaHei UI"/>
            </a:endParaRPr>
          </a:p>
        </p:txBody>
      </p:sp>
      <p:sp>
        <p:nvSpPr>
          <p:cNvPr id="6" name="object 6"/>
          <p:cNvSpPr txBox="1"/>
          <p:nvPr/>
        </p:nvSpPr>
        <p:spPr>
          <a:xfrm>
            <a:off x="4992114" y="3908272"/>
            <a:ext cx="2551685" cy="1373966"/>
          </a:xfrm>
          <a:prstGeom prst="rect">
            <a:avLst/>
          </a:prstGeom>
        </p:spPr>
        <p:txBody>
          <a:bodyPr vert="horz" wrap="square" lIns="0" tIns="12700" rIns="0" bIns="0" rtlCol="0">
            <a:spAutoFit/>
          </a:bodyPr>
          <a:lstStyle/>
          <a:p>
            <a:pPr marL="12700" marR="5080">
              <a:lnSpc>
                <a:spcPct val="150000"/>
              </a:lnSpc>
              <a:spcBef>
                <a:spcPts val="100"/>
              </a:spcBef>
            </a:pPr>
            <a:r>
              <a:rPr sz="2000" b="0" dirty="0" err="1">
                <a:solidFill>
                  <a:srgbClr val="2F2F2F"/>
                </a:solidFill>
                <a:latin typeface="+mn-ea"/>
                <a:cs typeface="Microsoft YaHei UI Light"/>
              </a:rPr>
              <a:t>原始数据质量控制</a:t>
            </a:r>
            <a:endParaRPr lang="en-US" altLang="zh-CN" sz="2000" b="0" dirty="0">
              <a:solidFill>
                <a:srgbClr val="2F2F2F"/>
              </a:solidFill>
              <a:latin typeface="+mn-ea"/>
              <a:cs typeface="Microsoft YaHei UI Light"/>
            </a:endParaRPr>
          </a:p>
          <a:p>
            <a:pPr marL="12700" marR="5080">
              <a:lnSpc>
                <a:spcPct val="150000"/>
              </a:lnSpc>
              <a:spcBef>
                <a:spcPts val="100"/>
              </a:spcBef>
            </a:pPr>
            <a:r>
              <a:rPr lang="zh-CN" altLang="en-US" sz="2000" dirty="0">
                <a:solidFill>
                  <a:srgbClr val="2F2F2F"/>
                </a:solidFill>
                <a:latin typeface="+mn-ea"/>
                <a:cs typeface="Microsoft YaHei UI Light"/>
              </a:rPr>
              <a:t>无参转录本组装</a:t>
            </a:r>
            <a:endParaRPr lang="zh-CN" altLang="en-US" sz="2000" dirty="0">
              <a:latin typeface="+mn-ea"/>
              <a:cs typeface="Microsoft YaHei UI Light"/>
            </a:endParaRPr>
          </a:p>
          <a:p>
            <a:pPr marL="12700" marR="5080">
              <a:lnSpc>
                <a:spcPct val="150000"/>
              </a:lnSpc>
              <a:spcBef>
                <a:spcPts val="100"/>
              </a:spcBef>
            </a:pPr>
            <a:r>
              <a:rPr sz="2000" b="0" dirty="0" err="1">
                <a:solidFill>
                  <a:srgbClr val="2F2F2F"/>
                </a:solidFill>
                <a:latin typeface="+mn-ea"/>
                <a:cs typeface="Microsoft YaHei UI Light"/>
              </a:rPr>
              <a:t>有参转录本序列比对</a:t>
            </a:r>
            <a:endParaRPr lang="en-US" altLang="zh-CN" sz="2000" b="0" dirty="0">
              <a:solidFill>
                <a:srgbClr val="2F2F2F"/>
              </a:solidFill>
              <a:latin typeface="+mn-ea"/>
              <a:cs typeface="Microsoft YaHei UI Light"/>
            </a:endParaRPr>
          </a:p>
        </p:txBody>
      </p:sp>
      <p:sp>
        <p:nvSpPr>
          <p:cNvPr id="7" name="object 7"/>
          <p:cNvSpPr/>
          <p:nvPr/>
        </p:nvSpPr>
        <p:spPr>
          <a:xfrm>
            <a:off x="3637534" y="2847720"/>
            <a:ext cx="1023619" cy="890269"/>
          </a:xfrm>
          <a:custGeom>
            <a:avLst/>
            <a:gdLst/>
            <a:ahLst/>
            <a:cxnLst/>
            <a:rect l="l" t="t" r="r" b="b"/>
            <a:pathLst>
              <a:path w="1023620" h="890270">
                <a:moveTo>
                  <a:pt x="224027" y="507"/>
                </a:moveTo>
                <a:lnTo>
                  <a:pt x="151923" y="9366"/>
                </a:lnTo>
                <a:lnTo>
                  <a:pt x="91439" y="35940"/>
                </a:lnTo>
                <a:lnTo>
                  <a:pt x="45815" y="77184"/>
                </a:lnTo>
                <a:lnTo>
                  <a:pt x="18287" y="130048"/>
                </a:lnTo>
                <a:lnTo>
                  <a:pt x="4571" y="203565"/>
                </a:lnTo>
                <a:lnTo>
                  <a:pt x="1142" y="251438"/>
                </a:lnTo>
                <a:lnTo>
                  <a:pt x="0" y="306704"/>
                </a:lnTo>
                <a:lnTo>
                  <a:pt x="0" y="605408"/>
                </a:lnTo>
                <a:lnTo>
                  <a:pt x="714" y="647582"/>
                </a:lnTo>
                <a:lnTo>
                  <a:pt x="6429" y="713547"/>
                </a:lnTo>
                <a:lnTo>
                  <a:pt x="18143" y="757866"/>
                </a:lnTo>
                <a:lnTo>
                  <a:pt x="37522" y="797351"/>
                </a:lnTo>
                <a:lnTo>
                  <a:pt x="64879" y="833881"/>
                </a:lnTo>
                <a:lnTo>
                  <a:pt x="101403" y="861504"/>
                </a:lnTo>
                <a:lnTo>
                  <a:pt x="147599" y="879361"/>
                </a:lnTo>
                <a:lnTo>
                  <a:pt x="205182" y="888263"/>
                </a:lnTo>
                <a:lnTo>
                  <a:pt x="238378" y="889380"/>
                </a:lnTo>
                <a:lnTo>
                  <a:pt x="263973" y="888331"/>
                </a:lnTo>
                <a:lnTo>
                  <a:pt x="311495" y="879897"/>
                </a:lnTo>
                <a:lnTo>
                  <a:pt x="353851" y="862657"/>
                </a:lnTo>
                <a:lnTo>
                  <a:pt x="390185" y="834896"/>
                </a:lnTo>
                <a:lnTo>
                  <a:pt x="419782" y="797298"/>
                </a:lnTo>
                <a:lnTo>
                  <a:pt x="438813" y="757681"/>
                </a:lnTo>
                <a:lnTo>
                  <a:pt x="227329" y="757681"/>
                </a:lnTo>
                <a:lnTo>
                  <a:pt x="217517" y="756729"/>
                </a:lnTo>
                <a:lnTo>
                  <a:pt x="194532" y="712247"/>
                </a:lnTo>
                <a:lnTo>
                  <a:pt x="192989" y="658876"/>
                </a:lnTo>
                <a:lnTo>
                  <a:pt x="192912" y="234823"/>
                </a:lnTo>
                <a:lnTo>
                  <a:pt x="193343" y="204749"/>
                </a:lnTo>
                <a:lnTo>
                  <a:pt x="196824" y="162510"/>
                </a:lnTo>
                <a:lnTo>
                  <a:pt x="228345" y="132206"/>
                </a:lnTo>
                <a:lnTo>
                  <a:pt x="436931" y="132206"/>
                </a:lnTo>
                <a:lnTo>
                  <a:pt x="433530" y="122793"/>
                </a:lnTo>
                <a:lnTo>
                  <a:pt x="412750" y="85089"/>
                </a:lnTo>
                <a:lnTo>
                  <a:pt x="381507" y="52403"/>
                </a:lnTo>
                <a:lnTo>
                  <a:pt x="337692" y="25145"/>
                </a:lnTo>
                <a:lnTo>
                  <a:pt x="284194" y="6683"/>
                </a:lnTo>
                <a:lnTo>
                  <a:pt x="254932" y="2053"/>
                </a:lnTo>
                <a:lnTo>
                  <a:pt x="224027" y="507"/>
                </a:lnTo>
                <a:close/>
              </a:path>
              <a:path w="1023620" h="890270">
                <a:moveTo>
                  <a:pt x="436931" y="132206"/>
                </a:moveTo>
                <a:lnTo>
                  <a:pt x="228345" y="132206"/>
                </a:lnTo>
                <a:lnTo>
                  <a:pt x="238301" y="133278"/>
                </a:lnTo>
                <a:lnTo>
                  <a:pt x="246268" y="136493"/>
                </a:lnTo>
                <a:lnTo>
                  <a:pt x="260746" y="179276"/>
                </a:lnTo>
                <a:lnTo>
                  <a:pt x="262254" y="234823"/>
                </a:lnTo>
                <a:lnTo>
                  <a:pt x="262254" y="658876"/>
                </a:lnTo>
                <a:lnTo>
                  <a:pt x="260556" y="710517"/>
                </a:lnTo>
                <a:lnTo>
                  <a:pt x="251261" y="747609"/>
                </a:lnTo>
                <a:lnTo>
                  <a:pt x="227329" y="757681"/>
                </a:lnTo>
                <a:lnTo>
                  <a:pt x="438813" y="757681"/>
                </a:lnTo>
                <a:lnTo>
                  <a:pt x="449810" y="708429"/>
                </a:lnTo>
                <a:lnTo>
                  <a:pt x="454572" y="637563"/>
                </a:lnTo>
                <a:lnTo>
                  <a:pt x="455167" y="592201"/>
                </a:lnTo>
                <a:lnTo>
                  <a:pt x="455167" y="306704"/>
                </a:lnTo>
                <a:lnTo>
                  <a:pt x="454620" y="261342"/>
                </a:lnTo>
                <a:lnTo>
                  <a:pt x="452977" y="222599"/>
                </a:lnTo>
                <a:lnTo>
                  <a:pt x="446404" y="164973"/>
                </a:lnTo>
                <a:lnTo>
                  <a:pt x="440949" y="143329"/>
                </a:lnTo>
                <a:lnTo>
                  <a:pt x="436931" y="132206"/>
                </a:lnTo>
                <a:close/>
              </a:path>
              <a:path w="1023620" h="890270">
                <a:moveTo>
                  <a:pt x="761238" y="533018"/>
                </a:moveTo>
                <a:lnTo>
                  <a:pt x="568198" y="533018"/>
                </a:lnTo>
                <a:lnTo>
                  <a:pt x="568198" y="600709"/>
                </a:lnTo>
                <a:lnTo>
                  <a:pt x="569223" y="657219"/>
                </a:lnTo>
                <a:lnTo>
                  <a:pt x="572309" y="704643"/>
                </a:lnTo>
                <a:lnTo>
                  <a:pt x="577467" y="742995"/>
                </a:lnTo>
                <a:lnTo>
                  <a:pt x="595157" y="796024"/>
                </a:lnTo>
                <a:lnTo>
                  <a:pt x="629535" y="837830"/>
                </a:lnTo>
                <a:lnTo>
                  <a:pt x="682063" y="870761"/>
                </a:lnTo>
                <a:lnTo>
                  <a:pt x="754124" y="887767"/>
                </a:lnTo>
                <a:lnTo>
                  <a:pt x="797560" y="889888"/>
                </a:lnTo>
                <a:lnTo>
                  <a:pt x="836058" y="888055"/>
                </a:lnTo>
                <a:lnTo>
                  <a:pt x="902198" y="873386"/>
                </a:lnTo>
                <a:lnTo>
                  <a:pt x="953672" y="844192"/>
                </a:lnTo>
                <a:lnTo>
                  <a:pt x="990006" y="801330"/>
                </a:lnTo>
                <a:lnTo>
                  <a:pt x="1007513" y="757681"/>
                </a:lnTo>
                <a:lnTo>
                  <a:pt x="793623" y="757681"/>
                </a:lnTo>
                <a:lnTo>
                  <a:pt x="784316" y="756751"/>
                </a:lnTo>
                <a:lnTo>
                  <a:pt x="762698" y="717438"/>
                </a:lnTo>
                <a:lnTo>
                  <a:pt x="761289" y="675659"/>
                </a:lnTo>
                <a:lnTo>
                  <a:pt x="761238" y="533018"/>
                </a:lnTo>
                <a:close/>
              </a:path>
              <a:path w="1023620" h="890270">
                <a:moveTo>
                  <a:pt x="1004204" y="132206"/>
                </a:moveTo>
                <a:lnTo>
                  <a:pt x="796036" y="132206"/>
                </a:lnTo>
                <a:lnTo>
                  <a:pt x="804300" y="133090"/>
                </a:lnTo>
                <a:lnTo>
                  <a:pt x="811387" y="135747"/>
                </a:lnTo>
                <a:lnTo>
                  <a:pt x="829929" y="185167"/>
                </a:lnTo>
                <a:lnTo>
                  <a:pt x="830452" y="205739"/>
                </a:lnTo>
                <a:lnTo>
                  <a:pt x="830452" y="253237"/>
                </a:lnTo>
                <a:lnTo>
                  <a:pt x="826434" y="303458"/>
                </a:lnTo>
                <a:lnTo>
                  <a:pt x="799845" y="339978"/>
                </a:lnTo>
                <a:lnTo>
                  <a:pt x="745982" y="345461"/>
                </a:lnTo>
                <a:lnTo>
                  <a:pt x="714882" y="345820"/>
                </a:lnTo>
                <a:lnTo>
                  <a:pt x="714882" y="470026"/>
                </a:lnTo>
                <a:lnTo>
                  <a:pt x="762047" y="472630"/>
                </a:lnTo>
                <a:lnTo>
                  <a:pt x="800024" y="482802"/>
                </a:lnTo>
                <a:lnTo>
                  <a:pt x="824827" y="521126"/>
                </a:lnTo>
                <a:lnTo>
                  <a:pt x="830452" y="580008"/>
                </a:lnTo>
                <a:lnTo>
                  <a:pt x="830452" y="639317"/>
                </a:lnTo>
                <a:lnTo>
                  <a:pt x="828659" y="704310"/>
                </a:lnTo>
                <a:lnTo>
                  <a:pt x="818768" y="746966"/>
                </a:lnTo>
                <a:lnTo>
                  <a:pt x="793623" y="757681"/>
                </a:lnTo>
                <a:lnTo>
                  <a:pt x="1007513" y="757681"/>
                </a:lnTo>
                <a:lnTo>
                  <a:pt x="1011652" y="743775"/>
                </a:lnTo>
                <a:lnTo>
                  <a:pt x="1018238" y="707008"/>
                </a:lnTo>
                <a:lnTo>
                  <a:pt x="1022181" y="664527"/>
                </a:lnTo>
                <a:lnTo>
                  <a:pt x="1023492" y="616330"/>
                </a:lnTo>
                <a:lnTo>
                  <a:pt x="1022137" y="553843"/>
                </a:lnTo>
                <a:lnTo>
                  <a:pt x="1018079" y="503904"/>
                </a:lnTo>
                <a:lnTo>
                  <a:pt x="1001902" y="441578"/>
                </a:lnTo>
                <a:lnTo>
                  <a:pt x="974867" y="409479"/>
                </a:lnTo>
                <a:lnTo>
                  <a:pt x="936498" y="387857"/>
                </a:lnTo>
                <a:lnTo>
                  <a:pt x="957024" y="374282"/>
                </a:lnTo>
                <a:lnTo>
                  <a:pt x="988075" y="345084"/>
                </a:lnTo>
                <a:lnTo>
                  <a:pt x="1006342" y="310957"/>
                </a:lnTo>
                <a:lnTo>
                  <a:pt x="1015156" y="259089"/>
                </a:lnTo>
                <a:lnTo>
                  <a:pt x="1016253" y="225678"/>
                </a:lnTo>
                <a:lnTo>
                  <a:pt x="1013182" y="175454"/>
                </a:lnTo>
                <a:lnTo>
                  <a:pt x="1004204" y="132206"/>
                </a:lnTo>
                <a:close/>
              </a:path>
              <a:path w="1023620" h="890270">
                <a:moveTo>
                  <a:pt x="779779" y="0"/>
                </a:moveTo>
                <a:lnTo>
                  <a:pt x="728366" y="2690"/>
                </a:lnTo>
                <a:lnTo>
                  <a:pt x="684418" y="10763"/>
                </a:lnTo>
                <a:lnTo>
                  <a:pt x="647924" y="24217"/>
                </a:lnTo>
                <a:lnTo>
                  <a:pt x="596701" y="69629"/>
                </a:lnTo>
                <a:lnTo>
                  <a:pt x="580866" y="106124"/>
                </a:lnTo>
                <a:lnTo>
                  <a:pt x="571365" y="152548"/>
                </a:lnTo>
                <a:lnTo>
                  <a:pt x="568198" y="208914"/>
                </a:lnTo>
                <a:lnTo>
                  <a:pt x="568198" y="281813"/>
                </a:lnTo>
                <a:lnTo>
                  <a:pt x="761238" y="281813"/>
                </a:lnTo>
                <a:lnTo>
                  <a:pt x="761353" y="205739"/>
                </a:lnTo>
                <a:lnTo>
                  <a:pt x="761692" y="189021"/>
                </a:lnTo>
                <a:lnTo>
                  <a:pt x="768603" y="147319"/>
                </a:lnTo>
                <a:lnTo>
                  <a:pt x="796036" y="132206"/>
                </a:lnTo>
                <a:lnTo>
                  <a:pt x="1004204" y="132206"/>
                </a:lnTo>
                <a:lnTo>
                  <a:pt x="1003966" y="131063"/>
                </a:lnTo>
                <a:lnTo>
                  <a:pt x="988607" y="92483"/>
                </a:lnTo>
                <a:lnTo>
                  <a:pt x="967104" y="59689"/>
                </a:lnTo>
                <a:lnTo>
                  <a:pt x="936960" y="33593"/>
                </a:lnTo>
                <a:lnTo>
                  <a:pt x="895683" y="14938"/>
                </a:lnTo>
                <a:lnTo>
                  <a:pt x="843285" y="3736"/>
                </a:lnTo>
                <a:lnTo>
                  <a:pt x="779779" y="0"/>
                </a:lnTo>
                <a:close/>
              </a:path>
            </a:pathLst>
          </a:custGeom>
          <a:solidFill>
            <a:srgbClr val="519AC8"/>
          </a:solidFill>
        </p:spPr>
        <p:txBody>
          <a:bodyPr wrap="square" lIns="0" tIns="0" rIns="0" bIns="0" rtlCol="0"/>
          <a:lstStyle/>
          <a:p>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3B089020-DF14-4DC1-85FD-16B03DB67575}"/>
              </a:ext>
            </a:extLst>
          </p:cNvPr>
          <p:cNvSpPr>
            <a:spLocks noGrp="1"/>
          </p:cNvSpPr>
          <p:nvPr>
            <p:ph type="sldNum" sz="quarter" idx="7"/>
          </p:nvPr>
        </p:nvSpPr>
        <p:spPr/>
        <p:txBody>
          <a:bodyPr/>
          <a:lstStyle/>
          <a:p>
            <a:pPr marL="25400">
              <a:lnSpc>
                <a:spcPct val="100000"/>
              </a:lnSpc>
            </a:pPr>
            <a:fld id="{81D60167-4931-47E6-BA6A-407CBD079E47}" type="slidenum">
              <a:rPr lang="en-US" altLang="zh-CN" spc="25" smtClean="0"/>
              <a:t>24</a:t>
            </a:fld>
            <a:endParaRPr lang="en-US" altLang="zh-CN" spc="25" dirty="0"/>
          </a:p>
        </p:txBody>
      </p:sp>
      <p:sp>
        <p:nvSpPr>
          <p:cNvPr id="4" name="object 2">
            <a:extLst>
              <a:ext uri="{FF2B5EF4-FFF2-40B4-BE49-F238E27FC236}">
                <a16:creationId xmlns:a16="http://schemas.microsoft.com/office/drawing/2014/main" id="{E3A3A3F5-F075-4DC0-A5A4-5381F5D38AD6}"/>
              </a:ext>
            </a:extLst>
          </p:cNvPr>
          <p:cNvSpPr txBox="1">
            <a:spLocks noGrp="1"/>
          </p:cNvSpPr>
          <p:nvPr>
            <p:ph type="title"/>
          </p:nvPr>
        </p:nvSpPr>
        <p:spPr>
          <a:xfrm>
            <a:off x="657859" y="531622"/>
            <a:ext cx="10876280" cy="452119"/>
          </a:xfrm>
          <a:prstGeom prst="rect">
            <a:avLst/>
          </a:prstGeom>
        </p:spPr>
        <p:txBody>
          <a:bodyPr vert="horz" wrap="square" lIns="0" tIns="12065" rIns="0" bIns="0" rtlCol="0">
            <a:spAutoFit/>
          </a:bodyPr>
          <a:lstStyle/>
          <a:p>
            <a:pPr marL="12700">
              <a:lnSpc>
                <a:spcPct val="100000"/>
              </a:lnSpc>
              <a:spcBef>
                <a:spcPts val="95"/>
              </a:spcBef>
              <a:tabLst>
                <a:tab pos="10862945" algn="l"/>
              </a:tabLst>
            </a:pPr>
            <a:r>
              <a:rPr lang="zh-CN" altLang="en-US" spc="-185" dirty="0">
                <a:latin typeface="+mj-ea"/>
              </a:rPr>
              <a:t>测序数据输出文件格式：</a:t>
            </a:r>
            <a:r>
              <a:rPr lang="en-US" altLang="zh-CN" spc="-185" dirty="0" err="1">
                <a:latin typeface="+mj-ea"/>
              </a:rPr>
              <a:t>fastq</a:t>
            </a:r>
            <a:r>
              <a:rPr lang="zh-CN" altLang="en-US" spc="-185" dirty="0">
                <a:latin typeface="+mj-ea"/>
              </a:rPr>
              <a:t>：</a:t>
            </a:r>
            <a:r>
              <a:rPr lang="en-US" altLang="zh-CN" spc="-185" dirty="0" err="1">
                <a:latin typeface="+mj-ea"/>
              </a:rPr>
              <a:t>fasta</a:t>
            </a:r>
            <a:r>
              <a:rPr lang="en-US" altLang="zh-CN" spc="-185" dirty="0">
                <a:latin typeface="+mj-ea"/>
              </a:rPr>
              <a:t> + quality</a:t>
            </a:r>
            <a:r>
              <a:rPr spc="-5" dirty="0">
                <a:latin typeface="+mj-ea"/>
              </a:rPr>
              <a:t>	</a:t>
            </a:r>
          </a:p>
        </p:txBody>
      </p:sp>
      <p:sp>
        <p:nvSpPr>
          <p:cNvPr id="5" name="object 2">
            <a:extLst>
              <a:ext uri="{FF2B5EF4-FFF2-40B4-BE49-F238E27FC236}">
                <a16:creationId xmlns:a16="http://schemas.microsoft.com/office/drawing/2014/main" id="{962A4FF2-7E0B-4CA9-8483-E83E89F9F775}"/>
              </a:ext>
            </a:extLst>
          </p:cNvPr>
          <p:cNvSpPr/>
          <p:nvPr/>
        </p:nvSpPr>
        <p:spPr>
          <a:xfrm>
            <a:off x="657859" y="1752599"/>
            <a:ext cx="6885941" cy="4674609"/>
          </a:xfrm>
          <a:prstGeom prst="rect">
            <a:avLst/>
          </a:prstGeom>
          <a:blipFill>
            <a:blip r:embed="rId2" cstate="print"/>
            <a:stretch>
              <a:fillRect/>
            </a:stretch>
          </a:blipFill>
        </p:spPr>
        <p:txBody>
          <a:bodyPr wrap="square" lIns="0" tIns="0" rIns="0" bIns="0" rtlCol="0"/>
          <a:lstStyle/>
          <a:p>
            <a:endParaRPr/>
          </a:p>
        </p:txBody>
      </p:sp>
      <p:sp>
        <p:nvSpPr>
          <p:cNvPr id="6" name="文本框 5">
            <a:extLst>
              <a:ext uri="{FF2B5EF4-FFF2-40B4-BE49-F238E27FC236}">
                <a16:creationId xmlns:a16="http://schemas.microsoft.com/office/drawing/2014/main" id="{556EE55D-42C6-40EA-BE01-1C4D91E4C0F6}"/>
              </a:ext>
            </a:extLst>
          </p:cNvPr>
          <p:cNvSpPr txBox="1"/>
          <p:nvPr/>
        </p:nvSpPr>
        <p:spPr>
          <a:xfrm>
            <a:off x="7876539" y="2133600"/>
            <a:ext cx="3657600" cy="2308324"/>
          </a:xfrm>
          <a:prstGeom prst="rect">
            <a:avLst/>
          </a:prstGeom>
          <a:noFill/>
        </p:spPr>
        <p:txBody>
          <a:bodyPr wrap="square" rtlCol="0">
            <a:spAutoFit/>
          </a:bodyPr>
          <a:lstStyle/>
          <a:p>
            <a:r>
              <a:rPr lang="en-US" altLang="zh-CN" dirty="0">
                <a:latin typeface="+mn-ea"/>
              </a:rPr>
              <a:t>1.</a:t>
            </a:r>
            <a:r>
              <a:rPr lang="zh-CN" altLang="en-US" dirty="0">
                <a:latin typeface="+mn-ea"/>
              </a:rPr>
              <a:t>将</a:t>
            </a:r>
            <a:r>
              <a:rPr lang="en-US" altLang="zh-CN" dirty="0">
                <a:latin typeface="+mn-ea"/>
              </a:rPr>
              <a:t>P</a:t>
            </a:r>
            <a:r>
              <a:rPr lang="zh-CN" altLang="en-US" dirty="0">
                <a:latin typeface="+mn-ea"/>
              </a:rPr>
              <a:t>取</a:t>
            </a:r>
            <a:r>
              <a:rPr lang="en-US" altLang="zh-CN" dirty="0">
                <a:latin typeface="+mn-ea"/>
              </a:rPr>
              <a:t>log10</a:t>
            </a:r>
            <a:r>
              <a:rPr lang="zh-CN" altLang="en-US" dirty="0">
                <a:latin typeface="+mn-ea"/>
              </a:rPr>
              <a:t>之后再乘以</a:t>
            </a:r>
            <a:r>
              <a:rPr lang="en-US" altLang="zh-CN" dirty="0">
                <a:latin typeface="+mn-ea"/>
              </a:rPr>
              <a:t>-10</a:t>
            </a:r>
            <a:r>
              <a:rPr lang="zh-CN" altLang="en-US" dirty="0">
                <a:latin typeface="+mn-ea"/>
              </a:rPr>
              <a:t>，得到的结果为</a:t>
            </a:r>
            <a:r>
              <a:rPr lang="en-US" altLang="zh-CN" dirty="0">
                <a:latin typeface="+mn-ea"/>
              </a:rPr>
              <a:t>Q</a:t>
            </a:r>
            <a:r>
              <a:rPr lang="zh-CN" altLang="en-US" dirty="0">
                <a:latin typeface="+mn-ea"/>
              </a:rPr>
              <a:t>。</a:t>
            </a:r>
            <a:endParaRPr lang="en-US" altLang="zh-CN" dirty="0">
              <a:latin typeface="+mn-ea"/>
            </a:endParaRPr>
          </a:p>
          <a:p>
            <a:r>
              <a:rPr lang="en-US" altLang="zh-CN" dirty="0">
                <a:latin typeface="+mn-ea"/>
              </a:rPr>
              <a:t>Q = -10log(P)</a:t>
            </a:r>
          </a:p>
          <a:p>
            <a:endParaRPr lang="en-US" altLang="zh-CN" dirty="0">
              <a:latin typeface="+mn-ea"/>
            </a:endParaRPr>
          </a:p>
          <a:p>
            <a:r>
              <a:rPr lang="en-US" altLang="zh-CN" dirty="0">
                <a:latin typeface="+mn-ea"/>
              </a:rPr>
              <a:t>2.</a:t>
            </a:r>
            <a:r>
              <a:rPr lang="zh-CN" altLang="en-US" dirty="0">
                <a:latin typeface="+mn-ea"/>
              </a:rPr>
              <a:t>把这个</a:t>
            </a:r>
            <a:r>
              <a:rPr lang="en-US" altLang="zh-CN" dirty="0">
                <a:latin typeface="+mn-ea"/>
              </a:rPr>
              <a:t>Q</a:t>
            </a:r>
            <a:r>
              <a:rPr lang="zh-CN" altLang="en-US" dirty="0">
                <a:latin typeface="+mn-ea"/>
              </a:rPr>
              <a:t>加上</a:t>
            </a:r>
            <a:r>
              <a:rPr lang="en-US" altLang="zh-CN" dirty="0">
                <a:latin typeface="+mn-ea"/>
              </a:rPr>
              <a:t>33</a:t>
            </a:r>
            <a:r>
              <a:rPr lang="zh-CN" altLang="en-US" dirty="0">
                <a:latin typeface="+mn-ea"/>
              </a:rPr>
              <a:t>得到</a:t>
            </a:r>
            <a:r>
              <a:rPr lang="en-US" altLang="zh-CN" dirty="0" err="1">
                <a:latin typeface="+mn-ea"/>
              </a:rPr>
              <a:t>Phred</a:t>
            </a:r>
            <a:r>
              <a:rPr lang="zh-CN" altLang="en-US" dirty="0">
                <a:latin typeface="+mn-ea"/>
              </a:rPr>
              <a:t>，最后把</a:t>
            </a:r>
            <a:r>
              <a:rPr lang="en-US" altLang="zh-CN" dirty="0" err="1">
                <a:latin typeface="+mn-ea"/>
              </a:rPr>
              <a:t>Phred</a:t>
            </a:r>
            <a:r>
              <a:rPr lang="zh-CN" altLang="en-US" dirty="0">
                <a:latin typeface="+mn-ea"/>
              </a:rPr>
              <a:t>对应的</a:t>
            </a:r>
            <a:r>
              <a:rPr lang="en-US" altLang="zh-CN" dirty="0">
                <a:latin typeface="+mn-ea"/>
              </a:rPr>
              <a:t>ASCII</a:t>
            </a:r>
            <a:r>
              <a:rPr lang="zh-CN" altLang="en-US" dirty="0">
                <a:latin typeface="+mn-ea"/>
              </a:rPr>
              <a:t>字符对应到这个碱基。</a:t>
            </a:r>
            <a:endParaRPr lang="en-US" altLang="zh-CN" b="1" dirty="0">
              <a:latin typeface="+mn-ea"/>
            </a:endParaRPr>
          </a:p>
          <a:p>
            <a:r>
              <a:rPr lang="en-US" altLang="zh-CN" dirty="0" err="1">
                <a:latin typeface="+mn-ea"/>
              </a:rPr>
              <a:t>Phred</a:t>
            </a:r>
            <a:r>
              <a:rPr lang="en-US" altLang="zh-CN" dirty="0">
                <a:latin typeface="+mn-ea"/>
              </a:rPr>
              <a:t> = Q + 33</a:t>
            </a:r>
            <a:endParaRPr lang="zh-CN" altLang="en-US" dirty="0">
              <a:latin typeface="+mn-ea"/>
            </a:endParaRPr>
          </a:p>
        </p:txBody>
      </p:sp>
    </p:spTree>
    <p:extLst>
      <p:ext uri="{BB962C8B-B14F-4D97-AF65-F5344CB8AC3E}">
        <p14:creationId xmlns:p14="http://schemas.microsoft.com/office/powerpoint/2010/main" val="503714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103022" rIns="0" bIns="0" rtlCol="0">
            <a:spAutoFit/>
          </a:bodyPr>
          <a:lstStyle/>
          <a:p>
            <a:pPr marL="25400">
              <a:lnSpc>
                <a:spcPct val="100000"/>
              </a:lnSpc>
            </a:pPr>
            <a:fld id="{81D60167-4931-47E6-BA6A-407CBD079E47}" type="slidenum">
              <a:rPr spc="25" dirty="0"/>
              <a:t>25</a:t>
            </a:fld>
            <a:endParaRPr spc="25" dirty="0"/>
          </a:p>
        </p:txBody>
      </p:sp>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tabLst>
                <a:tab pos="10862945" algn="l"/>
              </a:tabLst>
            </a:pPr>
            <a:r>
              <a:rPr b="1" spc="-185" dirty="0">
                <a:latin typeface="+mj-ea"/>
                <a:cs typeface="Lucida Sans"/>
              </a:rPr>
              <a:t> </a:t>
            </a:r>
            <a:r>
              <a:rPr b="1" spc="-40" dirty="0">
                <a:latin typeface="+mj-ea"/>
                <a:cs typeface="Lucida Sans"/>
              </a:rPr>
              <a:t>RNA-seq</a:t>
            </a:r>
            <a:r>
              <a:rPr b="1" spc="-114" dirty="0">
                <a:latin typeface="+mj-ea"/>
                <a:cs typeface="Lucida Sans"/>
              </a:rPr>
              <a:t> </a:t>
            </a:r>
            <a:r>
              <a:rPr b="1" spc="-175" dirty="0">
                <a:latin typeface="+mj-ea"/>
                <a:cs typeface="Lucida Sans"/>
              </a:rPr>
              <a:t>raw</a:t>
            </a:r>
            <a:r>
              <a:rPr b="1" spc="-140" dirty="0">
                <a:latin typeface="+mj-ea"/>
                <a:cs typeface="Lucida Sans"/>
              </a:rPr>
              <a:t> </a:t>
            </a:r>
            <a:r>
              <a:rPr b="1" spc="-135" dirty="0">
                <a:latin typeface="+mj-ea"/>
                <a:cs typeface="Lucida Sans"/>
              </a:rPr>
              <a:t>data</a:t>
            </a:r>
            <a:r>
              <a:rPr b="1" spc="-100" dirty="0">
                <a:latin typeface="+mj-ea"/>
                <a:cs typeface="Lucida Sans"/>
              </a:rPr>
              <a:t> </a:t>
            </a:r>
            <a:r>
              <a:rPr spc="-5" dirty="0">
                <a:latin typeface="+mj-ea"/>
              </a:rPr>
              <a:t>预处理：误差来源	</a:t>
            </a:r>
          </a:p>
        </p:txBody>
      </p:sp>
      <p:sp>
        <p:nvSpPr>
          <p:cNvPr id="3" name="object 3"/>
          <p:cNvSpPr txBox="1"/>
          <p:nvPr/>
        </p:nvSpPr>
        <p:spPr>
          <a:xfrm>
            <a:off x="2791460" y="1947494"/>
            <a:ext cx="6050915" cy="3659976"/>
          </a:xfrm>
          <a:prstGeom prst="rect">
            <a:avLst/>
          </a:prstGeom>
        </p:spPr>
        <p:txBody>
          <a:bodyPr vert="horz" wrap="square" lIns="0" tIns="12700" rIns="0" bIns="0" rtlCol="0">
            <a:spAutoFit/>
          </a:bodyPr>
          <a:lstStyle/>
          <a:p>
            <a:pPr marL="299085" indent="-286385">
              <a:lnSpc>
                <a:spcPct val="100000"/>
              </a:lnSpc>
              <a:spcBef>
                <a:spcPts val="100"/>
              </a:spcBef>
              <a:buChar char="•"/>
              <a:tabLst>
                <a:tab pos="299085" algn="l"/>
                <a:tab pos="299720" algn="l"/>
              </a:tabLst>
            </a:pPr>
            <a:r>
              <a:rPr sz="1800" spc="50" dirty="0">
                <a:solidFill>
                  <a:srgbClr val="171717"/>
                </a:solidFill>
                <a:latin typeface="+mn-ea"/>
                <a:cs typeface="Trebuchet MS"/>
              </a:rPr>
              <a:t>Random </a:t>
            </a:r>
            <a:r>
              <a:rPr sz="1800" spc="-15" dirty="0">
                <a:solidFill>
                  <a:srgbClr val="171717"/>
                </a:solidFill>
                <a:latin typeface="+mn-ea"/>
                <a:cs typeface="Trebuchet MS"/>
              </a:rPr>
              <a:t>errors </a:t>
            </a:r>
            <a:r>
              <a:rPr sz="1800" spc="-65" dirty="0">
                <a:solidFill>
                  <a:srgbClr val="171717"/>
                </a:solidFill>
                <a:latin typeface="+mn-ea"/>
                <a:cs typeface="Trebuchet MS"/>
              </a:rPr>
              <a:t>- </a:t>
            </a:r>
            <a:r>
              <a:rPr sz="1800" spc="-25" dirty="0">
                <a:solidFill>
                  <a:srgbClr val="171717"/>
                </a:solidFill>
                <a:latin typeface="+mn-ea"/>
                <a:cs typeface="Trebuchet MS"/>
              </a:rPr>
              <a:t>substitutions </a:t>
            </a:r>
            <a:r>
              <a:rPr sz="1800" spc="15" dirty="0">
                <a:solidFill>
                  <a:srgbClr val="171717"/>
                </a:solidFill>
                <a:latin typeface="+mn-ea"/>
                <a:cs typeface="Trebuchet MS"/>
              </a:rPr>
              <a:t>and</a:t>
            </a:r>
            <a:r>
              <a:rPr sz="1800" spc="-125" dirty="0">
                <a:solidFill>
                  <a:srgbClr val="171717"/>
                </a:solidFill>
                <a:latin typeface="+mn-ea"/>
                <a:cs typeface="Trebuchet MS"/>
              </a:rPr>
              <a:t> </a:t>
            </a:r>
            <a:r>
              <a:rPr sz="1800" spc="-35" dirty="0">
                <a:solidFill>
                  <a:srgbClr val="171717"/>
                </a:solidFill>
                <a:latin typeface="+mn-ea"/>
                <a:cs typeface="Trebuchet MS"/>
              </a:rPr>
              <a:t>insertion-deletions</a:t>
            </a:r>
            <a:endParaRPr sz="1800" dirty="0">
              <a:latin typeface="+mn-ea"/>
              <a:cs typeface="Trebuchet MS"/>
            </a:endParaRPr>
          </a:p>
          <a:p>
            <a:pPr>
              <a:lnSpc>
                <a:spcPct val="100000"/>
              </a:lnSpc>
              <a:spcBef>
                <a:spcPts val="35"/>
              </a:spcBef>
              <a:buClr>
                <a:srgbClr val="171717"/>
              </a:buClr>
              <a:buFont typeface="Trebuchet MS"/>
              <a:buChar char="•"/>
            </a:pPr>
            <a:endParaRPr sz="1850" dirty="0">
              <a:latin typeface="+mn-ea"/>
              <a:cs typeface="Times New Roman"/>
            </a:endParaRPr>
          </a:p>
          <a:p>
            <a:pPr marL="299085" indent="-286385">
              <a:lnSpc>
                <a:spcPct val="100000"/>
              </a:lnSpc>
              <a:buChar char="•"/>
              <a:tabLst>
                <a:tab pos="299085" algn="l"/>
                <a:tab pos="299720" algn="l"/>
              </a:tabLst>
            </a:pPr>
            <a:r>
              <a:rPr sz="1800" spc="-5" dirty="0">
                <a:solidFill>
                  <a:srgbClr val="171717"/>
                </a:solidFill>
                <a:latin typeface="+mn-ea"/>
                <a:cs typeface="Trebuchet MS"/>
              </a:rPr>
              <a:t>Homopolymer</a:t>
            </a:r>
            <a:r>
              <a:rPr sz="1800" dirty="0">
                <a:solidFill>
                  <a:srgbClr val="171717"/>
                </a:solidFill>
                <a:latin typeface="+mn-ea"/>
                <a:cs typeface="Trebuchet MS"/>
              </a:rPr>
              <a:t> </a:t>
            </a:r>
            <a:r>
              <a:rPr sz="1800" spc="-55" dirty="0">
                <a:solidFill>
                  <a:srgbClr val="171717"/>
                </a:solidFill>
                <a:latin typeface="+mn-ea"/>
                <a:cs typeface="Trebuchet MS"/>
              </a:rPr>
              <a:t>error</a:t>
            </a:r>
            <a:endParaRPr sz="1800" dirty="0">
              <a:latin typeface="+mn-ea"/>
              <a:cs typeface="Trebuchet MS"/>
            </a:endParaRPr>
          </a:p>
          <a:p>
            <a:pPr>
              <a:lnSpc>
                <a:spcPct val="100000"/>
              </a:lnSpc>
              <a:spcBef>
                <a:spcPts val="30"/>
              </a:spcBef>
              <a:buClr>
                <a:srgbClr val="171717"/>
              </a:buClr>
              <a:buFont typeface="Trebuchet MS"/>
              <a:buChar char="•"/>
            </a:pPr>
            <a:endParaRPr sz="1850" dirty="0">
              <a:latin typeface="+mn-ea"/>
              <a:cs typeface="Times New Roman"/>
            </a:endParaRPr>
          </a:p>
          <a:p>
            <a:pPr marL="299085" indent="-286385">
              <a:lnSpc>
                <a:spcPct val="100000"/>
              </a:lnSpc>
              <a:spcBef>
                <a:spcPts val="5"/>
              </a:spcBef>
              <a:buChar char="•"/>
              <a:tabLst>
                <a:tab pos="299085" algn="l"/>
                <a:tab pos="299720" algn="l"/>
              </a:tabLst>
            </a:pPr>
            <a:r>
              <a:rPr sz="1800" spc="-35" dirty="0">
                <a:solidFill>
                  <a:srgbClr val="171717"/>
                </a:solidFill>
                <a:latin typeface="+mn-ea"/>
                <a:cs typeface="Trebuchet MS"/>
              </a:rPr>
              <a:t>Quality </a:t>
            </a:r>
            <a:r>
              <a:rPr sz="1800" spc="-25" dirty="0">
                <a:solidFill>
                  <a:srgbClr val="171717"/>
                </a:solidFill>
                <a:latin typeface="+mn-ea"/>
                <a:cs typeface="Trebuchet MS"/>
              </a:rPr>
              <a:t>drop </a:t>
            </a:r>
            <a:r>
              <a:rPr sz="1800" spc="-10" dirty="0">
                <a:solidFill>
                  <a:srgbClr val="171717"/>
                </a:solidFill>
                <a:latin typeface="+mn-ea"/>
                <a:cs typeface="Trebuchet MS"/>
              </a:rPr>
              <a:t>near </a:t>
            </a:r>
            <a:r>
              <a:rPr sz="1800" spc="-105" dirty="0">
                <a:solidFill>
                  <a:srgbClr val="171717"/>
                </a:solidFill>
                <a:latin typeface="+mn-ea"/>
                <a:cs typeface="Trebuchet MS"/>
              </a:rPr>
              <a:t>3</a:t>
            </a:r>
            <a:r>
              <a:rPr lang="en-US" altLang="zh-CN" sz="1800" spc="-105" dirty="0">
                <a:solidFill>
                  <a:srgbClr val="171717"/>
                </a:solidFill>
                <a:latin typeface="+mn-ea"/>
                <a:cs typeface="Trebuchet MS"/>
              </a:rPr>
              <a:t>` </a:t>
            </a:r>
            <a:r>
              <a:rPr sz="1800" spc="45" dirty="0">
                <a:solidFill>
                  <a:srgbClr val="171717"/>
                </a:solidFill>
                <a:latin typeface="+mn-ea"/>
                <a:cs typeface="Trebuchet MS"/>
              </a:rPr>
              <a:t>ends </a:t>
            </a:r>
            <a:r>
              <a:rPr sz="1800" spc="-70" dirty="0">
                <a:solidFill>
                  <a:srgbClr val="171717"/>
                </a:solidFill>
                <a:latin typeface="+mn-ea"/>
                <a:cs typeface="Trebuchet MS"/>
              </a:rPr>
              <a:t>of</a:t>
            </a:r>
            <a:r>
              <a:rPr sz="1800" spc="-190" dirty="0">
                <a:solidFill>
                  <a:srgbClr val="171717"/>
                </a:solidFill>
                <a:latin typeface="+mn-ea"/>
                <a:cs typeface="Trebuchet MS"/>
              </a:rPr>
              <a:t> </a:t>
            </a:r>
            <a:r>
              <a:rPr sz="1800" spc="20" dirty="0">
                <a:solidFill>
                  <a:srgbClr val="171717"/>
                </a:solidFill>
                <a:latin typeface="+mn-ea"/>
                <a:cs typeface="Trebuchet MS"/>
              </a:rPr>
              <a:t>reads</a:t>
            </a:r>
            <a:endParaRPr sz="1800" dirty="0">
              <a:latin typeface="+mn-ea"/>
              <a:cs typeface="Trebuchet MS"/>
            </a:endParaRPr>
          </a:p>
          <a:p>
            <a:pPr>
              <a:lnSpc>
                <a:spcPct val="100000"/>
              </a:lnSpc>
              <a:spcBef>
                <a:spcPts val="35"/>
              </a:spcBef>
              <a:buClr>
                <a:srgbClr val="171717"/>
              </a:buClr>
            </a:pPr>
            <a:endParaRPr sz="1850" dirty="0">
              <a:latin typeface="+mn-ea"/>
              <a:cs typeface="Times New Roman"/>
            </a:endParaRPr>
          </a:p>
          <a:p>
            <a:pPr marL="299085" indent="-286385">
              <a:lnSpc>
                <a:spcPct val="100000"/>
              </a:lnSpc>
              <a:buChar char="•"/>
              <a:tabLst>
                <a:tab pos="299085" algn="l"/>
                <a:tab pos="299720" algn="l"/>
              </a:tabLst>
            </a:pPr>
            <a:r>
              <a:rPr sz="1800" spc="40" dirty="0">
                <a:solidFill>
                  <a:srgbClr val="171717"/>
                </a:solidFill>
                <a:latin typeface="+mn-ea"/>
                <a:cs typeface="Trebuchet MS"/>
              </a:rPr>
              <a:t>Coverage </a:t>
            </a:r>
            <a:r>
              <a:rPr sz="1800" spc="25" dirty="0">
                <a:solidFill>
                  <a:srgbClr val="171717"/>
                </a:solidFill>
                <a:latin typeface="+mn-ea"/>
                <a:cs typeface="Trebuchet MS"/>
              </a:rPr>
              <a:t>bias </a:t>
            </a:r>
            <a:r>
              <a:rPr sz="1800" spc="-50" dirty="0">
                <a:solidFill>
                  <a:srgbClr val="171717"/>
                </a:solidFill>
                <a:latin typeface="+mn-ea"/>
                <a:cs typeface="Trebuchet MS"/>
              </a:rPr>
              <a:t>in </a:t>
            </a:r>
            <a:r>
              <a:rPr sz="1800" spc="-40" dirty="0">
                <a:solidFill>
                  <a:srgbClr val="171717"/>
                </a:solidFill>
                <a:latin typeface="+mn-ea"/>
                <a:cs typeface="Trebuchet MS"/>
              </a:rPr>
              <a:t>AT-rich </a:t>
            </a:r>
            <a:r>
              <a:rPr sz="1800" spc="-35" dirty="0">
                <a:solidFill>
                  <a:srgbClr val="171717"/>
                </a:solidFill>
                <a:latin typeface="+mn-ea"/>
                <a:cs typeface="Trebuchet MS"/>
              </a:rPr>
              <a:t>or </a:t>
            </a:r>
            <a:r>
              <a:rPr sz="1800" spc="20" dirty="0">
                <a:solidFill>
                  <a:srgbClr val="171717"/>
                </a:solidFill>
                <a:latin typeface="+mn-ea"/>
                <a:cs typeface="Trebuchet MS"/>
              </a:rPr>
              <a:t>GC-rich</a:t>
            </a:r>
            <a:r>
              <a:rPr sz="1800" spc="-325" dirty="0">
                <a:solidFill>
                  <a:srgbClr val="171717"/>
                </a:solidFill>
                <a:latin typeface="+mn-ea"/>
                <a:cs typeface="Trebuchet MS"/>
              </a:rPr>
              <a:t> </a:t>
            </a:r>
            <a:r>
              <a:rPr lang="en-US" altLang="zh-CN" sz="1800" spc="-325" dirty="0">
                <a:solidFill>
                  <a:srgbClr val="171717"/>
                </a:solidFill>
                <a:latin typeface="+mn-ea"/>
                <a:cs typeface="Trebuchet MS"/>
              </a:rPr>
              <a:t> </a:t>
            </a:r>
            <a:r>
              <a:rPr sz="1800" spc="15" dirty="0">
                <a:solidFill>
                  <a:srgbClr val="171717"/>
                </a:solidFill>
                <a:latin typeface="+mn-ea"/>
                <a:cs typeface="Trebuchet MS"/>
              </a:rPr>
              <a:t>regions</a:t>
            </a:r>
            <a:endParaRPr sz="1800" dirty="0">
              <a:latin typeface="+mn-ea"/>
              <a:cs typeface="Trebuchet MS"/>
            </a:endParaRPr>
          </a:p>
          <a:p>
            <a:pPr>
              <a:lnSpc>
                <a:spcPct val="100000"/>
              </a:lnSpc>
              <a:spcBef>
                <a:spcPts val="30"/>
              </a:spcBef>
              <a:buClr>
                <a:srgbClr val="171717"/>
              </a:buClr>
              <a:buFont typeface="Trebuchet MS"/>
              <a:buChar char="•"/>
            </a:pPr>
            <a:endParaRPr sz="1850" dirty="0">
              <a:latin typeface="+mn-ea"/>
              <a:cs typeface="Times New Roman"/>
            </a:endParaRPr>
          </a:p>
          <a:p>
            <a:pPr marL="299085" indent="-286385">
              <a:lnSpc>
                <a:spcPct val="100000"/>
              </a:lnSpc>
              <a:buChar char="•"/>
              <a:tabLst>
                <a:tab pos="299085" algn="l"/>
                <a:tab pos="299720" algn="l"/>
              </a:tabLst>
            </a:pPr>
            <a:r>
              <a:rPr sz="1800" spc="15" dirty="0">
                <a:solidFill>
                  <a:srgbClr val="171717"/>
                </a:solidFill>
                <a:latin typeface="+mn-ea"/>
                <a:cs typeface="Trebuchet MS"/>
              </a:rPr>
              <a:t>Distance </a:t>
            </a:r>
            <a:r>
              <a:rPr sz="1800" spc="-35" dirty="0">
                <a:solidFill>
                  <a:srgbClr val="171717"/>
                </a:solidFill>
                <a:latin typeface="+mn-ea"/>
                <a:cs typeface="Trebuchet MS"/>
              </a:rPr>
              <a:t>between </a:t>
            </a:r>
            <a:r>
              <a:rPr sz="1800" spc="-60" dirty="0">
                <a:solidFill>
                  <a:srgbClr val="171717"/>
                </a:solidFill>
                <a:latin typeface="+mn-ea"/>
                <a:cs typeface="Trebuchet MS"/>
              </a:rPr>
              <a:t>the </a:t>
            </a:r>
            <a:r>
              <a:rPr sz="1800" spc="-10" dirty="0">
                <a:solidFill>
                  <a:srgbClr val="171717"/>
                </a:solidFill>
                <a:latin typeface="+mn-ea"/>
                <a:cs typeface="Trebuchet MS"/>
              </a:rPr>
              <a:t>read </a:t>
            </a:r>
            <a:r>
              <a:rPr sz="1800" dirty="0">
                <a:solidFill>
                  <a:srgbClr val="171717"/>
                </a:solidFill>
                <a:latin typeface="+mn-ea"/>
                <a:cs typeface="Trebuchet MS"/>
              </a:rPr>
              <a:t>pairs </a:t>
            </a:r>
            <a:r>
              <a:rPr sz="1800" spc="25" dirty="0">
                <a:solidFill>
                  <a:srgbClr val="171717"/>
                </a:solidFill>
                <a:latin typeface="+mn-ea"/>
                <a:cs typeface="Trebuchet MS"/>
              </a:rPr>
              <a:t>is </a:t>
            </a:r>
            <a:r>
              <a:rPr sz="1800" spc="-30" dirty="0">
                <a:solidFill>
                  <a:srgbClr val="171717"/>
                </a:solidFill>
                <a:latin typeface="+mn-ea"/>
                <a:cs typeface="Trebuchet MS"/>
              </a:rPr>
              <a:t>variable </a:t>
            </a:r>
            <a:r>
              <a:rPr sz="1800" spc="-50" dirty="0">
                <a:solidFill>
                  <a:srgbClr val="171717"/>
                </a:solidFill>
                <a:latin typeface="+mn-ea"/>
                <a:cs typeface="Trebuchet MS"/>
              </a:rPr>
              <a:t>in </a:t>
            </a:r>
            <a:r>
              <a:rPr sz="1800" spc="-35" dirty="0">
                <a:solidFill>
                  <a:srgbClr val="171717"/>
                </a:solidFill>
                <a:latin typeface="+mn-ea"/>
                <a:cs typeface="Trebuchet MS"/>
              </a:rPr>
              <a:t>mate</a:t>
            </a:r>
            <a:r>
              <a:rPr sz="1800" spc="-235" dirty="0">
                <a:solidFill>
                  <a:srgbClr val="171717"/>
                </a:solidFill>
                <a:latin typeface="+mn-ea"/>
                <a:cs typeface="Trebuchet MS"/>
              </a:rPr>
              <a:t> </a:t>
            </a:r>
            <a:r>
              <a:rPr sz="1800" dirty="0">
                <a:solidFill>
                  <a:srgbClr val="171717"/>
                </a:solidFill>
                <a:latin typeface="+mn-ea"/>
                <a:cs typeface="Trebuchet MS"/>
              </a:rPr>
              <a:t>pairs</a:t>
            </a:r>
            <a:endParaRPr sz="1800" dirty="0">
              <a:latin typeface="+mn-ea"/>
              <a:cs typeface="Trebuchet MS"/>
            </a:endParaRPr>
          </a:p>
          <a:p>
            <a:pPr>
              <a:lnSpc>
                <a:spcPct val="100000"/>
              </a:lnSpc>
              <a:spcBef>
                <a:spcPts val="35"/>
              </a:spcBef>
              <a:buClr>
                <a:srgbClr val="171717"/>
              </a:buClr>
              <a:buFont typeface="Trebuchet MS"/>
              <a:buChar char="•"/>
            </a:pPr>
            <a:endParaRPr sz="1850" dirty="0">
              <a:latin typeface="+mn-ea"/>
              <a:cs typeface="Times New Roman"/>
            </a:endParaRPr>
          </a:p>
          <a:p>
            <a:pPr marL="299085" indent="-286385">
              <a:lnSpc>
                <a:spcPct val="100000"/>
              </a:lnSpc>
              <a:buChar char="•"/>
              <a:tabLst>
                <a:tab pos="299085" algn="l"/>
                <a:tab pos="299720" algn="l"/>
              </a:tabLst>
            </a:pPr>
            <a:r>
              <a:rPr sz="1800" spc="-30" dirty="0">
                <a:solidFill>
                  <a:srgbClr val="171717"/>
                </a:solidFill>
                <a:latin typeface="+mn-ea"/>
                <a:cs typeface="Trebuchet MS"/>
              </a:rPr>
              <a:t>Duplication </a:t>
            </a:r>
            <a:r>
              <a:rPr sz="1800" spc="5" dirty="0">
                <a:solidFill>
                  <a:srgbClr val="171717"/>
                </a:solidFill>
                <a:latin typeface="+mn-ea"/>
                <a:cs typeface="Trebuchet MS"/>
              </a:rPr>
              <a:t>due </a:t>
            </a:r>
            <a:r>
              <a:rPr sz="1800" spc="-90" dirty="0">
                <a:solidFill>
                  <a:srgbClr val="171717"/>
                </a:solidFill>
                <a:latin typeface="+mn-ea"/>
                <a:cs typeface="Trebuchet MS"/>
              </a:rPr>
              <a:t>to </a:t>
            </a:r>
            <a:r>
              <a:rPr sz="1800" spc="225" dirty="0">
                <a:solidFill>
                  <a:srgbClr val="171717"/>
                </a:solidFill>
                <a:latin typeface="+mn-ea"/>
                <a:cs typeface="Trebuchet MS"/>
              </a:rPr>
              <a:t>P</a:t>
            </a:r>
            <a:r>
              <a:rPr lang="en-US" sz="1800" spc="225" dirty="0">
                <a:solidFill>
                  <a:srgbClr val="171717"/>
                </a:solidFill>
                <a:latin typeface="+mn-ea"/>
                <a:cs typeface="Trebuchet MS"/>
              </a:rPr>
              <a:t>C</a:t>
            </a:r>
            <a:r>
              <a:rPr sz="1800" spc="225" dirty="0">
                <a:solidFill>
                  <a:srgbClr val="171717"/>
                </a:solidFill>
                <a:latin typeface="+mn-ea"/>
                <a:cs typeface="Trebuchet MS"/>
              </a:rPr>
              <a:t>R</a:t>
            </a:r>
            <a:r>
              <a:rPr sz="1800" spc="-50" dirty="0">
                <a:solidFill>
                  <a:srgbClr val="171717"/>
                </a:solidFill>
                <a:latin typeface="+mn-ea"/>
                <a:cs typeface="Trebuchet MS"/>
              </a:rPr>
              <a:t> </a:t>
            </a:r>
            <a:r>
              <a:rPr sz="1800" spc="-55" dirty="0">
                <a:solidFill>
                  <a:srgbClr val="171717"/>
                </a:solidFill>
                <a:latin typeface="+mn-ea"/>
                <a:cs typeface="Trebuchet MS"/>
              </a:rPr>
              <a:t>amplification</a:t>
            </a:r>
            <a:endParaRPr sz="1800" dirty="0">
              <a:latin typeface="+mn-ea"/>
              <a:cs typeface="Trebuchet MS"/>
            </a:endParaRPr>
          </a:p>
          <a:p>
            <a:pPr>
              <a:lnSpc>
                <a:spcPct val="100000"/>
              </a:lnSpc>
              <a:spcBef>
                <a:spcPts val="35"/>
              </a:spcBef>
              <a:buClr>
                <a:srgbClr val="171717"/>
              </a:buClr>
              <a:buFont typeface="Trebuchet MS"/>
              <a:buChar char="•"/>
            </a:pPr>
            <a:endParaRPr sz="1850" dirty="0">
              <a:latin typeface="+mn-ea"/>
              <a:cs typeface="Times New Roman"/>
            </a:endParaRPr>
          </a:p>
          <a:p>
            <a:pPr marL="299085" indent="-286385">
              <a:lnSpc>
                <a:spcPct val="100000"/>
              </a:lnSpc>
              <a:buChar char="•"/>
              <a:tabLst>
                <a:tab pos="299085" algn="l"/>
                <a:tab pos="299720" algn="l"/>
              </a:tabLst>
            </a:pPr>
            <a:r>
              <a:rPr sz="1800" spc="105" dirty="0">
                <a:solidFill>
                  <a:srgbClr val="171717"/>
                </a:solidFill>
                <a:latin typeface="+mn-ea"/>
                <a:cs typeface="Trebuchet MS"/>
              </a:rPr>
              <a:t>rRNA </a:t>
            </a:r>
            <a:r>
              <a:rPr sz="1800" spc="20" dirty="0">
                <a:solidFill>
                  <a:srgbClr val="171717"/>
                </a:solidFill>
                <a:latin typeface="+mn-ea"/>
                <a:cs typeface="Trebuchet MS"/>
              </a:rPr>
              <a:t>and </a:t>
            </a:r>
            <a:r>
              <a:rPr sz="1800" spc="-55" dirty="0">
                <a:solidFill>
                  <a:srgbClr val="171717"/>
                </a:solidFill>
                <a:latin typeface="+mn-ea"/>
                <a:cs typeface="Trebuchet MS"/>
              </a:rPr>
              <a:t>other</a:t>
            </a:r>
            <a:r>
              <a:rPr sz="1800" spc="-345" dirty="0">
                <a:solidFill>
                  <a:srgbClr val="171717"/>
                </a:solidFill>
                <a:latin typeface="+mn-ea"/>
                <a:cs typeface="Trebuchet MS"/>
              </a:rPr>
              <a:t> </a:t>
            </a:r>
            <a:r>
              <a:rPr lang="en-US" altLang="zh-CN" sz="1800" spc="-345" dirty="0">
                <a:solidFill>
                  <a:srgbClr val="171717"/>
                </a:solidFill>
                <a:latin typeface="+mn-ea"/>
                <a:cs typeface="Trebuchet MS"/>
              </a:rPr>
              <a:t>     </a:t>
            </a:r>
            <a:r>
              <a:rPr sz="1800" spc="175" dirty="0">
                <a:solidFill>
                  <a:srgbClr val="171717"/>
                </a:solidFill>
                <a:latin typeface="+mn-ea"/>
                <a:cs typeface="Trebuchet MS"/>
              </a:rPr>
              <a:t>RNA</a:t>
            </a:r>
            <a:endParaRPr sz="1800" dirty="0">
              <a:latin typeface="+mn-ea"/>
              <a:cs typeface="Trebuchet M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tabLst>
                <a:tab pos="10862945" algn="l"/>
              </a:tabLst>
            </a:pPr>
            <a:r>
              <a:rPr b="1" spc="-185" dirty="0">
                <a:latin typeface="+mj-ea"/>
                <a:cs typeface="Lucida Sans"/>
              </a:rPr>
              <a:t> </a:t>
            </a:r>
            <a:r>
              <a:rPr b="1" spc="-40" dirty="0">
                <a:latin typeface="+mj-ea"/>
                <a:cs typeface="Lucida Sans"/>
              </a:rPr>
              <a:t>RNA-seq</a:t>
            </a:r>
            <a:r>
              <a:rPr b="1" spc="-105" dirty="0">
                <a:latin typeface="+mj-ea"/>
                <a:cs typeface="Lucida Sans"/>
              </a:rPr>
              <a:t> </a:t>
            </a:r>
            <a:r>
              <a:rPr b="1" spc="-175" dirty="0">
                <a:latin typeface="+mj-ea"/>
                <a:cs typeface="Lucida Sans"/>
              </a:rPr>
              <a:t>raw</a:t>
            </a:r>
            <a:r>
              <a:rPr b="1" spc="-130" dirty="0">
                <a:latin typeface="+mj-ea"/>
                <a:cs typeface="Lucida Sans"/>
              </a:rPr>
              <a:t> </a:t>
            </a:r>
            <a:r>
              <a:rPr b="1" spc="-135" dirty="0">
                <a:latin typeface="+mj-ea"/>
                <a:cs typeface="Lucida Sans"/>
              </a:rPr>
              <a:t>data</a:t>
            </a:r>
            <a:r>
              <a:rPr b="1" spc="-90" dirty="0">
                <a:latin typeface="+mj-ea"/>
                <a:cs typeface="Lucida Sans"/>
              </a:rPr>
              <a:t> </a:t>
            </a:r>
            <a:r>
              <a:rPr spc="-5" dirty="0">
                <a:latin typeface="+mj-ea"/>
              </a:rPr>
              <a:t>预处理</a:t>
            </a:r>
            <a:r>
              <a:rPr spc="-50" dirty="0">
                <a:latin typeface="+mj-ea"/>
              </a:rPr>
              <a:t>：</a:t>
            </a:r>
            <a:r>
              <a:rPr b="1" spc="-50" dirty="0">
                <a:latin typeface="+mj-ea"/>
                <a:cs typeface="Lucida Sans"/>
              </a:rPr>
              <a:t>FastQC</a:t>
            </a:r>
            <a:r>
              <a:rPr b="1" spc="-90" dirty="0">
                <a:latin typeface="+mj-ea"/>
                <a:cs typeface="Lucida Sans"/>
              </a:rPr>
              <a:t> </a:t>
            </a:r>
            <a:r>
              <a:rPr spc="-5" dirty="0">
                <a:latin typeface="+mj-ea"/>
              </a:rPr>
              <a:t>结果解读	</a:t>
            </a:r>
          </a:p>
        </p:txBody>
      </p:sp>
      <p:sp>
        <p:nvSpPr>
          <p:cNvPr id="3" name="object 3"/>
          <p:cNvSpPr/>
          <p:nvPr/>
        </p:nvSpPr>
        <p:spPr>
          <a:xfrm>
            <a:off x="228600" y="2590800"/>
            <a:ext cx="7739978" cy="3539876"/>
          </a:xfrm>
          <a:prstGeom prst="rect">
            <a:avLst/>
          </a:prstGeom>
          <a:blipFill>
            <a:blip r:embed="rId2" cstate="print"/>
            <a:stretch>
              <a:fillRect/>
            </a:stretch>
          </a:blipFill>
        </p:spPr>
        <p:txBody>
          <a:bodyPr wrap="square" lIns="0" tIns="0" rIns="0" bIns="0" rtlCol="0"/>
          <a:lstStyle/>
          <a:p>
            <a:pPr algn="ctr"/>
            <a:endParaRPr dirty="0"/>
          </a:p>
        </p:txBody>
      </p:sp>
      <p:sp>
        <p:nvSpPr>
          <p:cNvPr id="6" name="object 6"/>
          <p:cNvSpPr txBox="1">
            <a:spLocks noGrp="1"/>
          </p:cNvSpPr>
          <p:nvPr>
            <p:ph type="sldNum" sz="quarter" idx="7"/>
          </p:nvPr>
        </p:nvSpPr>
        <p:spPr>
          <a:prstGeom prst="rect">
            <a:avLst/>
          </a:prstGeom>
        </p:spPr>
        <p:txBody>
          <a:bodyPr vert="horz" wrap="square" lIns="0" tIns="103022" rIns="0" bIns="0" rtlCol="0">
            <a:spAutoFit/>
          </a:bodyPr>
          <a:lstStyle/>
          <a:p>
            <a:pPr marL="25400">
              <a:lnSpc>
                <a:spcPct val="100000"/>
              </a:lnSpc>
            </a:pPr>
            <a:fld id="{81D60167-4931-47E6-BA6A-407CBD079E47}" type="slidenum">
              <a:rPr spc="25" dirty="0"/>
              <a:t>26</a:t>
            </a:fld>
            <a:endParaRPr spc="25" dirty="0"/>
          </a:p>
        </p:txBody>
      </p:sp>
      <p:sp>
        <p:nvSpPr>
          <p:cNvPr id="10" name="文本框 9">
            <a:extLst>
              <a:ext uri="{FF2B5EF4-FFF2-40B4-BE49-F238E27FC236}">
                <a16:creationId xmlns:a16="http://schemas.microsoft.com/office/drawing/2014/main" id="{4ED6466B-2150-497D-8B34-C8B46F62F813}"/>
              </a:ext>
            </a:extLst>
          </p:cNvPr>
          <p:cNvSpPr txBox="1"/>
          <p:nvPr/>
        </p:nvSpPr>
        <p:spPr>
          <a:xfrm>
            <a:off x="8382000" y="3187057"/>
            <a:ext cx="3429000" cy="3139321"/>
          </a:xfrm>
          <a:prstGeom prst="rect">
            <a:avLst/>
          </a:prstGeom>
          <a:noFill/>
        </p:spPr>
        <p:txBody>
          <a:bodyPr wrap="square" rtlCol="0">
            <a:spAutoFit/>
          </a:bodyPr>
          <a:lstStyle/>
          <a:p>
            <a:pPr marL="285750" indent="-285750">
              <a:buFont typeface="Arial" panose="020B0604020202020204" pitchFamily="34" charset="0"/>
              <a:buChar char="•"/>
            </a:pPr>
            <a:r>
              <a:rPr lang="zh-CN" altLang="zh-CN" dirty="0">
                <a:solidFill>
                  <a:srgbClr val="1A1A1A"/>
                </a:solidFill>
                <a:latin typeface="+mn-ea"/>
              </a:rPr>
              <a:t>Total Sequences记录了输入文本的reads的数量 </a:t>
            </a:r>
            <a:endParaRPr lang="en-US" altLang="zh-CN" dirty="0">
              <a:solidFill>
                <a:srgbClr val="1A1A1A"/>
              </a:solidFill>
              <a:latin typeface="+mn-ea"/>
            </a:endParaRPr>
          </a:p>
          <a:p>
            <a:endParaRPr lang="en-US" altLang="zh-CN" dirty="0">
              <a:solidFill>
                <a:srgbClr val="1A1A1A"/>
              </a:solidFill>
              <a:latin typeface="+mn-ea"/>
            </a:endParaRPr>
          </a:p>
          <a:p>
            <a:pPr marL="285750" indent="-285750">
              <a:buFont typeface="Arial" panose="020B0604020202020204" pitchFamily="34" charset="0"/>
              <a:buChar char="•"/>
            </a:pPr>
            <a:r>
              <a:rPr lang="zh-CN" altLang="zh-CN" dirty="0">
                <a:solidFill>
                  <a:srgbClr val="1A1A1A"/>
                </a:solidFill>
                <a:latin typeface="+mn-ea"/>
              </a:rPr>
              <a:t>Sequence length 是测序的长度 </a:t>
            </a:r>
            <a:endParaRPr lang="en-US" altLang="zh-CN" dirty="0">
              <a:solidFill>
                <a:srgbClr val="1A1A1A"/>
              </a:solidFill>
              <a:latin typeface="+mn-ea"/>
            </a:endParaRPr>
          </a:p>
          <a:p>
            <a:endParaRPr lang="en-US" altLang="zh-CN" dirty="0">
              <a:solidFill>
                <a:srgbClr val="1A1A1A"/>
              </a:solidFill>
              <a:latin typeface="+mn-ea"/>
            </a:endParaRPr>
          </a:p>
          <a:p>
            <a:pPr marL="285750" indent="-285750">
              <a:buFont typeface="Arial" panose="020B0604020202020204" pitchFamily="34" charset="0"/>
              <a:buChar char="•"/>
            </a:pPr>
            <a:r>
              <a:rPr lang="zh-CN" altLang="zh-CN" dirty="0">
                <a:solidFill>
                  <a:srgbClr val="1A1A1A"/>
                </a:solidFill>
                <a:latin typeface="+mn-ea"/>
              </a:rPr>
              <a:t>%GC 是我们需要重点关注的一个指标，这个值表示的是整体序列中的GC含量，这个数值一般是物种特意的</a:t>
            </a:r>
            <a:r>
              <a:rPr lang="zh-CN" altLang="en-US" dirty="0">
                <a:solidFill>
                  <a:srgbClr val="1A1A1A"/>
                </a:solidFill>
                <a:latin typeface="+mn-ea"/>
              </a:rPr>
              <a:t>。</a:t>
            </a:r>
            <a:endParaRPr lang="zh-CN" altLang="zh-CN" sz="4000" dirty="0">
              <a:latin typeface="+mn-ea"/>
            </a:endParaRPr>
          </a:p>
          <a:p>
            <a:endParaRPr lang="zh-CN" altLang="en-US" dirty="0">
              <a:latin typeface="+mn-ea"/>
            </a:endParaRPr>
          </a:p>
        </p:txBody>
      </p:sp>
      <p:sp>
        <p:nvSpPr>
          <p:cNvPr id="4" name="文本框 3">
            <a:extLst>
              <a:ext uri="{FF2B5EF4-FFF2-40B4-BE49-F238E27FC236}">
                <a16:creationId xmlns:a16="http://schemas.microsoft.com/office/drawing/2014/main" id="{97F5A1EE-291D-47D0-AACC-1D50D230CD9E}"/>
              </a:ext>
            </a:extLst>
          </p:cNvPr>
          <p:cNvSpPr txBox="1"/>
          <p:nvPr/>
        </p:nvSpPr>
        <p:spPr>
          <a:xfrm>
            <a:off x="533400" y="1602604"/>
            <a:ext cx="8077200" cy="369332"/>
          </a:xfrm>
          <a:prstGeom prst="rect">
            <a:avLst/>
          </a:prstGeom>
          <a:noFill/>
        </p:spPr>
        <p:txBody>
          <a:bodyPr wrap="square" rtlCol="0">
            <a:spAutoFit/>
          </a:bodyPr>
          <a:lstStyle/>
          <a:p>
            <a:r>
              <a:rPr lang="zh-CN" altLang="en-US" dirty="0"/>
              <a:t>数据质控非常重要，这就好比做饭，食材不新鲜做出来的菜也不会好吃</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tabLst>
                <a:tab pos="10862945" algn="l"/>
              </a:tabLst>
            </a:pPr>
            <a:r>
              <a:rPr b="1" spc="-185" dirty="0">
                <a:latin typeface="+mj-ea"/>
                <a:cs typeface="Lucida Sans"/>
              </a:rPr>
              <a:t> </a:t>
            </a:r>
            <a:r>
              <a:rPr b="1" spc="-40" dirty="0">
                <a:latin typeface="+mj-ea"/>
                <a:cs typeface="Lucida Sans"/>
              </a:rPr>
              <a:t>RNA-seq</a:t>
            </a:r>
            <a:r>
              <a:rPr b="1" spc="-105" dirty="0">
                <a:latin typeface="+mj-ea"/>
                <a:cs typeface="Lucida Sans"/>
              </a:rPr>
              <a:t> </a:t>
            </a:r>
            <a:r>
              <a:rPr b="1" spc="-175" dirty="0">
                <a:latin typeface="+mj-ea"/>
                <a:cs typeface="Lucida Sans"/>
              </a:rPr>
              <a:t>raw</a:t>
            </a:r>
            <a:r>
              <a:rPr b="1" spc="-130" dirty="0">
                <a:latin typeface="+mj-ea"/>
                <a:cs typeface="Lucida Sans"/>
              </a:rPr>
              <a:t> </a:t>
            </a:r>
            <a:r>
              <a:rPr b="1" spc="-135" dirty="0">
                <a:latin typeface="+mj-ea"/>
                <a:cs typeface="Lucida Sans"/>
              </a:rPr>
              <a:t>data</a:t>
            </a:r>
            <a:r>
              <a:rPr b="1" spc="-90" dirty="0">
                <a:latin typeface="+mj-ea"/>
                <a:cs typeface="Lucida Sans"/>
              </a:rPr>
              <a:t> </a:t>
            </a:r>
            <a:r>
              <a:rPr spc="-5" dirty="0">
                <a:latin typeface="+mj-ea"/>
              </a:rPr>
              <a:t>预处理</a:t>
            </a:r>
            <a:r>
              <a:rPr spc="-50" dirty="0">
                <a:latin typeface="+mj-ea"/>
              </a:rPr>
              <a:t>：</a:t>
            </a:r>
            <a:r>
              <a:rPr b="1" spc="-50" dirty="0">
                <a:latin typeface="+mj-ea"/>
                <a:cs typeface="Lucida Sans"/>
              </a:rPr>
              <a:t>FastQC</a:t>
            </a:r>
            <a:r>
              <a:rPr b="1" spc="-90" dirty="0">
                <a:latin typeface="+mj-ea"/>
                <a:cs typeface="Lucida Sans"/>
              </a:rPr>
              <a:t> </a:t>
            </a:r>
            <a:r>
              <a:rPr spc="-5" dirty="0">
                <a:latin typeface="+mj-ea"/>
              </a:rPr>
              <a:t>结果解读	</a:t>
            </a:r>
          </a:p>
        </p:txBody>
      </p:sp>
      <p:sp>
        <p:nvSpPr>
          <p:cNvPr id="3" name="object 3"/>
          <p:cNvSpPr/>
          <p:nvPr/>
        </p:nvSpPr>
        <p:spPr>
          <a:xfrm>
            <a:off x="217208" y="1981199"/>
            <a:ext cx="5878792" cy="4446009"/>
          </a:xfrm>
          <a:prstGeom prst="rect">
            <a:avLst/>
          </a:prstGeom>
          <a:blipFill>
            <a:blip r:embed="rId2" cstate="print"/>
            <a:stretch>
              <a:fillRect/>
            </a:stretch>
          </a:blipFill>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103022" rIns="0" bIns="0" rtlCol="0">
            <a:spAutoFit/>
          </a:bodyPr>
          <a:lstStyle/>
          <a:p>
            <a:pPr marL="25400">
              <a:lnSpc>
                <a:spcPct val="100000"/>
              </a:lnSpc>
            </a:pPr>
            <a:fld id="{81D60167-4931-47E6-BA6A-407CBD079E47}" type="slidenum">
              <a:rPr spc="25" dirty="0"/>
              <a:t>27</a:t>
            </a:fld>
            <a:endParaRPr spc="25" dirty="0"/>
          </a:p>
        </p:txBody>
      </p:sp>
      <p:sp>
        <p:nvSpPr>
          <p:cNvPr id="9" name="object 6">
            <a:extLst>
              <a:ext uri="{FF2B5EF4-FFF2-40B4-BE49-F238E27FC236}">
                <a16:creationId xmlns:a16="http://schemas.microsoft.com/office/drawing/2014/main" id="{1869CB6B-4400-4854-AB14-E1B878305C38}"/>
              </a:ext>
            </a:extLst>
          </p:cNvPr>
          <p:cNvSpPr txBox="1"/>
          <p:nvPr/>
        </p:nvSpPr>
        <p:spPr>
          <a:xfrm>
            <a:off x="4876800" y="1511358"/>
            <a:ext cx="1995170" cy="320601"/>
          </a:xfrm>
          <a:prstGeom prst="rect">
            <a:avLst/>
          </a:prstGeom>
        </p:spPr>
        <p:txBody>
          <a:bodyPr vert="horz" wrap="square" lIns="0" tIns="12700" rIns="0" bIns="0" rtlCol="0">
            <a:spAutoFit/>
          </a:bodyPr>
          <a:lstStyle/>
          <a:p>
            <a:pPr marL="12700">
              <a:lnSpc>
                <a:spcPct val="100000"/>
              </a:lnSpc>
              <a:spcBef>
                <a:spcPts val="100"/>
              </a:spcBef>
            </a:pPr>
            <a:r>
              <a:rPr lang="zh-CN" altLang="en-US" sz="2000" b="0" dirty="0">
                <a:latin typeface="+mn-ea"/>
                <a:cs typeface="Microsoft YaHei UI Light"/>
              </a:rPr>
              <a:t>碱基质量箱线图</a:t>
            </a:r>
            <a:endParaRPr sz="2000" dirty="0">
              <a:latin typeface="+mn-ea"/>
              <a:cs typeface="Microsoft YaHei UI Light"/>
            </a:endParaRPr>
          </a:p>
        </p:txBody>
      </p:sp>
      <p:sp>
        <p:nvSpPr>
          <p:cNvPr id="10" name="文本框 9">
            <a:extLst>
              <a:ext uri="{FF2B5EF4-FFF2-40B4-BE49-F238E27FC236}">
                <a16:creationId xmlns:a16="http://schemas.microsoft.com/office/drawing/2014/main" id="{B8DD4AFB-0AB7-48A1-A9F6-617EFB4B967B}"/>
              </a:ext>
            </a:extLst>
          </p:cNvPr>
          <p:cNvSpPr txBox="1"/>
          <p:nvPr/>
        </p:nvSpPr>
        <p:spPr>
          <a:xfrm>
            <a:off x="6095999" y="2514600"/>
            <a:ext cx="6084328" cy="286232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mn-ea"/>
              </a:rPr>
              <a:t>箱子上面的须（</a:t>
            </a:r>
            <a:r>
              <a:rPr lang="en-US" altLang="zh-CN" dirty="0">
                <a:latin typeface="+mn-ea"/>
              </a:rPr>
              <a:t>up bar</a:t>
            </a:r>
            <a:r>
              <a:rPr lang="zh-CN" altLang="en-US" dirty="0">
                <a:latin typeface="+mn-ea"/>
              </a:rPr>
              <a:t>）为</a:t>
            </a:r>
            <a:r>
              <a:rPr lang="en-US" altLang="zh-CN" dirty="0">
                <a:latin typeface="+mn-ea"/>
              </a:rPr>
              <a:t>90%</a:t>
            </a:r>
            <a:r>
              <a:rPr lang="zh-CN" altLang="en-US" dirty="0">
                <a:latin typeface="+mn-ea"/>
              </a:rPr>
              <a:t>分位数，下面的须（</a:t>
            </a:r>
            <a:r>
              <a:rPr lang="en-US" altLang="zh-CN" dirty="0">
                <a:latin typeface="+mn-ea"/>
              </a:rPr>
              <a:t>down bar</a:t>
            </a:r>
            <a:r>
              <a:rPr lang="zh-CN" altLang="en-US" dirty="0">
                <a:latin typeface="+mn-ea"/>
              </a:rPr>
              <a:t>）为</a:t>
            </a:r>
            <a:r>
              <a:rPr lang="en-US" altLang="zh-CN" dirty="0">
                <a:latin typeface="+mn-ea"/>
              </a:rPr>
              <a:t>10%</a:t>
            </a:r>
            <a:r>
              <a:rPr lang="zh-CN" altLang="en-US" dirty="0">
                <a:latin typeface="+mn-ea"/>
              </a:rPr>
              <a:t>分位数，箱子中的红线为中位数即</a:t>
            </a:r>
            <a:r>
              <a:rPr lang="en-US" altLang="zh-CN" dirty="0">
                <a:latin typeface="+mn-ea"/>
              </a:rPr>
              <a:t>50%</a:t>
            </a:r>
            <a:r>
              <a:rPr lang="zh-CN" altLang="en-US" dirty="0">
                <a:latin typeface="+mn-ea"/>
              </a:rPr>
              <a:t>分位数，箱子顶（</a:t>
            </a:r>
            <a:r>
              <a:rPr lang="en-US" altLang="zh-CN" dirty="0">
                <a:latin typeface="+mn-ea"/>
              </a:rPr>
              <a:t>upside</a:t>
            </a:r>
            <a:r>
              <a:rPr lang="zh-CN" altLang="en-US" dirty="0">
                <a:latin typeface="+mn-ea"/>
              </a:rPr>
              <a:t>）为</a:t>
            </a:r>
            <a:r>
              <a:rPr lang="en-US" altLang="zh-CN" dirty="0">
                <a:latin typeface="+mn-ea"/>
              </a:rPr>
              <a:t>75%</a:t>
            </a:r>
            <a:r>
              <a:rPr lang="zh-CN" altLang="en-US" dirty="0">
                <a:latin typeface="+mn-ea"/>
              </a:rPr>
              <a:t>分位数，箱子低（</a:t>
            </a:r>
            <a:r>
              <a:rPr lang="en-US" altLang="zh-CN" dirty="0">
                <a:latin typeface="+mn-ea"/>
              </a:rPr>
              <a:t>downside</a:t>
            </a:r>
            <a:r>
              <a:rPr lang="zh-CN" altLang="en-US" dirty="0">
                <a:latin typeface="+mn-ea"/>
              </a:rPr>
              <a:t>）为</a:t>
            </a:r>
            <a:r>
              <a:rPr lang="en-US" altLang="zh-CN" dirty="0">
                <a:latin typeface="+mn-ea"/>
              </a:rPr>
              <a:t>25%</a:t>
            </a:r>
            <a:r>
              <a:rPr lang="zh-CN" altLang="en-US" dirty="0">
                <a:latin typeface="+mn-ea"/>
              </a:rPr>
              <a:t>分位数</a:t>
            </a:r>
          </a:p>
          <a:p>
            <a:endParaRPr lang="en-US" altLang="zh-CN" dirty="0">
              <a:latin typeface="+mn-ea"/>
            </a:endParaRPr>
          </a:p>
          <a:p>
            <a:pPr marL="285750" indent="-285750">
              <a:buFont typeface="Arial" panose="020B0604020202020204" pitchFamily="34" charset="0"/>
              <a:buChar char="•"/>
            </a:pPr>
            <a:r>
              <a:rPr lang="zh-CN" altLang="en-US" dirty="0">
                <a:latin typeface="+mn-ea"/>
              </a:rPr>
              <a:t>二代测序，最好是达到</a:t>
            </a:r>
            <a:r>
              <a:rPr lang="en-US" altLang="zh-CN" dirty="0">
                <a:latin typeface="+mn-ea"/>
              </a:rPr>
              <a:t>Q20</a:t>
            </a:r>
            <a:r>
              <a:rPr lang="zh-CN" altLang="en-US" dirty="0">
                <a:latin typeface="+mn-ea"/>
              </a:rPr>
              <a:t>的碱基要在</a:t>
            </a:r>
            <a:r>
              <a:rPr lang="en-US" altLang="zh-CN" dirty="0">
                <a:latin typeface="+mn-ea"/>
              </a:rPr>
              <a:t>95%</a:t>
            </a:r>
            <a:r>
              <a:rPr lang="zh-CN" altLang="en-US" dirty="0">
                <a:latin typeface="+mn-ea"/>
              </a:rPr>
              <a:t>以上（最差不低于</a:t>
            </a:r>
            <a:r>
              <a:rPr lang="en-US" altLang="zh-CN" dirty="0">
                <a:latin typeface="+mn-ea"/>
              </a:rPr>
              <a:t>90%</a:t>
            </a:r>
            <a:r>
              <a:rPr lang="zh-CN" altLang="en-US" dirty="0">
                <a:latin typeface="+mn-ea"/>
              </a:rPr>
              <a:t>），</a:t>
            </a:r>
            <a:r>
              <a:rPr lang="en-US" altLang="zh-CN" dirty="0">
                <a:latin typeface="+mn-ea"/>
              </a:rPr>
              <a:t>Q30</a:t>
            </a:r>
            <a:r>
              <a:rPr lang="zh-CN" altLang="en-US" dirty="0">
                <a:latin typeface="+mn-ea"/>
              </a:rPr>
              <a:t>要求大于</a:t>
            </a:r>
            <a:r>
              <a:rPr lang="en-US" altLang="zh-CN" dirty="0">
                <a:latin typeface="+mn-ea"/>
              </a:rPr>
              <a:t>85%</a:t>
            </a:r>
            <a:r>
              <a:rPr lang="zh-CN" altLang="en-US" dirty="0">
                <a:latin typeface="+mn-ea"/>
              </a:rPr>
              <a:t>（最差也不要低于</a:t>
            </a:r>
            <a:r>
              <a:rPr lang="en-US" altLang="zh-CN" dirty="0">
                <a:latin typeface="+mn-ea"/>
              </a:rPr>
              <a:t>80%</a:t>
            </a:r>
            <a:r>
              <a:rPr lang="zh-CN" altLang="en-US" dirty="0">
                <a:latin typeface="+mn-ea"/>
              </a:rPr>
              <a:t>）</a:t>
            </a:r>
            <a:endParaRPr lang="en-US" altLang="zh-CN" dirty="0">
              <a:latin typeface="+mn-ea"/>
            </a:endParaRPr>
          </a:p>
          <a:p>
            <a:endParaRPr lang="en-US" altLang="zh-CN" dirty="0">
              <a:latin typeface="+mn-ea"/>
            </a:endParaRPr>
          </a:p>
          <a:p>
            <a:endParaRPr lang="zh-CN" altLang="en-US" dirty="0">
              <a:latin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34D44A61-69D6-401E-A0E0-4596BFFDE6D2}"/>
              </a:ext>
            </a:extLst>
          </p:cNvPr>
          <p:cNvSpPr>
            <a:spLocks noGrp="1"/>
          </p:cNvSpPr>
          <p:nvPr>
            <p:ph type="sldNum" sz="quarter" idx="7"/>
          </p:nvPr>
        </p:nvSpPr>
        <p:spPr/>
        <p:txBody>
          <a:bodyPr/>
          <a:lstStyle/>
          <a:p>
            <a:pPr marL="25400">
              <a:lnSpc>
                <a:spcPct val="100000"/>
              </a:lnSpc>
            </a:pPr>
            <a:fld id="{81D60167-4931-47E6-BA6A-407CBD079E47}" type="slidenum">
              <a:rPr lang="en-US" altLang="zh-CN" spc="25" smtClean="0"/>
              <a:t>28</a:t>
            </a:fld>
            <a:endParaRPr lang="en-US" altLang="zh-CN" spc="25" dirty="0"/>
          </a:p>
        </p:txBody>
      </p:sp>
      <p:sp>
        <p:nvSpPr>
          <p:cNvPr id="5" name="object 2">
            <a:extLst>
              <a:ext uri="{FF2B5EF4-FFF2-40B4-BE49-F238E27FC236}">
                <a16:creationId xmlns:a16="http://schemas.microsoft.com/office/drawing/2014/main" id="{EA219A9A-21A5-4AC0-A34F-6B14028754CB}"/>
              </a:ext>
            </a:extLst>
          </p:cNvPr>
          <p:cNvSpPr txBox="1">
            <a:spLocks noGrp="1"/>
          </p:cNvSpPr>
          <p:nvPr>
            <p:ph type="title"/>
          </p:nvPr>
        </p:nvSpPr>
        <p:spPr>
          <a:xfrm>
            <a:off x="657859" y="531622"/>
            <a:ext cx="10876280" cy="452119"/>
          </a:xfrm>
          <a:prstGeom prst="rect">
            <a:avLst/>
          </a:prstGeom>
        </p:spPr>
        <p:txBody>
          <a:bodyPr vert="horz" wrap="square" lIns="0" tIns="12065" rIns="0" bIns="0" rtlCol="0">
            <a:spAutoFit/>
          </a:bodyPr>
          <a:lstStyle/>
          <a:p>
            <a:pPr marL="12700">
              <a:lnSpc>
                <a:spcPct val="100000"/>
              </a:lnSpc>
              <a:spcBef>
                <a:spcPts val="95"/>
              </a:spcBef>
              <a:tabLst>
                <a:tab pos="10862945" algn="l"/>
              </a:tabLst>
            </a:pPr>
            <a:r>
              <a:rPr b="1" spc="-185" dirty="0">
                <a:latin typeface="+mj-ea"/>
                <a:cs typeface="Lucida Sans"/>
              </a:rPr>
              <a:t> </a:t>
            </a:r>
            <a:r>
              <a:rPr b="1" spc="-40" dirty="0">
                <a:latin typeface="+mj-ea"/>
                <a:cs typeface="Lucida Sans"/>
              </a:rPr>
              <a:t>RNA-seq</a:t>
            </a:r>
            <a:r>
              <a:rPr b="1" spc="-105" dirty="0">
                <a:latin typeface="+mj-ea"/>
                <a:cs typeface="Lucida Sans"/>
              </a:rPr>
              <a:t> </a:t>
            </a:r>
            <a:r>
              <a:rPr b="1" spc="-175" dirty="0">
                <a:latin typeface="+mj-ea"/>
                <a:cs typeface="Lucida Sans"/>
              </a:rPr>
              <a:t>raw</a:t>
            </a:r>
            <a:r>
              <a:rPr b="1" spc="-130" dirty="0">
                <a:latin typeface="+mj-ea"/>
                <a:cs typeface="Lucida Sans"/>
              </a:rPr>
              <a:t> </a:t>
            </a:r>
            <a:r>
              <a:rPr b="1" spc="-135" dirty="0">
                <a:latin typeface="+mj-ea"/>
                <a:cs typeface="Lucida Sans"/>
              </a:rPr>
              <a:t>data</a:t>
            </a:r>
            <a:r>
              <a:rPr b="1" spc="-90" dirty="0">
                <a:latin typeface="+mj-ea"/>
                <a:cs typeface="Lucida Sans"/>
              </a:rPr>
              <a:t> </a:t>
            </a:r>
            <a:r>
              <a:rPr spc="-5" dirty="0">
                <a:latin typeface="+mj-ea"/>
              </a:rPr>
              <a:t>预处理</a:t>
            </a:r>
            <a:r>
              <a:rPr spc="-50" dirty="0">
                <a:latin typeface="+mj-ea"/>
              </a:rPr>
              <a:t>：</a:t>
            </a:r>
            <a:r>
              <a:rPr b="1" spc="-50" dirty="0">
                <a:latin typeface="+mj-ea"/>
                <a:cs typeface="Lucida Sans"/>
              </a:rPr>
              <a:t>FastQC</a:t>
            </a:r>
            <a:r>
              <a:rPr b="1" spc="-90" dirty="0">
                <a:latin typeface="+mj-ea"/>
                <a:cs typeface="Lucida Sans"/>
              </a:rPr>
              <a:t> </a:t>
            </a:r>
            <a:r>
              <a:rPr spc="-5" dirty="0">
                <a:latin typeface="+mj-ea"/>
              </a:rPr>
              <a:t>结果解读	</a:t>
            </a:r>
          </a:p>
        </p:txBody>
      </p:sp>
      <p:sp>
        <p:nvSpPr>
          <p:cNvPr id="6" name="object 5">
            <a:extLst>
              <a:ext uri="{FF2B5EF4-FFF2-40B4-BE49-F238E27FC236}">
                <a16:creationId xmlns:a16="http://schemas.microsoft.com/office/drawing/2014/main" id="{06861A55-76F7-4F70-8A33-A66078523519}"/>
              </a:ext>
            </a:extLst>
          </p:cNvPr>
          <p:cNvSpPr/>
          <p:nvPr/>
        </p:nvSpPr>
        <p:spPr>
          <a:xfrm>
            <a:off x="914400" y="1600200"/>
            <a:ext cx="5528353" cy="4446009"/>
          </a:xfrm>
          <a:prstGeom prst="rect">
            <a:avLst/>
          </a:prstGeom>
          <a:blipFill>
            <a:blip r:embed="rId2" cstate="print"/>
            <a:stretch>
              <a:fillRect/>
            </a:stretch>
          </a:blipFill>
        </p:spPr>
        <p:txBody>
          <a:bodyPr wrap="square" lIns="0" tIns="0" rIns="0" bIns="0" rtlCol="0"/>
          <a:lstStyle/>
          <a:p>
            <a:endParaRPr/>
          </a:p>
        </p:txBody>
      </p:sp>
      <p:sp>
        <p:nvSpPr>
          <p:cNvPr id="11" name="文本框 10">
            <a:extLst>
              <a:ext uri="{FF2B5EF4-FFF2-40B4-BE49-F238E27FC236}">
                <a16:creationId xmlns:a16="http://schemas.microsoft.com/office/drawing/2014/main" id="{5DBEAD08-39D1-4542-AABE-A9B30C1B60B9}"/>
              </a:ext>
            </a:extLst>
          </p:cNvPr>
          <p:cNvSpPr txBox="1"/>
          <p:nvPr/>
        </p:nvSpPr>
        <p:spPr>
          <a:xfrm>
            <a:off x="6705600" y="2092325"/>
            <a:ext cx="5257800" cy="923330"/>
          </a:xfrm>
          <a:prstGeom prst="rect">
            <a:avLst/>
          </a:prstGeom>
          <a:noFill/>
        </p:spPr>
        <p:txBody>
          <a:bodyPr wrap="square" rtlCol="0">
            <a:spAutoFit/>
          </a:bodyPr>
          <a:lstStyle/>
          <a:p>
            <a:pPr lvl="0" eaLnBrk="0" fontAlgn="base" hangingPunct="0">
              <a:spcBef>
                <a:spcPct val="0"/>
              </a:spcBef>
              <a:spcAft>
                <a:spcPct val="0"/>
              </a:spcAft>
            </a:pPr>
            <a:r>
              <a:rPr lang="zh-CN" altLang="zh-CN" dirty="0">
                <a:solidFill>
                  <a:srgbClr val="1A1A1A"/>
                </a:solidFill>
                <a:latin typeface="+mn-ea"/>
              </a:rPr>
              <a:t>理论上来说，A和T应该相等，G和C应该相等，但是一般测序的时候，刚开始测序仪状态不稳定，很可能出现上图的情况</a:t>
            </a:r>
            <a:r>
              <a:rPr lang="zh-CN" altLang="zh-CN" sz="1400" dirty="0">
                <a:latin typeface="+mn-ea"/>
              </a:rPr>
              <a:t> </a:t>
            </a:r>
            <a:r>
              <a:rPr lang="zh-CN" altLang="en-US" sz="1400" dirty="0">
                <a:latin typeface="+mn-ea"/>
              </a:rPr>
              <a:t>。</a:t>
            </a:r>
            <a:endParaRPr lang="zh-CN" altLang="zh-CN" sz="4000" dirty="0">
              <a:latin typeface="+mn-ea"/>
            </a:endParaRPr>
          </a:p>
        </p:txBody>
      </p:sp>
    </p:spTree>
    <p:extLst>
      <p:ext uri="{BB962C8B-B14F-4D97-AF65-F5344CB8AC3E}">
        <p14:creationId xmlns:p14="http://schemas.microsoft.com/office/powerpoint/2010/main" val="24368098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tabLst>
                <a:tab pos="10862945" algn="l"/>
              </a:tabLst>
            </a:pPr>
            <a:r>
              <a:rPr b="1" spc="-185" dirty="0">
                <a:latin typeface="+mj-ea"/>
                <a:cs typeface="Lucida Sans"/>
              </a:rPr>
              <a:t> </a:t>
            </a:r>
            <a:r>
              <a:rPr b="1" spc="-40" dirty="0">
                <a:latin typeface="+mj-ea"/>
                <a:cs typeface="Lucida Sans"/>
              </a:rPr>
              <a:t>RNA-seq</a:t>
            </a:r>
            <a:r>
              <a:rPr b="1" spc="-105" dirty="0">
                <a:latin typeface="+mj-ea"/>
                <a:cs typeface="Lucida Sans"/>
              </a:rPr>
              <a:t> </a:t>
            </a:r>
            <a:r>
              <a:rPr b="1" spc="-175" dirty="0">
                <a:latin typeface="+mj-ea"/>
                <a:cs typeface="Lucida Sans"/>
              </a:rPr>
              <a:t>raw</a:t>
            </a:r>
            <a:r>
              <a:rPr b="1" spc="-130" dirty="0">
                <a:latin typeface="+mj-ea"/>
                <a:cs typeface="Lucida Sans"/>
              </a:rPr>
              <a:t> </a:t>
            </a:r>
            <a:r>
              <a:rPr b="1" spc="-135" dirty="0">
                <a:latin typeface="+mj-ea"/>
                <a:cs typeface="Lucida Sans"/>
              </a:rPr>
              <a:t>data</a:t>
            </a:r>
            <a:r>
              <a:rPr b="1" spc="-90" dirty="0">
                <a:latin typeface="+mj-ea"/>
                <a:cs typeface="Lucida Sans"/>
              </a:rPr>
              <a:t> </a:t>
            </a:r>
            <a:r>
              <a:rPr spc="-5" dirty="0">
                <a:latin typeface="+mj-ea"/>
              </a:rPr>
              <a:t>预处理</a:t>
            </a:r>
            <a:r>
              <a:rPr spc="-50" dirty="0">
                <a:latin typeface="+mj-ea"/>
              </a:rPr>
              <a:t>：</a:t>
            </a:r>
            <a:r>
              <a:rPr b="1" spc="-50" dirty="0">
                <a:latin typeface="+mj-ea"/>
                <a:cs typeface="Lucida Sans"/>
              </a:rPr>
              <a:t>FastQC</a:t>
            </a:r>
            <a:r>
              <a:rPr b="1" spc="-90" dirty="0">
                <a:latin typeface="+mj-ea"/>
                <a:cs typeface="Lucida Sans"/>
              </a:rPr>
              <a:t> </a:t>
            </a:r>
            <a:r>
              <a:rPr spc="-5" dirty="0">
                <a:latin typeface="+mj-ea"/>
              </a:rPr>
              <a:t>结果解读	</a:t>
            </a:r>
          </a:p>
        </p:txBody>
      </p:sp>
      <p:sp>
        <p:nvSpPr>
          <p:cNvPr id="4" name="object 4"/>
          <p:cNvSpPr/>
          <p:nvPr/>
        </p:nvSpPr>
        <p:spPr>
          <a:xfrm>
            <a:off x="680662" y="3581400"/>
            <a:ext cx="2905209" cy="254446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8382000" y="3724869"/>
            <a:ext cx="2590134" cy="2481900"/>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1561766" y="2856235"/>
            <a:ext cx="1143000" cy="320601"/>
          </a:xfrm>
          <a:prstGeom prst="rect">
            <a:avLst/>
          </a:prstGeom>
        </p:spPr>
        <p:txBody>
          <a:bodyPr vert="horz" wrap="square" lIns="0" tIns="12700" rIns="0" bIns="0" rtlCol="0">
            <a:spAutoFit/>
          </a:bodyPr>
          <a:lstStyle/>
          <a:p>
            <a:pPr marL="12700">
              <a:lnSpc>
                <a:spcPct val="100000"/>
              </a:lnSpc>
              <a:spcBef>
                <a:spcPts val="100"/>
              </a:spcBef>
            </a:pPr>
            <a:r>
              <a:rPr sz="2000" b="0" dirty="0">
                <a:latin typeface="+mn-ea"/>
                <a:cs typeface="Microsoft YaHei UI Light"/>
              </a:rPr>
              <a:t>合格数据</a:t>
            </a:r>
            <a:endParaRPr sz="2000" dirty="0">
              <a:latin typeface="+mn-ea"/>
              <a:cs typeface="Microsoft YaHei UI Light"/>
            </a:endParaRPr>
          </a:p>
        </p:txBody>
      </p:sp>
      <p:sp>
        <p:nvSpPr>
          <p:cNvPr id="10" name="object 10"/>
          <p:cNvSpPr txBox="1">
            <a:spLocks noGrp="1"/>
          </p:cNvSpPr>
          <p:nvPr>
            <p:ph type="sldNum" sz="quarter" idx="7"/>
          </p:nvPr>
        </p:nvSpPr>
        <p:spPr>
          <a:prstGeom prst="rect">
            <a:avLst/>
          </a:prstGeom>
        </p:spPr>
        <p:txBody>
          <a:bodyPr vert="horz" wrap="square" lIns="0" tIns="103022" rIns="0" bIns="0" rtlCol="0">
            <a:spAutoFit/>
          </a:bodyPr>
          <a:lstStyle/>
          <a:p>
            <a:pPr marL="25400">
              <a:lnSpc>
                <a:spcPct val="100000"/>
              </a:lnSpc>
            </a:pPr>
            <a:fld id="{81D60167-4931-47E6-BA6A-407CBD079E47}" type="slidenum">
              <a:rPr spc="25" dirty="0"/>
              <a:t>29</a:t>
            </a:fld>
            <a:endParaRPr spc="25" dirty="0"/>
          </a:p>
        </p:txBody>
      </p:sp>
      <p:sp>
        <p:nvSpPr>
          <p:cNvPr id="8" name="object 8"/>
          <p:cNvSpPr txBox="1"/>
          <p:nvPr/>
        </p:nvSpPr>
        <p:spPr>
          <a:xfrm>
            <a:off x="9067467" y="2927969"/>
            <a:ext cx="1219200" cy="320601"/>
          </a:xfrm>
          <a:prstGeom prst="rect">
            <a:avLst/>
          </a:prstGeom>
        </p:spPr>
        <p:txBody>
          <a:bodyPr vert="horz" wrap="square" lIns="0" tIns="12700" rIns="0" bIns="0" rtlCol="0">
            <a:spAutoFit/>
          </a:bodyPr>
          <a:lstStyle/>
          <a:p>
            <a:pPr marL="12700">
              <a:lnSpc>
                <a:spcPct val="100000"/>
              </a:lnSpc>
              <a:spcBef>
                <a:spcPts val="100"/>
              </a:spcBef>
            </a:pPr>
            <a:r>
              <a:rPr sz="2000" b="0" dirty="0">
                <a:latin typeface="Microsoft YaHei UI Light"/>
                <a:cs typeface="Microsoft YaHei UI Light"/>
              </a:rPr>
              <a:t>放飞自我</a:t>
            </a:r>
            <a:endParaRPr sz="2000" dirty="0">
              <a:latin typeface="Microsoft YaHei UI Light"/>
              <a:cs typeface="Microsoft YaHei UI Light"/>
            </a:endParaRPr>
          </a:p>
        </p:txBody>
      </p:sp>
      <p:sp>
        <p:nvSpPr>
          <p:cNvPr id="11" name="文本框 10">
            <a:extLst>
              <a:ext uri="{FF2B5EF4-FFF2-40B4-BE49-F238E27FC236}">
                <a16:creationId xmlns:a16="http://schemas.microsoft.com/office/drawing/2014/main" id="{75459BF6-EFD3-40F2-8456-08E767B9D080}"/>
              </a:ext>
            </a:extLst>
          </p:cNvPr>
          <p:cNvSpPr txBox="1"/>
          <p:nvPr/>
        </p:nvSpPr>
        <p:spPr>
          <a:xfrm>
            <a:off x="3145938" y="1026166"/>
            <a:ext cx="8077200" cy="2062103"/>
          </a:xfrm>
          <a:prstGeom prst="rect">
            <a:avLst/>
          </a:prstGeom>
          <a:noFill/>
        </p:spPr>
        <p:txBody>
          <a:bodyPr wrap="square" rtlCol="0">
            <a:spAutoFit/>
          </a:bodyPr>
          <a:lstStyle/>
          <a:p>
            <a:pPr marL="285750" lvl="0" indent="-285750" eaLnBrk="0" fontAlgn="base" hangingPunct="0">
              <a:spcBef>
                <a:spcPct val="0"/>
              </a:spcBef>
              <a:spcAft>
                <a:spcPct val="0"/>
              </a:spcAft>
              <a:buFont typeface="Arial" panose="020B0604020202020204" pitchFamily="34" charset="0"/>
              <a:buChar char="•"/>
            </a:pPr>
            <a:r>
              <a:rPr lang="zh-CN" altLang="zh-CN" sz="1600" dirty="0">
                <a:solidFill>
                  <a:srgbClr val="1A1A1A"/>
                </a:solidFill>
                <a:latin typeface="+mn-ea"/>
              </a:rPr>
              <a:t>蓝色的线是程序根据经验分布给出的理论值，红色是真实值，两个应该比较接近才比较好</a:t>
            </a:r>
            <a:r>
              <a:rPr lang="zh-CN" altLang="en-US" sz="1600" dirty="0">
                <a:solidFill>
                  <a:srgbClr val="1A1A1A"/>
                </a:solidFill>
                <a:latin typeface="+mn-ea"/>
              </a:rPr>
              <a:t>。</a:t>
            </a:r>
            <a:endParaRPr lang="en-US" altLang="zh-CN" sz="1600" dirty="0">
              <a:solidFill>
                <a:srgbClr val="1A1A1A"/>
              </a:solidFill>
              <a:latin typeface="+mn-ea"/>
            </a:endParaRPr>
          </a:p>
          <a:p>
            <a:pPr lvl="0" eaLnBrk="0" fontAlgn="base" hangingPunct="0">
              <a:spcBef>
                <a:spcPct val="0"/>
              </a:spcBef>
              <a:spcAft>
                <a:spcPct val="0"/>
              </a:spcAft>
            </a:pPr>
            <a:endParaRPr lang="en-US" altLang="zh-CN" sz="1600" dirty="0">
              <a:solidFill>
                <a:srgbClr val="1A1A1A"/>
              </a:solidFill>
              <a:latin typeface="+mn-ea"/>
            </a:endParaRPr>
          </a:p>
          <a:p>
            <a:pPr marL="285750" lvl="0" indent="-285750" eaLnBrk="0" fontAlgn="base" hangingPunct="0">
              <a:spcBef>
                <a:spcPct val="0"/>
              </a:spcBef>
              <a:spcAft>
                <a:spcPct val="0"/>
              </a:spcAft>
              <a:buFont typeface="Arial" panose="020B0604020202020204" pitchFamily="34" charset="0"/>
              <a:buChar char="•"/>
            </a:pPr>
            <a:r>
              <a:rPr lang="zh-CN" altLang="zh-CN" sz="1600" dirty="0">
                <a:solidFill>
                  <a:srgbClr val="1A1A1A"/>
                </a:solidFill>
                <a:latin typeface="+mn-ea"/>
              </a:rPr>
              <a:t>当红色的线出现双峰，</a:t>
            </a:r>
            <a:r>
              <a:rPr lang="zh-CN" altLang="en-US" sz="1600" dirty="0">
                <a:solidFill>
                  <a:srgbClr val="1A1A1A"/>
                </a:solidFill>
                <a:latin typeface="+mn-ea"/>
              </a:rPr>
              <a:t>可能</a:t>
            </a:r>
            <a:r>
              <a:rPr lang="zh-CN" altLang="zh-CN" sz="1600" dirty="0">
                <a:solidFill>
                  <a:srgbClr val="1A1A1A"/>
                </a:solidFill>
                <a:latin typeface="+mn-ea"/>
              </a:rPr>
              <a:t>是混入了其他物种的DNA序列</a:t>
            </a:r>
            <a:r>
              <a:rPr lang="zh-CN" altLang="zh-CN" sz="1600" dirty="0">
                <a:latin typeface="+mn-ea"/>
              </a:rPr>
              <a:t> </a:t>
            </a:r>
            <a:endParaRPr lang="en-US" altLang="zh-CN" sz="1600" dirty="0">
              <a:latin typeface="+mn-ea"/>
            </a:endParaRPr>
          </a:p>
          <a:p>
            <a:pPr lvl="0" eaLnBrk="0" fontAlgn="base" hangingPunct="0">
              <a:spcBef>
                <a:spcPct val="0"/>
              </a:spcBef>
              <a:spcAft>
                <a:spcPct val="0"/>
              </a:spcAft>
            </a:pPr>
            <a:endParaRPr lang="en-US" altLang="zh-CN" sz="1600" dirty="0">
              <a:latin typeface="+mn-ea"/>
            </a:endParaRPr>
          </a:p>
          <a:p>
            <a:pPr marL="285750" lvl="0" indent="-285750" eaLnBrk="0" fontAlgn="base" hangingPunct="0">
              <a:spcBef>
                <a:spcPct val="0"/>
              </a:spcBef>
              <a:spcAft>
                <a:spcPct val="0"/>
              </a:spcAft>
              <a:buFont typeface="Arial" panose="020B0604020202020204" pitchFamily="34" charset="0"/>
              <a:buChar char="•"/>
            </a:pPr>
            <a:r>
              <a:rPr lang="en-US" altLang="zh-CN" sz="1600" dirty="0">
                <a:latin typeface="+mn-ea"/>
              </a:rPr>
              <a:t>GC</a:t>
            </a:r>
            <a:r>
              <a:rPr lang="zh-CN" altLang="en-US" sz="1600" dirty="0">
                <a:latin typeface="+mn-ea"/>
              </a:rPr>
              <a:t>含量过高表示测序样品可能存在特定的序列污染如混入了引物二聚体</a:t>
            </a:r>
            <a:endParaRPr lang="en-US" altLang="zh-CN" sz="1600" dirty="0">
              <a:latin typeface="+mn-ea"/>
            </a:endParaRPr>
          </a:p>
          <a:p>
            <a:pPr lvl="0" eaLnBrk="0" fontAlgn="base" hangingPunct="0">
              <a:spcBef>
                <a:spcPct val="0"/>
              </a:spcBef>
              <a:spcAft>
                <a:spcPct val="0"/>
              </a:spcAft>
            </a:pPr>
            <a:endParaRPr lang="en-US" altLang="zh-CN" sz="1600" dirty="0">
              <a:latin typeface="+mn-ea"/>
            </a:endParaRPr>
          </a:p>
          <a:p>
            <a:pPr marL="285750" lvl="0" indent="-285750" eaLnBrk="0" fontAlgn="base" hangingPunct="0">
              <a:spcBef>
                <a:spcPct val="0"/>
              </a:spcBef>
              <a:spcAft>
                <a:spcPct val="0"/>
              </a:spcAft>
              <a:buFont typeface="Arial" panose="020B0604020202020204" pitchFamily="34" charset="0"/>
              <a:buChar char="•"/>
            </a:pPr>
            <a:r>
              <a:rPr lang="en-US" altLang="zh-CN" sz="1600" dirty="0">
                <a:latin typeface="+mn-ea"/>
              </a:rPr>
              <a:t>PCR-biased</a:t>
            </a:r>
            <a:endParaRPr lang="zh-CN" altLang="zh-CN" sz="1600" dirty="0">
              <a:latin typeface="+mn-ea"/>
            </a:endParaRPr>
          </a:p>
        </p:txBody>
      </p:sp>
      <p:sp>
        <p:nvSpPr>
          <p:cNvPr id="9" name="object 3">
            <a:extLst>
              <a:ext uri="{FF2B5EF4-FFF2-40B4-BE49-F238E27FC236}">
                <a16:creationId xmlns:a16="http://schemas.microsoft.com/office/drawing/2014/main" id="{76FB53F6-E600-44D2-B8F6-FDB704F60C97}"/>
              </a:ext>
            </a:extLst>
          </p:cNvPr>
          <p:cNvSpPr/>
          <p:nvPr/>
        </p:nvSpPr>
        <p:spPr>
          <a:xfrm>
            <a:off x="4343400" y="3669365"/>
            <a:ext cx="2905208" cy="2456498"/>
          </a:xfrm>
          <a:prstGeom prst="rect">
            <a:avLst/>
          </a:prstGeom>
          <a:blipFill>
            <a:blip r:embed="rId4" cstate="print"/>
            <a:stretch>
              <a:fillRect/>
            </a:stretch>
          </a:blipFill>
        </p:spPr>
        <p:txBody>
          <a:bodyPr wrap="square" lIns="0" tIns="0" rIns="0" bIns="0" rtlCol="0"/>
          <a:lstStyle/>
          <a:p>
            <a:endParaRPr/>
          </a:p>
        </p:txBody>
      </p:sp>
      <p:sp>
        <p:nvSpPr>
          <p:cNvPr id="12" name="object 7">
            <a:extLst>
              <a:ext uri="{FF2B5EF4-FFF2-40B4-BE49-F238E27FC236}">
                <a16:creationId xmlns:a16="http://schemas.microsoft.com/office/drawing/2014/main" id="{18570F41-3A16-4830-882F-51BC724E0DFA}"/>
              </a:ext>
            </a:extLst>
          </p:cNvPr>
          <p:cNvSpPr txBox="1"/>
          <p:nvPr/>
        </p:nvSpPr>
        <p:spPr>
          <a:xfrm>
            <a:off x="5439889" y="2931005"/>
            <a:ext cx="1312217" cy="320601"/>
          </a:xfrm>
          <a:prstGeom prst="rect">
            <a:avLst/>
          </a:prstGeom>
        </p:spPr>
        <p:txBody>
          <a:bodyPr vert="horz" wrap="square" lIns="0" tIns="12700" rIns="0" bIns="0" rtlCol="0">
            <a:spAutoFit/>
          </a:bodyPr>
          <a:lstStyle/>
          <a:p>
            <a:pPr marL="12700">
              <a:lnSpc>
                <a:spcPct val="100000"/>
              </a:lnSpc>
              <a:spcBef>
                <a:spcPts val="100"/>
              </a:spcBef>
            </a:pPr>
            <a:r>
              <a:rPr sz="2000" b="0" dirty="0">
                <a:latin typeface="Microsoft YaHei UI Light"/>
                <a:cs typeface="Microsoft YaHei UI Light"/>
              </a:rPr>
              <a:t>勇攀高峰</a:t>
            </a:r>
            <a:endParaRPr sz="2000" dirty="0">
              <a:latin typeface="Microsoft YaHei UI Light"/>
              <a:cs typeface="Microsoft YaHei UI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48B6D1"/>
          </a:solidFill>
        </p:spPr>
        <p:txBody>
          <a:bodyPr wrap="square" lIns="0" tIns="0" rIns="0" bIns="0" rtlCol="0"/>
          <a:lstStyle/>
          <a:p>
            <a:endParaRPr/>
          </a:p>
        </p:txBody>
      </p:sp>
      <p:sp>
        <p:nvSpPr>
          <p:cNvPr id="3" name="object 3"/>
          <p:cNvSpPr/>
          <p:nvPr/>
        </p:nvSpPr>
        <p:spPr>
          <a:xfrm>
            <a:off x="1002791" y="726948"/>
            <a:ext cx="10186670" cy="5404485"/>
          </a:xfrm>
          <a:custGeom>
            <a:avLst/>
            <a:gdLst/>
            <a:ahLst/>
            <a:cxnLst/>
            <a:rect l="l" t="t" r="r" b="b"/>
            <a:pathLst>
              <a:path w="10186670" h="5404485">
                <a:moveTo>
                  <a:pt x="0" y="5404104"/>
                </a:moveTo>
                <a:lnTo>
                  <a:pt x="10186416" y="5404104"/>
                </a:lnTo>
                <a:lnTo>
                  <a:pt x="10186416" y="0"/>
                </a:lnTo>
                <a:lnTo>
                  <a:pt x="0" y="0"/>
                </a:lnTo>
                <a:lnTo>
                  <a:pt x="0" y="5404104"/>
                </a:lnTo>
                <a:close/>
              </a:path>
            </a:pathLst>
          </a:custGeom>
          <a:solidFill>
            <a:srgbClr val="FFFFFF"/>
          </a:solidFill>
        </p:spPr>
        <p:txBody>
          <a:bodyPr wrap="square" lIns="0" tIns="0" rIns="0" bIns="0" rtlCol="0"/>
          <a:lstStyle/>
          <a:p>
            <a:endParaRPr/>
          </a:p>
        </p:txBody>
      </p:sp>
      <p:sp>
        <p:nvSpPr>
          <p:cNvPr id="4" name="object 4"/>
          <p:cNvSpPr/>
          <p:nvPr/>
        </p:nvSpPr>
        <p:spPr>
          <a:xfrm>
            <a:off x="4542185" y="0"/>
            <a:ext cx="3107629" cy="1050036"/>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4838826" y="3067050"/>
            <a:ext cx="2653919" cy="574040"/>
          </a:xfrm>
          <a:prstGeom prst="rect">
            <a:avLst/>
          </a:prstGeom>
        </p:spPr>
        <p:txBody>
          <a:bodyPr vert="horz" wrap="square" lIns="0" tIns="12700" rIns="0" bIns="0" rtlCol="0">
            <a:spAutoFit/>
          </a:bodyPr>
          <a:lstStyle/>
          <a:p>
            <a:pPr marL="12700">
              <a:lnSpc>
                <a:spcPct val="100000"/>
              </a:lnSpc>
              <a:spcBef>
                <a:spcPts val="100"/>
              </a:spcBef>
            </a:pPr>
            <a:r>
              <a:rPr sz="3600" u="none" spc="95" dirty="0">
                <a:solidFill>
                  <a:srgbClr val="519AC8"/>
                </a:solidFill>
                <a:latin typeface="+mj-ea"/>
              </a:rPr>
              <a:t>转录组概述</a:t>
            </a:r>
            <a:endParaRPr sz="3600" dirty="0">
              <a:latin typeface="+mj-ea"/>
            </a:endParaRPr>
          </a:p>
        </p:txBody>
      </p:sp>
      <p:sp>
        <p:nvSpPr>
          <p:cNvPr id="6" name="object 6"/>
          <p:cNvSpPr txBox="1"/>
          <p:nvPr/>
        </p:nvSpPr>
        <p:spPr>
          <a:xfrm>
            <a:off x="4953127" y="3797991"/>
            <a:ext cx="2316480" cy="941069"/>
          </a:xfrm>
          <a:prstGeom prst="rect">
            <a:avLst/>
          </a:prstGeom>
        </p:spPr>
        <p:txBody>
          <a:bodyPr vert="horz" wrap="square" lIns="0" tIns="165735" rIns="0" bIns="0" rtlCol="0">
            <a:spAutoFit/>
          </a:bodyPr>
          <a:lstStyle/>
          <a:p>
            <a:pPr marL="12700">
              <a:lnSpc>
                <a:spcPct val="100000"/>
              </a:lnSpc>
              <a:spcBef>
                <a:spcPts val="1305"/>
              </a:spcBef>
            </a:pPr>
            <a:r>
              <a:rPr sz="2000" b="0" dirty="0">
                <a:solidFill>
                  <a:srgbClr val="2F2F2F"/>
                </a:solidFill>
                <a:latin typeface="+mn-ea"/>
                <a:cs typeface="Microsoft YaHei UI Light"/>
              </a:rPr>
              <a:t>生物信息研究内容</a:t>
            </a:r>
            <a:endParaRPr sz="2000" dirty="0">
              <a:latin typeface="+mn-ea"/>
              <a:cs typeface="Microsoft YaHei UI Light"/>
            </a:endParaRPr>
          </a:p>
          <a:p>
            <a:pPr marL="12700">
              <a:lnSpc>
                <a:spcPct val="100000"/>
              </a:lnSpc>
              <a:spcBef>
                <a:spcPts val="1200"/>
              </a:spcBef>
            </a:pPr>
            <a:r>
              <a:rPr sz="2000" b="0" dirty="0">
                <a:solidFill>
                  <a:srgbClr val="2F2F2F"/>
                </a:solidFill>
                <a:latin typeface="+mn-ea"/>
                <a:cs typeface="Microsoft YaHei UI Light"/>
              </a:rPr>
              <a:t>如何理解转录组分析</a:t>
            </a:r>
            <a:endParaRPr sz="2000" dirty="0">
              <a:latin typeface="+mn-ea"/>
              <a:cs typeface="Microsoft YaHei UI Light"/>
            </a:endParaRPr>
          </a:p>
        </p:txBody>
      </p:sp>
      <p:sp>
        <p:nvSpPr>
          <p:cNvPr id="7" name="object 7"/>
          <p:cNvSpPr/>
          <p:nvPr/>
        </p:nvSpPr>
        <p:spPr>
          <a:xfrm>
            <a:off x="3735959" y="2794507"/>
            <a:ext cx="1023619" cy="890269"/>
          </a:xfrm>
          <a:custGeom>
            <a:avLst/>
            <a:gdLst/>
            <a:ahLst/>
            <a:cxnLst/>
            <a:rect l="l" t="t" r="r" b="b"/>
            <a:pathLst>
              <a:path w="1023620" h="890270">
                <a:moveTo>
                  <a:pt x="263143" y="0"/>
                </a:moveTo>
                <a:lnTo>
                  <a:pt x="219116" y="2216"/>
                </a:lnTo>
                <a:lnTo>
                  <a:pt x="178482" y="8874"/>
                </a:lnTo>
                <a:lnTo>
                  <a:pt x="141253" y="19984"/>
                </a:lnTo>
                <a:lnTo>
                  <a:pt x="77989" y="54731"/>
                </a:lnTo>
                <a:lnTo>
                  <a:pt x="35040" y="101836"/>
                </a:lnTo>
                <a:lnTo>
                  <a:pt x="12162" y="162845"/>
                </a:lnTo>
                <a:lnTo>
                  <a:pt x="5413" y="203326"/>
                </a:lnTo>
                <a:lnTo>
                  <a:pt x="1355" y="251237"/>
                </a:lnTo>
                <a:lnTo>
                  <a:pt x="0" y="306577"/>
                </a:lnTo>
                <a:lnTo>
                  <a:pt x="0" y="605663"/>
                </a:lnTo>
                <a:lnTo>
                  <a:pt x="835" y="647856"/>
                </a:lnTo>
                <a:lnTo>
                  <a:pt x="7554" y="713908"/>
                </a:lnTo>
                <a:lnTo>
                  <a:pt x="21369" y="758267"/>
                </a:lnTo>
                <a:lnTo>
                  <a:pt x="44090" y="797839"/>
                </a:lnTo>
                <a:lnTo>
                  <a:pt x="76289" y="834463"/>
                </a:lnTo>
                <a:lnTo>
                  <a:pt x="119203" y="862137"/>
                </a:lnTo>
                <a:lnTo>
                  <a:pt x="173376" y="879996"/>
                </a:lnTo>
                <a:lnTo>
                  <a:pt x="240952" y="888898"/>
                </a:lnTo>
                <a:lnTo>
                  <a:pt x="279907" y="890015"/>
                </a:lnTo>
                <a:lnTo>
                  <a:pt x="310030" y="888946"/>
                </a:lnTo>
                <a:lnTo>
                  <a:pt x="365847" y="880425"/>
                </a:lnTo>
                <a:lnTo>
                  <a:pt x="415591" y="863163"/>
                </a:lnTo>
                <a:lnTo>
                  <a:pt x="458263" y="835350"/>
                </a:lnTo>
                <a:lnTo>
                  <a:pt x="493006" y="797732"/>
                </a:lnTo>
                <a:lnTo>
                  <a:pt x="515279" y="758189"/>
                </a:lnTo>
                <a:lnTo>
                  <a:pt x="267080" y="758189"/>
                </a:lnTo>
                <a:lnTo>
                  <a:pt x="255529" y="757217"/>
                </a:lnTo>
                <a:lnTo>
                  <a:pt x="228473" y="712612"/>
                </a:lnTo>
                <a:lnTo>
                  <a:pt x="226657" y="659129"/>
                </a:lnTo>
                <a:lnTo>
                  <a:pt x="226567" y="234568"/>
                </a:lnTo>
                <a:lnTo>
                  <a:pt x="227089" y="204495"/>
                </a:lnTo>
                <a:lnTo>
                  <a:pt x="231229" y="162256"/>
                </a:lnTo>
                <a:lnTo>
                  <a:pt x="256575" y="132968"/>
                </a:lnTo>
                <a:lnTo>
                  <a:pt x="268096" y="131825"/>
                </a:lnTo>
                <a:lnTo>
                  <a:pt x="513122" y="131825"/>
                </a:lnTo>
                <a:lnTo>
                  <a:pt x="509158" y="122475"/>
                </a:lnTo>
                <a:lnTo>
                  <a:pt x="484631" y="84708"/>
                </a:lnTo>
                <a:lnTo>
                  <a:pt x="448056" y="51958"/>
                </a:lnTo>
                <a:lnTo>
                  <a:pt x="396620" y="24637"/>
                </a:lnTo>
                <a:lnTo>
                  <a:pt x="333787" y="6175"/>
                </a:lnTo>
                <a:lnTo>
                  <a:pt x="299430" y="1545"/>
                </a:lnTo>
                <a:lnTo>
                  <a:pt x="263143" y="0"/>
                </a:lnTo>
                <a:close/>
              </a:path>
              <a:path w="1023620" h="890270">
                <a:moveTo>
                  <a:pt x="513122" y="131825"/>
                </a:moveTo>
                <a:lnTo>
                  <a:pt x="268096" y="131825"/>
                </a:lnTo>
                <a:lnTo>
                  <a:pt x="279862" y="132899"/>
                </a:lnTo>
                <a:lnTo>
                  <a:pt x="289258" y="136128"/>
                </a:lnTo>
                <a:lnTo>
                  <a:pt x="306244" y="179022"/>
                </a:lnTo>
                <a:lnTo>
                  <a:pt x="307975" y="234568"/>
                </a:lnTo>
                <a:lnTo>
                  <a:pt x="307975" y="659129"/>
                </a:lnTo>
                <a:lnTo>
                  <a:pt x="305990" y="710882"/>
                </a:lnTo>
                <a:lnTo>
                  <a:pt x="295102" y="748010"/>
                </a:lnTo>
                <a:lnTo>
                  <a:pt x="267080" y="758189"/>
                </a:lnTo>
                <a:lnTo>
                  <a:pt x="515279" y="758189"/>
                </a:lnTo>
                <a:lnTo>
                  <a:pt x="528294" y="708790"/>
                </a:lnTo>
                <a:lnTo>
                  <a:pt x="533957" y="637837"/>
                </a:lnTo>
                <a:lnTo>
                  <a:pt x="534669" y="592454"/>
                </a:lnTo>
                <a:lnTo>
                  <a:pt x="534669" y="306577"/>
                </a:lnTo>
                <a:lnTo>
                  <a:pt x="534007" y="261195"/>
                </a:lnTo>
                <a:lnTo>
                  <a:pt x="532034" y="222408"/>
                </a:lnTo>
                <a:lnTo>
                  <a:pt x="524255" y="164718"/>
                </a:lnTo>
                <a:lnTo>
                  <a:pt x="517868" y="143019"/>
                </a:lnTo>
                <a:lnTo>
                  <a:pt x="513122" y="131825"/>
                </a:lnTo>
                <a:close/>
              </a:path>
              <a:path w="1023620" h="890270">
                <a:moveTo>
                  <a:pt x="1023492" y="16509"/>
                </a:moveTo>
                <a:lnTo>
                  <a:pt x="890015" y="16509"/>
                </a:lnTo>
                <a:lnTo>
                  <a:pt x="859376" y="49159"/>
                </a:lnTo>
                <a:lnTo>
                  <a:pt x="824352" y="77893"/>
                </a:lnTo>
                <a:lnTo>
                  <a:pt x="784939" y="102711"/>
                </a:lnTo>
                <a:lnTo>
                  <a:pt x="741134" y="123613"/>
                </a:lnTo>
                <a:lnTo>
                  <a:pt x="692933" y="140599"/>
                </a:lnTo>
                <a:lnTo>
                  <a:pt x="640333" y="153669"/>
                </a:lnTo>
                <a:lnTo>
                  <a:pt x="640333" y="253618"/>
                </a:lnTo>
                <a:lnTo>
                  <a:pt x="662813" y="253618"/>
                </a:lnTo>
                <a:lnTo>
                  <a:pt x="698577" y="254261"/>
                </a:lnTo>
                <a:lnTo>
                  <a:pt x="749198" y="259405"/>
                </a:lnTo>
                <a:lnTo>
                  <a:pt x="788177" y="284926"/>
                </a:lnTo>
                <a:lnTo>
                  <a:pt x="795623" y="334390"/>
                </a:lnTo>
                <a:lnTo>
                  <a:pt x="796925" y="414019"/>
                </a:lnTo>
                <a:lnTo>
                  <a:pt x="796925" y="873505"/>
                </a:lnTo>
                <a:lnTo>
                  <a:pt x="1023492" y="873505"/>
                </a:lnTo>
                <a:lnTo>
                  <a:pt x="1023492" y="16509"/>
                </a:lnTo>
                <a:close/>
              </a:path>
            </a:pathLst>
          </a:custGeom>
          <a:solidFill>
            <a:srgbClr val="519AC8"/>
          </a:solidFill>
        </p:spPr>
        <p:txBody>
          <a:bodyPr wrap="square" lIns="0" tIns="0" rIns="0" bIns="0" rtlCol="0"/>
          <a:lstStyle/>
          <a:p>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tabLst>
                <a:tab pos="10862945" algn="l"/>
              </a:tabLst>
            </a:pPr>
            <a:r>
              <a:rPr b="1" spc="-185" dirty="0">
                <a:latin typeface="+mj-ea"/>
                <a:cs typeface="Lucida Sans"/>
              </a:rPr>
              <a:t> </a:t>
            </a:r>
            <a:r>
              <a:rPr b="1" spc="-40" dirty="0">
                <a:latin typeface="+mj-ea"/>
                <a:cs typeface="Lucida Sans"/>
              </a:rPr>
              <a:t>RNA-seq</a:t>
            </a:r>
            <a:r>
              <a:rPr b="1" spc="-105" dirty="0">
                <a:latin typeface="+mj-ea"/>
                <a:cs typeface="Lucida Sans"/>
              </a:rPr>
              <a:t> </a:t>
            </a:r>
            <a:r>
              <a:rPr b="1" spc="-175" dirty="0">
                <a:latin typeface="+mj-ea"/>
                <a:cs typeface="Lucida Sans"/>
              </a:rPr>
              <a:t>raw</a:t>
            </a:r>
            <a:r>
              <a:rPr b="1" spc="-130" dirty="0">
                <a:latin typeface="+mj-ea"/>
                <a:cs typeface="Lucida Sans"/>
              </a:rPr>
              <a:t> </a:t>
            </a:r>
            <a:r>
              <a:rPr b="1" spc="-135" dirty="0">
                <a:latin typeface="+mj-ea"/>
                <a:cs typeface="Lucida Sans"/>
              </a:rPr>
              <a:t>data</a:t>
            </a:r>
            <a:r>
              <a:rPr b="1" spc="-90" dirty="0">
                <a:latin typeface="+mj-ea"/>
                <a:cs typeface="Lucida Sans"/>
              </a:rPr>
              <a:t> </a:t>
            </a:r>
            <a:r>
              <a:rPr spc="-5" dirty="0">
                <a:latin typeface="+mj-ea"/>
              </a:rPr>
              <a:t>预处理</a:t>
            </a:r>
            <a:r>
              <a:rPr spc="-50" dirty="0">
                <a:latin typeface="+mj-ea"/>
              </a:rPr>
              <a:t>：</a:t>
            </a:r>
            <a:r>
              <a:rPr b="1" spc="-50" dirty="0">
                <a:latin typeface="+mj-ea"/>
                <a:cs typeface="Lucida Sans"/>
              </a:rPr>
              <a:t>FastQC</a:t>
            </a:r>
            <a:r>
              <a:rPr b="1" spc="-90" dirty="0">
                <a:latin typeface="+mj-ea"/>
                <a:cs typeface="Lucida Sans"/>
              </a:rPr>
              <a:t> </a:t>
            </a:r>
            <a:r>
              <a:rPr spc="-5" dirty="0">
                <a:latin typeface="+mj-ea"/>
              </a:rPr>
              <a:t>结果解读	</a:t>
            </a:r>
          </a:p>
        </p:txBody>
      </p:sp>
      <p:sp>
        <p:nvSpPr>
          <p:cNvPr id="3" name="object 3"/>
          <p:cNvSpPr/>
          <p:nvPr/>
        </p:nvSpPr>
        <p:spPr>
          <a:xfrm>
            <a:off x="409800" y="2619722"/>
            <a:ext cx="5218876" cy="312767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254668" y="2669958"/>
            <a:ext cx="5157426" cy="3089627"/>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2482342" y="1556384"/>
            <a:ext cx="7227570" cy="1001394"/>
          </a:xfrm>
          <a:prstGeom prst="rect">
            <a:avLst/>
          </a:prstGeom>
        </p:spPr>
        <p:txBody>
          <a:bodyPr vert="horz" wrap="square" lIns="0" tIns="12700" rIns="0" bIns="0" rtlCol="0">
            <a:spAutoFit/>
          </a:bodyPr>
          <a:lstStyle/>
          <a:p>
            <a:pPr algn="ctr">
              <a:lnSpc>
                <a:spcPct val="100000"/>
              </a:lnSpc>
              <a:spcBef>
                <a:spcPts val="100"/>
              </a:spcBef>
            </a:pPr>
            <a:r>
              <a:rPr sz="1800" b="0" dirty="0">
                <a:latin typeface="Microsoft YaHei UI Light"/>
                <a:cs typeface="Microsoft YaHei UI Light"/>
              </a:rPr>
              <a:t>如果出现</a:t>
            </a:r>
            <a:r>
              <a:rPr sz="1800" spc="215" dirty="0">
                <a:latin typeface="Trebuchet MS"/>
                <a:cs typeface="Trebuchet MS"/>
              </a:rPr>
              <a:t>G</a:t>
            </a:r>
            <a:r>
              <a:rPr sz="1800" spc="185" dirty="0">
                <a:latin typeface="Trebuchet MS"/>
                <a:cs typeface="Trebuchet MS"/>
              </a:rPr>
              <a:t>C</a:t>
            </a:r>
            <a:r>
              <a:rPr sz="1800" b="0" dirty="0">
                <a:latin typeface="Microsoft YaHei UI Light"/>
                <a:cs typeface="Microsoft YaHei UI Light"/>
              </a:rPr>
              <a:t>含量不稳定情况，可以查看该部分内容，可能存在接头序列</a:t>
            </a:r>
            <a:endParaRPr sz="1800" dirty="0">
              <a:latin typeface="Microsoft YaHei UI Light"/>
              <a:cs typeface="Microsoft YaHei UI Light"/>
            </a:endParaRPr>
          </a:p>
          <a:p>
            <a:pPr>
              <a:lnSpc>
                <a:spcPct val="100000"/>
              </a:lnSpc>
              <a:spcBef>
                <a:spcPts val="25"/>
              </a:spcBef>
            </a:pPr>
            <a:endParaRPr sz="2900" dirty="0">
              <a:latin typeface="Times New Roman"/>
              <a:cs typeface="Times New Roman"/>
            </a:endParaRPr>
          </a:p>
          <a:p>
            <a:pPr marR="46355" algn="ctr">
              <a:lnSpc>
                <a:spcPct val="100000"/>
              </a:lnSpc>
              <a:tabLst>
                <a:tab pos="5681345" algn="l"/>
              </a:tabLst>
            </a:pPr>
            <a:r>
              <a:rPr sz="2700" b="0" spc="-7" baseline="1543" dirty="0">
                <a:latin typeface="Microsoft YaHei UI Light"/>
                <a:cs typeface="Microsoft YaHei UI Light"/>
              </a:rPr>
              <a:t>原始数</a:t>
            </a:r>
            <a:r>
              <a:rPr sz="2700" b="0" baseline="1543" dirty="0">
                <a:latin typeface="Microsoft YaHei UI Light"/>
                <a:cs typeface="Microsoft YaHei UI Light"/>
              </a:rPr>
              <a:t>据	</a:t>
            </a:r>
            <a:r>
              <a:rPr sz="1800" b="0" dirty="0">
                <a:latin typeface="Microsoft YaHei UI Light"/>
                <a:cs typeface="Microsoft YaHei UI Light"/>
              </a:rPr>
              <a:t>处理后数据</a:t>
            </a:r>
            <a:endParaRPr sz="1800" dirty="0">
              <a:latin typeface="Microsoft YaHei UI Light"/>
              <a:cs typeface="Microsoft YaHei UI Light"/>
            </a:endParaRPr>
          </a:p>
        </p:txBody>
      </p:sp>
      <p:sp>
        <p:nvSpPr>
          <p:cNvPr id="7" name="object 7"/>
          <p:cNvSpPr txBox="1">
            <a:spLocks noGrp="1"/>
          </p:cNvSpPr>
          <p:nvPr>
            <p:ph type="sldNum" sz="quarter" idx="7"/>
          </p:nvPr>
        </p:nvSpPr>
        <p:spPr>
          <a:prstGeom prst="rect">
            <a:avLst/>
          </a:prstGeom>
        </p:spPr>
        <p:txBody>
          <a:bodyPr vert="horz" wrap="square" lIns="0" tIns="103022" rIns="0" bIns="0" rtlCol="0">
            <a:spAutoFit/>
          </a:bodyPr>
          <a:lstStyle/>
          <a:p>
            <a:pPr marL="25400">
              <a:lnSpc>
                <a:spcPct val="100000"/>
              </a:lnSpc>
            </a:pPr>
            <a:fld id="{81D60167-4931-47E6-BA6A-407CBD079E47}" type="slidenum">
              <a:rPr spc="25" dirty="0"/>
              <a:t>30</a:t>
            </a:fld>
            <a:endParaRPr spc="25"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8A3D656-68A4-42DA-B69A-C34DCFEF3727}"/>
              </a:ext>
            </a:extLst>
          </p:cNvPr>
          <p:cNvSpPr>
            <a:spLocks noGrp="1"/>
          </p:cNvSpPr>
          <p:nvPr>
            <p:ph type="sldNum" sz="quarter" idx="7"/>
          </p:nvPr>
        </p:nvSpPr>
        <p:spPr/>
        <p:txBody>
          <a:bodyPr/>
          <a:lstStyle/>
          <a:p>
            <a:pPr marL="25400">
              <a:lnSpc>
                <a:spcPct val="100000"/>
              </a:lnSpc>
            </a:pPr>
            <a:fld id="{81D60167-4931-47E6-BA6A-407CBD079E47}" type="slidenum">
              <a:rPr lang="en-US" altLang="zh-CN" spc="25" smtClean="0"/>
              <a:t>31</a:t>
            </a:fld>
            <a:endParaRPr lang="en-US" altLang="zh-CN" spc="25" dirty="0"/>
          </a:p>
        </p:txBody>
      </p:sp>
      <p:sp>
        <p:nvSpPr>
          <p:cNvPr id="5" name="矩形 4">
            <a:extLst>
              <a:ext uri="{FF2B5EF4-FFF2-40B4-BE49-F238E27FC236}">
                <a16:creationId xmlns:a16="http://schemas.microsoft.com/office/drawing/2014/main" id="{397A9750-2404-4623-9859-09222C696559}"/>
              </a:ext>
            </a:extLst>
          </p:cNvPr>
          <p:cNvSpPr/>
          <p:nvPr/>
        </p:nvSpPr>
        <p:spPr>
          <a:xfrm>
            <a:off x="5791200" y="2057400"/>
            <a:ext cx="6096000" cy="2308324"/>
          </a:xfrm>
          <a:prstGeom prst="rect">
            <a:avLst/>
          </a:prstGeom>
        </p:spPr>
        <p:txBody>
          <a:bodyPr>
            <a:spAutoFit/>
          </a:bodyPr>
          <a:lstStyle/>
          <a:p>
            <a:pPr marL="285750" indent="-285750">
              <a:buFont typeface="Arial" panose="020B0604020202020204" pitchFamily="34" charset="0"/>
              <a:buChar char="•"/>
            </a:pPr>
            <a:r>
              <a:rPr lang="zh-CN" altLang="en-US" dirty="0"/>
              <a:t>测序深度越高，越容易产生一定程度的</a:t>
            </a:r>
            <a:r>
              <a:rPr lang="en-US" altLang="zh-CN" dirty="0"/>
              <a:t>duplication(</a:t>
            </a:r>
            <a:r>
              <a:rPr lang="zh-CN" altLang="en-US" dirty="0"/>
              <a:t>测序深度是指测序得到的总碱基数与待测基因组</a:t>
            </a:r>
            <a:r>
              <a:rPr lang="en-US" altLang="zh-CN" dirty="0"/>
              <a:t>/</a:t>
            </a:r>
            <a:r>
              <a:rPr lang="zh-CN" altLang="en-US" dirty="0"/>
              <a:t>转录组大小的比值</a:t>
            </a:r>
            <a:r>
              <a:rPr lang="en-US" altLang="zh-CN" dirty="0"/>
              <a:t>)</a:t>
            </a:r>
          </a:p>
          <a:p>
            <a:endParaRPr lang="en-US" altLang="zh-CN" dirty="0">
              <a:latin typeface="+mn-ea"/>
            </a:endParaRPr>
          </a:p>
          <a:p>
            <a:pPr marL="285750" indent="-285750">
              <a:buFont typeface="Arial" panose="020B0604020202020204" pitchFamily="34" charset="0"/>
              <a:buChar char="•"/>
            </a:pPr>
            <a:r>
              <a:rPr lang="zh-CN" altLang="en-US" dirty="0">
                <a:latin typeface="+mn-ea"/>
              </a:rPr>
              <a:t>一般转录组测序的结果中</a:t>
            </a:r>
            <a:r>
              <a:rPr lang="en-US" altLang="zh-CN" dirty="0">
                <a:latin typeface="+mn-ea"/>
              </a:rPr>
              <a:t>duplication level</a:t>
            </a:r>
            <a:r>
              <a:rPr lang="zh-CN" altLang="en-US" dirty="0">
                <a:latin typeface="+mn-ea"/>
              </a:rPr>
              <a:t>都比较高</a:t>
            </a:r>
            <a:r>
              <a:rPr lang="en-US" altLang="zh-CN" dirty="0">
                <a:latin typeface="+mn-ea"/>
              </a:rPr>
              <a:t>,</a:t>
            </a:r>
            <a:r>
              <a:rPr lang="zh-CN" altLang="en-US" dirty="0">
                <a:latin typeface="+mn-ea"/>
              </a:rPr>
              <a:t>这是因为转录组测的是基因的覆盖深度，各个基因表达量不同</a:t>
            </a:r>
            <a:r>
              <a:rPr lang="en-US" altLang="zh-CN" dirty="0">
                <a:latin typeface="+mn-ea"/>
              </a:rPr>
              <a:t>(</a:t>
            </a:r>
            <a:r>
              <a:rPr lang="zh-CN" altLang="en-US" dirty="0">
                <a:latin typeface="+mn-ea"/>
              </a:rPr>
              <a:t>测序</a:t>
            </a:r>
            <a:r>
              <a:rPr lang="zh-CN" altLang="en-US" dirty="0"/>
              <a:t>覆盖度是指基因组</a:t>
            </a:r>
            <a:r>
              <a:rPr lang="en-US" altLang="zh-CN" dirty="0"/>
              <a:t>/</a:t>
            </a:r>
            <a:r>
              <a:rPr lang="zh-CN" altLang="en-US" dirty="0"/>
              <a:t>转录组测序测到的序列占整个序列的比例</a:t>
            </a:r>
            <a:r>
              <a:rPr lang="en-US" altLang="zh-CN" dirty="0">
                <a:latin typeface="+mn-ea"/>
              </a:rPr>
              <a:t>)</a:t>
            </a:r>
            <a:endParaRPr lang="zh-CN" altLang="en-US" dirty="0">
              <a:latin typeface="+mn-ea"/>
            </a:endParaRPr>
          </a:p>
        </p:txBody>
      </p:sp>
      <p:sp>
        <p:nvSpPr>
          <p:cNvPr id="7" name="object 3">
            <a:extLst>
              <a:ext uri="{FF2B5EF4-FFF2-40B4-BE49-F238E27FC236}">
                <a16:creationId xmlns:a16="http://schemas.microsoft.com/office/drawing/2014/main" id="{95E16A94-FACB-4623-85AE-38169AF28AFF}"/>
              </a:ext>
            </a:extLst>
          </p:cNvPr>
          <p:cNvSpPr/>
          <p:nvPr/>
        </p:nvSpPr>
        <p:spPr>
          <a:xfrm>
            <a:off x="457200" y="1600200"/>
            <a:ext cx="4953000" cy="4292547"/>
          </a:xfrm>
          <a:prstGeom prst="rect">
            <a:avLst/>
          </a:prstGeom>
          <a:blipFill>
            <a:blip r:embed="rId2" cstate="print"/>
            <a:stretch>
              <a:fillRect/>
            </a:stretch>
          </a:blipFill>
        </p:spPr>
        <p:txBody>
          <a:bodyPr wrap="square" lIns="0" tIns="0" rIns="0" bIns="0" rtlCol="0"/>
          <a:lstStyle/>
          <a:p>
            <a:endParaRPr/>
          </a:p>
        </p:txBody>
      </p:sp>
      <p:sp>
        <p:nvSpPr>
          <p:cNvPr id="6" name="矩形 5">
            <a:extLst>
              <a:ext uri="{FF2B5EF4-FFF2-40B4-BE49-F238E27FC236}">
                <a16:creationId xmlns:a16="http://schemas.microsoft.com/office/drawing/2014/main" id="{10967B1D-898A-4852-AC19-0E28FBEFCB26}"/>
              </a:ext>
            </a:extLst>
          </p:cNvPr>
          <p:cNvSpPr/>
          <p:nvPr/>
        </p:nvSpPr>
        <p:spPr>
          <a:xfrm>
            <a:off x="457200" y="6057877"/>
            <a:ext cx="7391400" cy="369332"/>
          </a:xfrm>
          <a:prstGeom prst="rect">
            <a:avLst/>
          </a:prstGeom>
        </p:spPr>
        <p:txBody>
          <a:bodyPr wrap="square">
            <a:spAutoFit/>
          </a:bodyPr>
          <a:lstStyle/>
          <a:p>
            <a:r>
              <a:rPr lang="zh-CN" altLang="en-US" dirty="0">
                <a:latin typeface="+mn-ea"/>
              </a:rPr>
              <a:t>横坐标是</a:t>
            </a:r>
            <a:r>
              <a:rPr lang="en-US" altLang="zh-CN" dirty="0">
                <a:latin typeface="+mn-ea"/>
              </a:rPr>
              <a:t>duplication</a:t>
            </a:r>
            <a:r>
              <a:rPr lang="zh-CN" altLang="en-US" dirty="0">
                <a:latin typeface="+mn-ea"/>
              </a:rPr>
              <a:t>的次数；纵坐标是</a:t>
            </a:r>
            <a:r>
              <a:rPr lang="en-US" altLang="zh-CN" dirty="0">
                <a:latin typeface="+mn-ea"/>
              </a:rPr>
              <a:t>duplicated reads</a:t>
            </a:r>
            <a:r>
              <a:rPr lang="zh-CN" altLang="en-US" dirty="0">
                <a:latin typeface="+mn-ea"/>
              </a:rPr>
              <a:t>的数目（红线）</a:t>
            </a:r>
            <a:endParaRPr lang="en-US" altLang="zh-CN" b="1" dirty="0">
              <a:solidFill>
                <a:srgbClr val="404040"/>
              </a:solidFill>
              <a:latin typeface="+mn-ea"/>
            </a:endParaRPr>
          </a:p>
        </p:txBody>
      </p:sp>
      <p:sp>
        <p:nvSpPr>
          <p:cNvPr id="9" name="object 2">
            <a:extLst>
              <a:ext uri="{FF2B5EF4-FFF2-40B4-BE49-F238E27FC236}">
                <a16:creationId xmlns:a16="http://schemas.microsoft.com/office/drawing/2014/main" id="{1ACF7511-852B-477D-B512-ACC488E7EE9E}"/>
              </a:ext>
            </a:extLst>
          </p:cNvPr>
          <p:cNvSpPr txBox="1">
            <a:spLocks noGrp="1"/>
          </p:cNvSpPr>
          <p:nvPr>
            <p:ph type="title"/>
          </p:nvPr>
        </p:nvSpPr>
        <p:spPr>
          <a:xfrm>
            <a:off x="657859" y="531622"/>
            <a:ext cx="10876280" cy="452119"/>
          </a:xfrm>
          <a:prstGeom prst="rect">
            <a:avLst/>
          </a:prstGeom>
        </p:spPr>
        <p:txBody>
          <a:bodyPr vert="horz" wrap="square" lIns="0" tIns="12065" rIns="0" bIns="0" rtlCol="0">
            <a:spAutoFit/>
          </a:bodyPr>
          <a:lstStyle/>
          <a:p>
            <a:pPr marL="12700">
              <a:lnSpc>
                <a:spcPct val="100000"/>
              </a:lnSpc>
              <a:spcBef>
                <a:spcPts val="95"/>
              </a:spcBef>
              <a:tabLst>
                <a:tab pos="10862945" algn="l"/>
              </a:tabLst>
            </a:pPr>
            <a:r>
              <a:rPr b="1" spc="-185" dirty="0">
                <a:latin typeface="+mj-ea"/>
                <a:cs typeface="Lucida Sans"/>
              </a:rPr>
              <a:t> </a:t>
            </a:r>
            <a:r>
              <a:rPr b="1" spc="-40" dirty="0">
                <a:latin typeface="+mj-ea"/>
                <a:cs typeface="Lucida Sans"/>
              </a:rPr>
              <a:t>RNA-seq</a:t>
            </a:r>
            <a:r>
              <a:rPr b="1" spc="-105" dirty="0">
                <a:latin typeface="+mj-ea"/>
                <a:cs typeface="Lucida Sans"/>
              </a:rPr>
              <a:t> </a:t>
            </a:r>
            <a:r>
              <a:rPr b="1" spc="-175" dirty="0">
                <a:latin typeface="+mj-ea"/>
                <a:cs typeface="Lucida Sans"/>
              </a:rPr>
              <a:t>raw</a:t>
            </a:r>
            <a:r>
              <a:rPr b="1" spc="-130" dirty="0">
                <a:latin typeface="+mj-ea"/>
                <a:cs typeface="Lucida Sans"/>
              </a:rPr>
              <a:t> </a:t>
            </a:r>
            <a:r>
              <a:rPr b="1" spc="-135" dirty="0">
                <a:latin typeface="+mj-ea"/>
                <a:cs typeface="Lucida Sans"/>
              </a:rPr>
              <a:t>data</a:t>
            </a:r>
            <a:r>
              <a:rPr b="1" spc="-90" dirty="0">
                <a:latin typeface="+mj-ea"/>
                <a:cs typeface="Lucida Sans"/>
              </a:rPr>
              <a:t> </a:t>
            </a:r>
            <a:r>
              <a:rPr spc="-5" dirty="0">
                <a:latin typeface="+mj-ea"/>
              </a:rPr>
              <a:t>预处理</a:t>
            </a:r>
            <a:r>
              <a:rPr spc="-50" dirty="0">
                <a:latin typeface="+mj-ea"/>
              </a:rPr>
              <a:t>：</a:t>
            </a:r>
            <a:r>
              <a:rPr b="1" spc="-50" dirty="0">
                <a:latin typeface="+mj-ea"/>
                <a:cs typeface="Lucida Sans"/>
              </a:rPr>
              <a:t>FastQC</a:t>
            </a:r>
            <a:r>
              <a:rPr b="1" spc="-90" dirty="0">
                <a:latin typeface="+mj-ea"/>
                <a:cs typeface="Lucida Sans"/>
              </a:rPr>
              <a:t> </a:t>
            </a:r>
            <a:r>
              <a:rPr spc="-5" dirty="0">
                <a:latin typeface="+mj-ea"/>
              </a:rPr>
              <a:t>结果解读	</a:t>
            </a:r>
          </a:p>
        </p:txBody>
      </p:sp>
    </p:spTree>
    <p:extLst>
      <p:ext uri="{BB962C8B-B14F-4D97-AF65-F5344CB8AC3E}">
        <p14:creationId xmlns:p14="http://schemas.microsoft.com/office/powerpoint/2010/main" val="21700207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tabLst>
                <a:tab pos="10862945" algn="l"/>
              </a:tabLst>
            </a:pPr>
            <a:r>
              <a:rPr b="1" spc="-185" dirty="0">
                <a:latin typeface="+mj-ea"/>
                <a:cs typeface="Lucida Sans"/>
              </a:rPr>
              <a:t> </a:t>
            </a:r>
            <a:r>
              <a:rPr b="1" spc="-40" dirty="0">
                <a:latin typeface="+mj-ea"/>
                <a:cs typeface="Lucida Sans"/>
              </a:rPr>
              <a:t>RNA-seq</a:t>
            </a:r>
            <a:r>
              <a:rPr b="1" spc="-100" dirty="0">
                <a:latin typeface="+mj-ea"/>
                <a:cs typeface="Lucida Sans"/>
              </a:rPr>
              <a:t> </a:t>
            </a:r>
            <a:r>
              <a:rPr b="1" spc="-175" dirty="0">
                <a:latin typeface="+mj-ea"/>
                <a:cs typeface="Lucida Sans"/>
              </a:rPr>
              <a:t>raw</a:t>
            </a:r>
            <a:r>
              <a:rPr b="1" spc="-125" dirty="0">
                <a:latin typeface="+mj-ea"/>
                <a:cs typeface="Lucida Sans"/>
              </a:rPr>
              <a:t> </a:t>
            </a:r>
            <a:r>
              <a:rPr b="1" spc="-135" dirty="0">
                <a:latin typeface="+mj-ea"/>
                <a:cs typeface="Lucida Sans"/>
              </a:rPr>
              <a:t>data</a:t>
            </a:r>
            <a:r>
              <a:rPr b="1" spc="-85" dirty="0">
                <a:latin typeface="+mj-ea"/>
                <a:cs typeface="Lucida Sans"/>
              </a:rPr>
              <a:t> </a:t>
            </a:r>
            <a:r>
              <a:rPr spc="-5" dirty="0">
                <a:latin typeface="+mj-ea"/>
              </a:rPr>
              <a:t>预处理</a:t>
            </a:r>
            <a:r>
              <a:rPr b="1" spc="235" dirty="0">
                <a:latin typeface="+mj-ea"/>
                <a:cs typeface="Lucida Sans"/>
              </a:rPr>
              <a:t>:</a:t>
            </a:r>
            <a:r>
              <a:rPr b="1" spc="-125" dirty="0">
                <a:latin typeface="+mj-ea"/>
                <a:cs typeface="Lucida Sans"/>
              </a:rPr>
              <a:t> </a:t>
            </a:r>
            <a:r>
              <a:rPr b="1" spc="-145" dirty="0">
                <a:latin typeface="+mj-ea"/>
                <a:cs typeface="Lucida Sans"/>
              </a:rPr>
              <a:t>TrimGalore	</a:t>
            </a:r>
          </a:p>
        </p:txBody>
      </p:sp>
      <p:sp>
        <p:nvSpPr>
          <p:cNvPr id="3" name="object 3"/>
          <p:cNvSpPr txBox="1"/>
          <p:nvPr/>
        </p:nvSpPr>
        <p:spPr>
          <a:xfrm>
            <a:off x="2819145" y="1221693"/>
            <a:ext cx="6056630" cy="1124026"/>
          </a:xfrm>
          <a:prstGeom prst="rect">
            <a:avLst/>
          </a:prstGeom>
        </p:spPr>
        <p:txBody>
          <a:bodyPr vert="horz" wrap="square" lIns="0" tIns="150495" rIns="0" bIns="0" rtlCol="0">
            <a:spAutoFit/>
          </a:bodyPr>
          <a:lstStyle/>
          <a:p>
            <a:pPr marL="12700">
              <a:lnSpc>
                <a:spcPct val="100000"/>
              </a:lnSpc>
              <a:spcBef>
                <a:spcPts val="1185"/>
              </a:spcBef>
            </a:pPr>
            <a:r>
              <a:rPr sz="1800" spc="140" dirty="0">
                <a:solidFill>
                  <a:srgbClr val="171717"/>
                </a:solidFill>
                <a:latin typeface="+mn-ea"/>
                <a:cs typeface="Trebuchet MS"/>
              </a:rPr>
              <a:t>A </a:t>
            </a:r>
            <a:r>
              <a:rPr sz="1800" spc="-40" dirty="0">
                <a:solidFill>
                  <a:srgbClr val="171717"/>
                </a:solidFill>
                <a:latin typeface="+mn-ea"/>
                <a:cs typeface="Trebuchet MS"/>
              </a:rPr>
              <a:t>wrapper </a:t>
            </a:r>
            <a:r>
              <a:rPr sz="1800" spc="-75" dirty="0">
                <a:solidFill>
                  <a:srgbClr val="171717"/>
                </a:solidFill>
                <a:latin typeface="+mn-ea"/>
                <a:cs typeface="Trebuchet MS"/>
              </a:rPr>
              <a:t>tool </a:t>
            </a:r>
            <a:r>
              <a:rPr sz="1800" spc="-5" dirty="0">
                <a:solidFill>
                  <a:srgbClr val="171717"/>
                </a:solidFill>
                <a:latin typeface="+mn-ea"/>
                <a:cs typeface="Trebuchet MS"/>
              </a:rPr>
              <a:t>around </a:t>
            </a:r>
            <a:r>
              <a:rPr sz="1800" spc="-15" dirty="0">
                <a:solidFill>
                  <a:srgbClr val="171717"/>
                </a:solidFill>
                <a:latin typeface="+mn-ea"/>
                <a:cs typeface="Trebuchet MS"/>
              </a:rPr>
              <a:t>Cutadapt </a:t>
            </a:r>
            <a:r>
              <a:rPr sz="1800" spc="15" dirty="0">
                <a:solidFill>
                  <a:srgbClr val="171717"/>
                </a:solidFill>
                <a:latin typeface="+mn-ea"/>
                <a:cs typeface="Trebuchet MS"/>
              </a:rPr>
              <a:t>and </a:t>
            </a:r>
            <a:r>
              <a:rPr sz="1800" spc="95" dirty="0">
                <a:solidFill>
                  <a:srgbClr val="171717"/>
                </a:solidFill>
                <a:latin typeface="+mn-ea"/>
                <a:cs typeface="Trebuchet MS"/>
              </a:rPr>
              <a:t>FastQC</a:t>
            </a:r>
            <a:r>
              <a:rPr sz="1800" spc="-254" dirty="0">
                <a:solidFill>
                  <a:srgbClr val="171717"/>
                </a:solidFill>
                <a:latin typeface="+mn-ea"/>
                <a:cs typeface="Trebuchet MS"/>
              </a:rPr>
              <a:t> </a:t>
            </a:r>
            <a:r>
              <a:rPr sz="1800" spc="-90" dirty="0">
                <a:solidFill>
                  <a:srgbClr val="171717"/>
                </a:solidFill>
                <a:latin typeface="+mn-ea"/>
                <a:cs typeface="Trebuchet MS"/>
              </a:rPr>
              <a:t>to </a:t>
            </a:r>
            <a:r>
              <a:rPr sz="1800" spc="-25" dirty="0">
                <a:solidFill>
                  <a:srgbClr val="171717"/>
                </a:solidFill>
                <a:latin typeface="+mn-ea"/>
                <a:cs typeface="Trebuchet MS"/>
              </a:rPr>
              <a:t>consistently</a:t>
            </a:r>
            <a:endParaRPr sz="1800" dirty="0">
              <a:latin typeface="+mn-ea"/>
              <a:cs typeface="Trebuchet MS"/>
            </a:endParaRPr>
          </a:p>
          <a:p>
            <a:pPr marL="12700">
              <a:lnSpc>
                <a:spcPct val="100000"/>
              </a:lnSpc>
              <a:spcBef>
                <a:spcPts val="1080"/>
              </a:spcBef>
            </a:pPr>
            <a:r>
              <a:rPr sz="1800" spc="-20" dirty="0">
                <a:solidFill>
                  <a:srgbClr val="171717"/>
                </a:solidFill>
                <a:latin typeface="+mn-ea"/>
                <a:cs typeface="Trebuchet MS"/>
              </a:rPr>
              <a:t>apply </a:t>
            </a:r>
            <a:r>
              <a:rPr sz="1800" spc="-60" dirty="0">
                <a:solidFill>
                  <a:srgbClr val="171717"/>
                </a:solidFill>
                <a:latin typeface="+mn-ea"/>
                <a:cs typeface="Trebuchet MS"/>
              </a:rPr>
              <a:t>quality </a:t>
            </a:r>
            <a:r>
              <a:rPr sz="1800" spc="20" dirty="0">
                <a:solidFill>
                  <a:srgbClr val="171717"/>
                </a:solidFill>
                <a:latin typeface="+mn-ea"/>
                <a:cs typeface="Trebuchet MS"/>
              </a:rPr>
              <a:t>and </a:t>
            </a:r>
            <a:r>
              <a:rPr sz="1800" spc="-30" dirty="0">
                <a:solidFill>
                  <a:srgbClr val="171717"/>
                </a:solidFill>
                <a:latin typeface="+mn-ea"/>
                <a:cs typeface="Trebuchet MS"/>
              </a:rPr>
              <a:t>adapter </a:t>
            </a:r>
            <a:r>
              <a:rPr sz="1800" spc="-55" dirty="0">
                <a:solidFill>
                  <a:srgbClr val="171717"/>
                </a:solidFill>
                <a:latin typeface="+mn-ea"/>
                <a:cs typeface="Trebuchet MS"/>
              </a:rPr>
              <a:t>trimming </a:t>
            </a:r>
            <a:r>
              <a:rPr sz="1800" spc="-90" dirty="0">
                <a:solidFill>
                  <a:srgbClr val="171717"/>
                </a:solidFill>
                <a:latin typeface="+mn-ea"/>
                <a:cs typeface="Trebuchet MS"/>
              </a:rPr>
              <a:t>to </a:t>
            </a:r>
            <a:r>
              <a:rPr sz="1800" spc="70" dirty="0">
                <a:solidFill>
                  <a:srgbClr val="171717"/>
                </a:solidFill>
                <a:latin typeface="+mn-ea"/>
                <a:cs typeface="Trebuchet MS"/>
              </a:rPr>
              <a:t>FastQ</a:t>
            </a:r>
            <a:r>
              <a:rPr sz="1800" spc="-40" dirty="0">
                <a:solidFill>
                  <a:srgbClr val="171717"/>
                </a:solidFill>
                <a:latin typeface="+mn-ea"/>
                <a:cs typeface="Trebuchet MS"/>
              </a:rPr>
              <a:t> </a:t>
            </a:r>
            <a:r>
              <a:rPr sz="1800" spc="-50" dirty="0">
                <a:solidFill>
                  <a:srgbClr val="171717"/>
                </a:solidFill>
                <a:latin typeface="+mn-ea"/>
                <a:cs typeface="Trebuchet MS"/>
              </a:rPr>
              <a:t>files</a:t>
            </a:r>
            <a:endParaRPr sz="1800" dirty="0">
              <a:latin typeface="+mn-ea"/>
              <a:cs typeface="Trebuchet MS"/>
            </a:endParaRPr>
          </a:p>
        </p:txBody>
      </p:sp>
      <p:sp>
        <p:nvSpPr>
          <p:cNvPr id="4" name="object 4"/>
          <p:cNvSpPr/>
          <p:nvPr/>
        </p:nvSpPr>
        <p:spPr>
          <a:xfrm>
            <a:off x="1827276" y="2552700"/>
            <a:ext cx="8537448" cy="1377695"/>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3260852" y="4327397"/>
            <a:ext cx="5613400" cy="2523768"/>
          </a:xfrm>
          <a:prstGeom prst="rect">
            <a:avLst/>
          </a:prstGeom>
        </p:spPr>
        <p:txBody>
          <a:bodyPr vert="horz" wrap="square" lIns="0" tIns="12700" rIns="0" bIns="0" rtlCol="0">
            <a:spAutoFit/>
          </a:bodyPr>
          <a:lstStyle/>
          <a:p>
            <a:pPr marL="12700">
              <a:lnSpc>
                <a:spcPct val="100000"/>
              </a:lnSpc>
              <a:spcBef>
                <a:spcPts val="100"/>
              </a:spcBef>
            </a:pPr>
            <a:r>
              <a:rPr sz="1800" b="1" spc="-60" dirty="0">
                <a:solidFill>
                  <a:srgbClr val="171717"/>
                </a:solidFill>
                <a:latin typeface="+mn-ea"/>
                <a:cs typeface="Lucida Sans"/>
              </a:rPr>
              <a:t>--stringency</a:t>
            </a:r>
            <a:r>
              <a:rPr sz="1800" spc="-60" dirty="0">
                <a:solidFill>
                  <a:srgbClr val="171717"/>
                </a:solidFill>
                <a:latin typeface="+mn-ea"/>
                <a:cs typeface="Trebuchet MS"/>
              </a:rPr>
              <a:t>:</a:t>
            </a:r>
            <a:r>
              <a:rPr sz="1800" spc="-50" dirty="0">
                <a:solidFill>
                  <a:srgbClr val="171717"/>
                </a:solidFill>
                <a:latin typeface="+mn-ea"/>
                <a:cs typeface="Trebuchet MS"/>
              </a:rPr>
              <a:t> </a:t>
            </a:r>
            <a:r>
              <a:rPr sz="1800" b="0" dirty="0">
                <a:solidFill>
                  <a:srgbClr val="171717"/>
                </a:solidFill>
                <a:latin typeface="+mn-ea"/>
                <a:cs typeface="Microsoft YaHei UI Light"/>
              </a:rPr>
              <a:t>和接头序列重复多少</a:t>
            </a:r>
            <a:r>
              <a:rPr sz="1800" spc="-5" dirty="0">
                <a:solidFill>
                  <a:srgbClr val="171717"/>
                </a:solidFill>
                <a:latin typeface="+mn-ea"/>
                <a:cs typeface="Trebuchet MS"/>
              </a:rPr>
              <a:t>bp</a:t>
            </a:r>
            <a:r>
              <a:rPr sz="1800" spc="-65" dirty="0">
                <a:solidFill>
                  <a:srgbClr val="171717"/>
                </a:solidFill>
                <a:latin typeface="+mn-ea"/>
                <a:cs typeface="Trebuchet MS"/>
              </a:rPr>
              <a:t> </a:t>
            </a:r>
            <a:r>
              <a:rPr sz="1800" b="0" dirty="0">
                <a:solidFill>
                  <a:srgbClr val="171717"/>
                </a:solidFill>
                <a:latin typeface="+mn-ea"/>
                <a:cs typeface="Microsoft YaHei UI Light"/>
              </a:rPr>
              <a:t>及从</a:t>
            </a:r>
            <a:r>
              <a:rPr sz="1800" spc="-110" dirty="0">
                <a:solidFill>
                  <a:srgbClr val="171717"/>
                </a:solidFill>
                <a:latin typeface="+mn-ea"/>
                <a:cs typeface="Trebuchet MS"/>
              </a:rPr>
              <a:t>3’</a:t>
            </a:r>
            <a:r>
              <a:rPr sz="1800" b="0" dirty="0">
                <a:solidFill>
                  <a:srgbClr val="171717"/>
                </a:solidFill>
                <a:latin typeface="+mn-ea"/>
                <a:cs typeface="Microsoft YaHei UI Light"/>
              </a:rPr>
              <a:t>端进行切除</a:t>
            </a:r>
            <a:endParaRPr sz="1800" dirty="0">
              <a:latin typeface="+mn-ea"/>
              <a:cs typeface="Microsoft YaHei UI Light"/>
            </a:endParaRPr>
          </a:p>
          <a:p>
            <a:pPr marL="12700">
              <a:lnSpc>
                <a:spcPct val="100000"/>
              </a:lnSpc>
              <a:spcBef>
                <a:spcPts val="2160"/>
              </a:spcBef>
            </a:pPr>
            <a:r>
              <a:rPr sz="1800" b="1" spc="-65" dirty="0">
                <a:solidFill>
                  <a:srgbClr val="171717"/>
                </a:solidFill>
                <a:latin typeface="+mn-ea"/>
                <a:cs typeface="Lucida Sans"/>
              </a:rPr>
              <a:t>--length</a:t>
            </a:r>
            <a:r>
              <a:rPr sz="1800" spc="-65" dirty="0">
                <a:solidFill>
                  <a:srgbClr val="171717"/>
                </a:solidFill>
                <a:latin typeface="+mn-ea"/>
                <a:cs typeface="Trebuchet MS"/>
              </a:rPr>
              <a:t>: </a:t>
            </a:r>
            <a:r>
              <a:rPr sz="1800" spc="-105" dirty="0">
                <a:solidFill>
                  <a:srgbClr val="171717"/>
                </a:solidFill>
                <a:latin typeface="+mn-ea"/>
                <a:cs typeface="Trebuchet MS"/>
              </a:rPr>
              <a:t>trim</a:t>
            </a:r>
            <a:r>
              <a:rPr sz="1800" spc="-45" dirty="0">
                <a:solidFill>
                  <a:srgbClr val="171717"/>
                </a:solidFill>
                <a:latin typeface="+mn-ea"/>
                <a:cs typeface="Trebuchet MS"/>
              </a:rPr>
              <a:t> </a:t>
            </a:r>
            <a:r>
              <a:rPr sz="1800" b="0" spc="-5" dirty="0">
                <a:solidFill>
                  <a:srgbClr val="171717"/>
                </a:solidFill>
                <a:latin typeface="+mn-ea"/>
                <a:cs typeface="Microsoft YaHei UI Light"/>
              </a:rPr>
              <a:t>后</a:t>
            </a:r>
            <a:r>
              <a:rPr sz="1800" b="0" dirty="0">
                <a:solidFill>
                  <a:srgbClr val="171717"/>
                </a:solidFill>
                <a:latin typeface="+mn-ea"/>
                <a:cs typeface="Microsoft YaHei UI Light"/>
              </a:rPr>
              <a:t>的</a:t>
            </a:r>
            <a:r>
              <a:rPr sz="1800" b="0" spc="-35" dirty="0">
                <a:solidFill>
                  <a:srgbClr val="171717"/>
                </a:solidFill>
                <a:latin typeface="+mn-ea"/>
                <a:cs typeface="Microsoft YaHei UI Light"/>
              </a:rPr>
              <a:t> </a:t>
            </a:r>
            <a:r>
              <a:rPr sz="1800" spc="-15" dirty="0">
                <a:solidFill>
                  <a:srgbClr val="171717"/>
                </a:solidFill>
                <a:latin typeface="+mn-ea"/>
                <a:cs typeface="Trebuchet MS"/>
              </a:rPr>
              <a:t>read</a:t>
            </a:r>
            <a:r>
              <a:rPr sz="1800" spc="-50" dirty="0">
                <a:solidFill>
                  <a:srgbClr val="171717"/>
                </a:solidFill>
                <a:latin typeface="+mn-ea"/>
                <a:cs typeface="Trebuchet MS"/>
              </a:rPr>
              <a:t> </a:t>
            </a:r>
            <a:r>
              <a:rPr sz="1800" b="0" spc="-5" dirty="0">
                <a:solidFill>
                  <a:srgbClr val="171717"/>
                </a:solidFill>
                <a:latin typeface="+mn-ea"/>
                <a:cs typeface="Microsoft YaHei UI Light"/>
              </a:rPr>
              <a:t>长度少于多少</a:t>
            </a:r>
            <a:r>
              <a:rPr sz="1800" spc="-15" dirty="0">
                <a:solidFill>
                  <a:srgbClr val="171717"/>
                </a:solidFill>
                <a:latin typeface="+mn-ea"/>
                <a:cs typeface="Trebuchet MS"/>
              </a:rPr>
              <a:t>bp</a:t>
            </a:r>
            <a:r>
              <a:rPr sz="1800" b="0" spc="-5" dirty="0">
                <a:solidFill>
                  <a:srgbClr val="171717"/>
                </a:solidFill>
                <a:latin typeface="+mn-ea"/>
                <a:cs typeface="Microsoft YaHei UI Light"/>
              </a:rPr>
              <a:t>即丢弃</a:t>
            </a:r>
            <a:r>
              <a:rPr sz="1800" b="0" dirty="0">
                <a:solidFill>
                  <a:srgbClr val="171717"/>
                </a:solidFill>
                <a:latin typeface="+mn-ea"/>
                <a:cs typeface="Microsoft YaHei UI Light"/>
              </a:rPr>
              <a:t>该</a:t>
            </a:r>
            <a:r>
              <a:rPr sz="1800" b="0" spc="-20" dirty="0">
                <a:solidFill>
                  <a:srgbClr val="171717"/>
                </a:solidFill>
                <a:latin typeface="+mn-ea"/>
                <a:cs typeface="Microsoft YaHei UI Light"/>
              </a:rPr>
              <a:t> </a:t>
            </a:r>
            <a:r>
              <a:rPr sz="1800" spc="-15" dirty="0">
                <a:solidFill>
                  <a:srgbClr val="171717"/>
                </a:solidFill>
                <a:latin typeface="+mn-ea"/>
                <a:cs typeface="Trebuchet MS"/>
              </a:rPr>
              <a:t>read</a:t>
            </a:r>
            <a:endParaRPr sz="1800" dirty="0">
              <a:latin typeface="+mn-ea"/>
              <a:cs typeface="Trebuchet MS"/>
            </a:endParaRPr>
          </a:p>
          <a:p>
            <a:pPr>
              <a:lnSpc>
                <a:spcPct val="100000"/>
              </a:lnSpc>
              <a:spcBef>
                <a:spcPts val="30"/>
              </a:spcBef>
            </a:pPr>
            <a:endParaRPr sz="1850" dirty="0">
              <a:latin typeface="+mn-ea"/>
              <a:cs typeface="Times New Roman"/>
            </a:endParaRPr>
          </a:p>
          <a:p>
            <a:pPr marL="12700">
              <a:lnSpc>
                <a:spcPct val="100000"/>
              </a:lnSpc>
              <a:spcBef>
                <a:spcPts val="5"/>
              </a:spcBef>
            </a:pPr>
            <a:r>
              <a:rPr sz="1800" b="1" spc="-50" dirty="0">
                <a:solidFill>
                  <a:srgbClr val="171717"/>
                </a:solidFill>
                <a:latin typeface="+mn-ea"/>
                <a:cs typeface="Lucida Sans"/>
              </a:rPr>
              <a:t>--three_prime_clip_R1</a:t>
            </a:r>
            <a:r>
              <a:rPr sz="1800" spc="-50" dirty="0">
                <a:solidFill>
                  <a:srgbClr val="171717"/>
                </a:solidFill>
                <a:latin typeface="+mn-ea"/>
                <a:cs typeface="Trebuchet MS"/>
              </a:rPr>
              <a:t>:</a:t>
            </a:r>
            <a:r>
              <a:rPr sz="1800" spc="-30" dirty="0">
                <a:solidFill>
                  <a:srgbClr val="171717"/>
                </a:solidFill>
                <a:latin typeface="+mn-ea"/>
                <a:cs typeface="Trebuchet MS"/>
              </a:rPr>
              <a:t> </a:t>
            </a:r>
            <a:r>
              <a:rPr sz="1800" b="0" dirty="0">
                <a:solidFill>
                  <a:srgbClr val="171717"/>
                </a:solidFill>
                <a:latin typeface="+mn-ea"/>
                <a:cs typeface="Microsoft YaHei UI Light"/>
              </a:rPr>
              <a:t>去接头后再从</a:t>
            </a:r>
            <a:r>
              <a:rPr sz="1800" spc="-110" dirty="0">
                <a:solidFill>
                  <a:srgbClr val="171717"/>
                </a:solidFill>
                <a:latin typeface="+mn-ea"/>
                <a:cs typeface="Trebuchet MS"/>
              </a:rPr>
              <a:t>3’</a:t>
            </a:r>
            <a:r>
              <a:rPr sz="1800" b="0" dirty="0">
                <a:solidFill>
                  <a:srgbClr val="171717"/>
                </a:solidFill>
                <a:latin typeface="+mn-ea"/>
                <a:cs typeface="Microsoft YaHei UI Light"/>
              </a:rPr>
              <a:t>端</a:t>
            </a:r>
            <a:r>
              <a:rPr sz="1800" b="0" spc="-20" dirty="0">
                <a:solidFill>
                  <a:srgbClr val="171717"/>
                </a:solidFill>
                <a:latin typeface="+mn-ea"/>
                <a:cs typeface="Microsoft YaHei UI Light"/>
              </a:rPr>
              <a:t> </a:t>
            </a:r>
            <a:r>
              <a:rPr sz="1800" spc="-110" dirty="0">
                <a:solidFill>
                  <a:srgbClr val="171717"/>
                </a:solidFill>
                <a:latin typeface="+mn-ea"/>
                <a:cs typeface="Trebuchet MS"/>
              </a:rPr>
              <a:t>trim</a:t>
            </a:r>
            <a:r>
              <a:rPr sz="1800" spc="-50" dirty="0">
                <a:solidFill>
                  <a:srgbClr val="171717"/>
                </a:solidFill>
                <a:latin typeface="+mn-ea"/>
                <a:cs typeface="Trebuchet MS"/>
              </a:rPr>
              <a:t> </a:t>
            </a:r>
            <a:r>
              <a:rPr sz="1800" b="0" dirty="0">
                <a:solidFill>
                  <a:srgbClr val="171717"/>
                </a:solidFill>
                <a:latin typeface="+mn-ea"/>
                <a:cs typeface="Microsoft YaHei UI Light"/>
              </a:rPr>
              <a:t>多少</a:t>
            </a:r>
            <a:r>
              <a:rPr sz="1800" b="0" spc="-30" dirty="0">
                <a:solidFill>
                  <a:srgbClr val="171717"/>
                </a:solidFill>
                <a:latin typeface="+mn-ea"/>
                <a:cs typeface="Microsoft YaHei UI Light"/>
              </a:rPr>
              <a:t> </a:t>
            </a:r>
            <a:r>
              <a:rPr sz="1800" spc="-10" dirty="0">
                <a:solidFill>
                  <a:srgbClr val="171717"/>
                </a:solidFill>
                <a:latin typeface="+mn-ea"/>
                <a:cs typeface="Trebuchet MS"/>
              </a:rPr>
              <a:t>bp</a:t>
            </a:r>
            <a:endParaRPr sz="1800" dirty="0">
              <a:latin typeface="+mn-ea"/>
              <a:cs typeface="Trebuchet MS"/>
            </a:endParaRPr>
          </a:p>
          <a:p>
            <a:pPr marL="12700">
              <a:lnSpc>
                <a:spcPct val="100000"/>
              </a:lnSpc>
              <a:spcBef>
                <a:spcPts val="2160"/>
              </a:spcBef>
            </a:pPr>
            <a:r>
              <a:rPr sz="1800" b="1" spc="-30" dirty="0">
                <a:solidFill>
                  <a:srgbClr val="171717"/>
                </a:solidFill>
                <a:latin typeface="+mn-ea"/>
                <a:cs typeface="Lucida Sans"/>
              </a:rPr>
              <a:t>--clip_R1</a:t>
            </a:r>
            <a:r>
              <a:rPr sz="1800" spc="-30" dirty="0">
                <a:solidFill>
                  <a:srgbClr val="171717"/>
                </a:solidFill>
                <a:latin typeface="+mn-ea"/>
                <a:cs typeface="Trebuchet MS"/>
              </a:rPr>
              <a:t>:</a:t>
            </a:r>
            <a:r>
              <a:rPr sz="1800" spc="-40" dirty="0">
                <a:solidFill>
                  <a:srgbClr val="171717"/>
                </a:solidFill>
                <a:latin typeface="+mn-ea"/>
                <a:cs typeface="Trebuchet MS"/>
              </a:rPr>
              <a:t> </a:t>
            </a:r>
            <a:r>
              <a:rPr sz="1800" b="0" dirty="0">
                <a:solidFill>
                  <a:srgbClr val="171717"/>
                </a:solidFill>
                <a:latin typeface="+mn-ea"/>
                <a:cs typeface="Microsoft YaHei UI Light"/>
              </a:rPr>
              <a:t>从</a:t>
            </a:r>
            <a:r>
              <a:rPr sz="1800" spc="-110" dirty="0">
                <a:solidFill>
                  <a:srgbClr val="171717"/>
                </a:solidFill>
                <a:latin typeface="+mn-ea"/>
                <a:cs typeface="Trebuchet MS"/>
              </a:rPr>
              <a:t>5’</a:t>
            </a:r>
            <a:r>
              <a:rPr sz="1800" b="0" dirty="0">
                <a:solidFill>
                  <a:srgbClr val="171717"/>
                </a:solidFill>
                <a:latin typeface="+mn-ea"/>
                <a:cs typeface="Microsoft YaHei UI Light"/>
              </a:rPr>
              <a:t>端</a:t>
            </a:r>
            <a:r>
              <a:rPr sz="1800" b="0" spc="-30" dirty="0">
                <a:solidFill>
                  <a:srgbClr val="171717"/>
                </a:solidFill>
                <a:latin typeface="+mn-ea"/>
                <a:cs typeface="Microsoft YaHei UI Light"/>
              </a:rPr>
              <a:t> </a:t>
            </a:r>
            <a:r>
              <a:rPr sz="1800" spc="-110" dirty="0">
                <a:solidFill>
                  <a:srgbClr val="171717"/>
                </a:solidFill>
                <a:latin typeface="+mn-ea"/>
                <a:cs typeface="Trebuchet MS"/>
              </a:rPr>
              <a:t>trim</a:t>
            </a:r>
            <a:r>
              <a:rPr sz="1800" spc="-40" dirty="0">
                <a:solidFill>
                  <a:srgbClr val="171717"/>
                </a:solidFill>
                <a:latin typeface="+mn-ea"/>
                <a:cs typeface="Trebuchet MS"/>
              </a:rPr>
              <a:t> </a:t>
            </a:r>
            <a:r>
              <a:rPr sz="1800" b="0" dirty="0">
                <a:solidFill>
                  <a:srgbClr val="171717"/>
                </a:solidFill>
                <a:latin typeface="+mn-ea"/>
                <a:cs typeface="Microsoft YaHei UI Light"/>
              </a:rPr>
              <a:t>多少</a:t>
            </a:r>
            <a:r>
              <a:rPr sz="1800" b="0" spc="-45" dirty="0">
                <a:solidFill>
                  <a:srgbClr val="171717"/>
                </a:solidFill>
                <a:latin typeface="+mn-ea"/>
                <a:cs typeface="Microsoft YaHei UI Light"/>
              </a:rPr>
              <a:t> </a:t>
            </a:r>
            <a:r>
              <a:rPr sz="1800" spc="-10" dirty="0">
                <a:solidFill>
                  <a:srgbClr val="171717"/>
                </a:solidFill>
                <a:latin typeface="+mn-ea"/>
                <a:cs typeface="Trebuchet MS"/>
              </a:rPr>
              <a:t>bp</a:t>
            </a:r>
            <a:endParaRPr sz="1800" dirty="0">
              <a:latin typeface="+mn-ea"/>
              <a:cs typeface="Trebuchet MS"/>
            </a:endParaRPr>
          </a:p>
        </p:txBody>
      </p:sp>
      <p:sp>
        <p:nvSpPr>
          <p:cNvPr id="7" name="object 7"/>
          <p:cNvSpPr txBox="1">
            <a:spLocks noGrp="1"/>
          </p:cNvSpPr>
          <p:nvPr>
            <p:ph type="sldNum" sz="quarter" idx="7"/>
          </p:nvPr>
        </p:nvSpPr>
        <p:spPr>
          <a:prstGeom prst="rect">
            <a:avLst/>
          </a:prstGeom>
        </p:spPr>
        <p:txBody>
          <a:bodyPr vert="horz" wrap="square" lIns="0" tIns="103022" rIns="0" bIns="0" rtlCol="0">
            <a:spAutoFit/>
          </a:bodyPr>
          <a:lstStyle/>
          <a:p>
            <a:pPr marL="25400">
              <a:lnSpc>
                <a:spcPct val="100000"/>
              </a:lnSpc>
            </a:pPr>
            <a:fld id="{81D60167-4931-47E6-BA6A-407CBD079E47}" type="slidenum">
              <a:rPr spc="25" dirty="0"/>
              <a:t>32</a:t>
            </a:fld>
            <a:endParaRPr spc="25"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103022" rIns="0" bIns="0" rtlCol="0">
            <a:spAutoFit/>
          </a:bodyPr>
          <a:lstStyle/>
          <a:p>
            <a:pPr marL="25400">
              <a:lnSpc>
                <a:spcPct val="100000"/>
              </a:lnSpc>
            </a:pPr>
            <a:fld id="{81D60167-4931-47E6-BA6A-407CBD079E47}" type="slidenum">
              <a:rPr spc="25" dirty="0"/>
              <a:t>33</a:t>
            </a:fld>
            <a:endParaRPr spc="25" dirty="0"/>
          </a:p>
        </p:txBody>
      </p:sp>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tabLst>
                <a:tab pos="10862945" algn="l"/>
              </a:tabLst>
            </a:pPr>
            <a:r>
              <a:rPr b="1" spc="-185" dirty="0">
                <a:latin typeface="+mj-ea"/>
                <a:cs typeface="Lucida Sans"/>
              </a:rPr>
              <a:t> </a:t>
            </a:r>
            <a:r>
              <a:rPr b="1" spc="-40" dirty="0">
                <a:latin typeface="+mj-ea"/>
                <a:cs typeface="Lucida Sans"/>
              </a:rPr>
              <a:t>RNA-seq</a:t>
            </a:r>
            <a:r>
              <a:rPr b="1" spc="-105" dirty="0">
                <a:latin typeface="+mj-ea"/>
                <a:cs typeface="Lucida Sans"/>
              </a:rPr>
              <a:t> </a:t>
            </a:r>
            <a:r>
              <a:rPr b="1" spc="-175" dirty="0">
                <a:latin typeface="+mj-ea"/>
                <a:cs typeface="Lucida Sans"/>
              </a:rPr>
              <a:t>raw</a:t>
            </a:r>
            <a:r>
              <a:rPr b="1" spc="-135" dirty="0">
                <a:latin typeface="+mj-ea"/>
                <a:cs typeface="Lucida Sans"/>
              </a:rPr>
              <a:t> data</a:t>
            </a:r>
            <a:r>
              <a:rPr b="1" spc="-95" dirty="0">
                <a:latin typeface="+mj-ea"/>
                <a:cs typeface="Lucida Sans"/>
              </a:rPr>
              <a:t> </a:t>
            </a:r>
            <a:r>
              <a:rPr spc="-5" dirty="0">
                <a:latin typeface="+mj-ea"/>
              </a:rPr>
              <a:t>预处理</a:t>
            </a:r>
            <a:r>
              <a:rPr b="1" spc="235" dirty="0">
                <a:latin typeface="+mj-ea"/>
                <a:cs typeface="Lucida Sans"/>
              </a:rPr>
              <a:t>:</a:t>
            </a:r>
            <a:r>
              <a:rPr b="1" spc="-135" dirty="0">
                <a:latin typeface="+mj-ea"/>
                <a:cs typeface="Lucida Sans"/>
              </a:rPr>
              <a:t> </a:t>
            </a:r>
            <a:r>
              <a:rPr b="1" spc="-150" dirty="0">
                <a:latin typeface="+mj-ea"/>
                <a:cs typeface="Lucida Sans"/>
              </a:rPr>
              <a:t>trimmomatic	</a:t>
            </a:r>
          </a:p>
        </p:txBody>
      </p:sp>
      <p:sp>
        <p:nvSpPr>
          <p:cNvPr id="3" name="object 3"/>
          <p:cNvSpPr txBox="1"/>
          <p:nvPr/>
        </p:nvSpPr>
        <p:spPr>
          <a:xfrm>
            <a:off x="1329308" y="1322958"/>
            <a:ext cx="9379585" cy="4750659"/>
          </a:xfrm>
          <a:prstGeom prst="rect">
            <a:avLst/>
          </a:prstGeom>
        </p:spPr>
        <p:txBody>
          <a:bodyPr vert="horz" wrap="square" lIns="0" tIns="13335" rIns="0" bIns="0" rtlCol="0">
            <a:spAutoFit/>
          </a:bodyPr>
          <a:lstStyle/>
          <a:p>
            <a:pPr marL="1283335">
              <a:lnSpc>
                <a:spcPct val="100000"/>
              </a:lnSpc>
              <a:spcBef>
                <a:spcPts val="105"/>
              </a:spcBef>
            </a:pPr>
            <a:r>
              <a:rPr sz="2000" b="1" spc="-85" dirty="0">
                <a:latin typeface="+mn-ea"/>
                <a:cs typeface="Lucida Sans"/>
              </a:rPr>
              <a:t>trimmomatic: </a:t>
            </a:r>
            <a:r>
              <a:rPr sz="2000" spc="155" dirty="0">
                <a:latin typeface="+mn-ea"/>
                <a:cs typeface="Trebuchet MS"/>
              </a:rPr>
              <a:t>A </a:t>
            </a:r>
            <a:r>
              <a:rPr sz="2000" spc="-75" dirty="0">
                <a:latin typeface="+mn-ea"/>
                <a:cs typeface="Trebuchet MS"/>
              </a:rPr>
              <a:t>flexible </a:t>
            </a:r>
            <a:r>
              <a:rPr sz="2000" spc="-5" dirty="0">
                <a:latin typeface="+mn-ea"/>
                <a:cs typeface="Trebuchet MS"/>
              </a:rPr>
              <a:t>read </a:t>
            </a:r>
            <a:r>
              <a:rPr sz="2000" spc="-60" dirty="0">
                <a:latin typeface="+mn-ea"/>
                <a:cs typeface="Trebuchet MS"/>
              </a:rPr>
              <a:t>trimming </a:t>
            </a:r>
            <a:r>
              <a:rPr sz="2000" spc="-75" dirty="0">
                <a:latin typeface="+mn-ea"/>
                <a:cs typeface="Trebuchet MS"/>
              </a:rPr>
              <a:t>tool </a:t>
            </a:r>
            <a:r>
              <a:rPr sz="2000" spc="-85" dirty="0">
                <a:latin typeface="+mn-ea"/>
                <a:cs typeface="Trebuchet MS"/>
              </a:rPr>
              <a:t>for </a:t>
            </a:r>
            <a:r>
              <a:rPr sz="2000" spc="-40" dirty="0">
                <a:latin typeface="+mn-ea"/>
                <a:cs typeface="Trebuchet MS"/>
              </a:rPr>
              <a:t>Illumina </a:t>
            </a:r>
            <a:r>
              <a:rPr sz="2000" spc="250" dirty="0">
                <a:latin typeface="+mn-ea"/>
                <a:cs typeface="Trebuchet MS"/>
              </a:rPr>
              <a:t>NGS</a:t>
            </a:r>
            <a:r>
              <a:rPr sz="2000" spc="-440" dirty="0">
                <a:latin typeface="+mn-ea"/>
                <a:cs typeface="Trebuchet MS"/>
              </a:rPr>
              <a:t> </a:t>
            </a:r>
            <a:r>
              <a:rPr sz="2000" spc="-30" dirty="0">
                <a:latin typeface="+mn-ea"/>
                <a:cs typeface="Trebuchet MS"/>
              </a:rPr>
              <a:t>data</a:t>
            </a:r>
            <a:endParaRPr sz="2000" dirty="0">
              <a:latin typeface="+mn-ea"/>
              <a:cs typeface="Trebuchet MS"/>
            </a:endParaRPr>
          </a:p>
          <a:p>
            <a:pPr>
              <a:lnSpc>
                <a:spcPct val="100000"/>
              </a:lnSpc>
              <a:spcBef>
                <a:spcPts val="30"/>
              </a:spcBef>
            </a:pPr>
            <a:endParaRPr sz="2850" dirty="0">
              <a:latin typeface="+mn-ea"/>
              <a:cs typeface="Times New Roman"/>
            </a:endParaRPr>
          </a:p>
          <a:p>
            <a:pPr marL="299085" indent="-286385">
              <a:lnSpc>
                <a:spcPct val="100000"/>
              </a:lnSpc>
              <a:buFont typeface="Trebuchet MS"/>
              <a:buChar char="•"/>
              <a:tabLst>
                <a:tab pos="299085" algn="l"/>
                <a:tab pos="299720" algn="l"/>
              </a:tabLst>
            </a:pPr>
            <a:r>
              <a:rPr sz="1600" b="1" spc="-40" dirty="0">
                <a:solidFill>
                  <a:srgbClr val="171717"/>
                </a:solidFill>
                <a:latin typeface="+mn-ea"/>
                <a:cs typeface="Lucida Sans"/>
              </a:rPr>
              <a:t>ILLUMINACLIP</a:t>
            </a:r>
            <a:r>
              <a:rPr sz="1600" spc="-40" dirty="0">
                <a:solidFill>
                  <a:srgbClr val="171717"/>
                </a:solidFill>
                <a:latin typeface="+mn-ea"/>
                <a:cs typeface="Trebuchet MS"/>
              </a:rPr>
              <a:t>:</a:t>
            </a:r>
            <a:r>
              <a:rPr sz="1600" spc="35" dirty="0">
                <a:solidFill>
                  <a:srgbClr val="171717"/>
                </a:solidFill>
                <a:latin typeface="+mn-ea"/>
                <a:cs typeface="Trebuchet MS"/>
              </a:rPr>
              <a:t> </a:t>
            </a:r>
            <a:r>
              <a:rPr sz="1600" b="0" spc="-5" dirty="0">
                <a:solidFill>
                  <a:srgbClr val="171717"/>
                </a:solidFill>
                <a:latin typeface="+mn-ea"/>
                <a:cs typeface="Microsoft YaHei UI Light"/>
              </a:rPr>
              <a:t>过滤</a:t>
            </a:r>
            <a:r>
              <a:rPr sz="1600" b="0" spc="-20" dirty="0">
                <a:solidFill>
                  <a:srgbClr val="171717"/>
                </a:solidFill>
                <a:latin typeface="+mn-ea"/>
                <a:cs typeface="Microsoft YaHei UI Light"/>
              </a:rPr>
              <a:t> </a:t>
            </a:r>
            <a:r>
              <a:rPr sz="1600" spc="20" dirty="0">
                <a:solidFill>
                  <a:srgbClr val="171717"/>
                </a:solidFill>
                <a:latin typeface="+mn-ea"/>
                <a:cs typeface="Trebuchet MS"/>
              </a:rPr>
              <a:t>reads</a:t>
            </a:r>
            <a:r>
              <a:rPr sz="1600" spc="-20" dirty="0">
                <a:solidFill>
                  <a:srgbClr val="171717"/>
                </a:solidFill>
                <a:latin typeface="+mn-ea"/>
                <a:cs typeface="Trebuchet MS"/>
              </a:rPr>
              <a:t> </a:t>
            </a:r>
            <a:r>
              <a:rPr sz="1600" b="0" spc="-5" dirty="0">
                <a:solidFill>
                  <a:srgbClr val="171717"/>
                </a:solidFill>
                <a:latin typeface="+mn-ea"/>
                <a:cs typeface="Microsoft YaHei UI Light"/>
              </a:rPr>
              <a:t>中</a:t>
            </a:r>
            <a:r>
              <a:rPr sz="1600" b="0" spc="-25" dirty="0">
                <a:solidFill>
                  <a:srgbClr val="171717"/>
                </a:solidFill>
                <a:latin typeface="+mn-ea"/>
                <a:cs typeface="Microsoft YaHei UI Light"/>
              </a:rPr>
              <a:t> </a:t>
            </a:r>
            <a:r>
              <a:rPr sz="1600" spc="-35" dirty="0">
                <a:solidFill>
                  <a:srgbClr val="171717"/>
                </a:solidFill>
                <a:latin typeface="+mn-ea"/>
                <a:cs typeface="Trebuchet MS"/>
              </a:rPr>
              <a:t>Illumina</a:t>
            </a:r>
            <a:r>
              <a:rPr sz="1600" spc="-45" dirty="0">
                <a:solidFill>
                  <a:srgbClr val="171717"/>
                </a:solidFill>
                <a:latin typeface="+mn-ea"/>
                <a:cs typeface="Trebuchet MS"/>
              </a:rPr>
              <a:t> </a:t>
            </a:r>
            <a:r>
              <a:rPr sz="1600" b="0" spc="-5" dirty="0">
                <a:solidFill>
                  <a:srgbClr val="171717"/>
                </a:solidFill>
                <a:latin typeface="+mn-ea"/>
                <a:cs typeface="Microsoft YaHei UI Light"/>
              </a:rPr>
              <a:t>测序接头和引物，并决定是否去</a:t>
            </a:r>
            <a:r>
              <a:rPr sz="1600" b="0" spc="5" dirty="0">
                <a:solidFill>
                  <a:srgbClr val="171717"/>
                </a:solidFill>
                <a:latin typeface="+mn-ea"/>
                <a:cs typeface="Microsoft YaHei UI Light"/>
              </a:rPr>
              <a:t>除</a:t>
            </a:r>
            <a:r>
              <a:rPr sz="1600" b="0" spc="-5" dirty="0">
                <a:solidFill>
                  <a:srgbClr val="171717"/>
                </a:solidFill>
                <a:latin typeface="+mn-ea"/>
                <a:cs typeface="Microsoft YaHei UI Light"/>
              </a:rPr>
              <a:t>反向</a:t>
            </a:r>
            <a:r>
              <a:rPr sz="1600" b="0" spc="5" dirty="0">
                <a:solidFill>
                  <a:srgbClr val="171717"/>
                </a:solidFill>
                <a:latin typeface="+mn-ea"/>
                <a:cs typeface="Microsoft YaHei UI Light"/>
              </a:rPr>
              <a:t>互</a:t>
            </a:r>
            <a:r>
              <a:rPr sz="1600" b="0" spc="-5" dirty="0">
                <a:solidFill>
                  <a:srgbClr val="171717"/>
                </a:solidFill>
                <a:latin typeface="+mn-ea"/>
                <a:cs typeface="Microsoft YaHei UI Light"/>
              </a:rPr>
              <a:t>补的</a:t>
            </a:r>
            <a:r>
              <a:rPr sz="1600" b="0" spc="40" dirty="0">
                <a:solidFill>
                  <a:srgbClr val="171717"/>
                </a:solidFill>
                <a:latin typeface="+mn-ea"/>
                <a:cs typeface="Microsoft YaHei UI Light"/>
              </a:rPr>
              <a:t> </a:t>
            </a:r>
            <a:r>
              <a:rPr sz="1600" spc="20" dirty="0">
                <a:solidFill>
                  <a:srgbClr val="171717"/>
                </a:solidFill>
                <a:latin typeface="+mn-ea"/>
                <a:cs typeface="Trebuchet MS"/>
              </a:rPr>
              <a:t>R1/R2</a:t>
            </a:r>
            <a:r>
              <a:rPr sz="1600" spc="-20" dirty="0">
                <a:solidFill>
                  <a:srgbClr val="171717"/>
                </a:solidFill>
                <a:latin typeface="+mn-ea"/>
                <a:cs typeface="Trebuchet MS"/>
              </a:rPr>
              <a:t> </a:t>
            </a:r>
            <a:r>
              <a:rPr sz="1600" b="0" spc="-5" dirty="0">
                <a:solidFill>
                  <a:srgbClr val="171717"/>
                </a:solidFill>
                <a:latin typeface="+mn-ea"/>
                <a:cs typeface="Microsoft YaHei UI Light"/>
              </a:rPr>
              <a:t>中的</a:t>
            </a:r>
            <a:r>
              <a:rPr sz="1600" b="0" spc="-15" dirty="0">
                <a:solidFill>
                  <a:srgbClr val="171717"/>
                </a:solidFill>
                <a:latin typeface="+mn-ea"/>
                <a:cs typeface="Microsoft YaHei UI Light"/>
              </a:rPr>
              <a:t> </a:t>
            </a:r>
            <a:r>
              <a:rPr sz="1600" spc="125" dirty="0">
                <a:solidFill>
                  <a:srgbClr val="171717"/>
                </a:solidFill>
                <a:latin typeface="+mn-ea"/>
                <a:cs typeface="Trebuchet MS"/>
              </a:rPr>
              <a:t>R2</a:t>
            </a:r>
            <a:endParaRPr sz="1600" dirty="0">
              <a:latin typeface="+mn-ea"/>
              <a:cs typeface="Trebuchet MS"/>
            </a:endParaRPr>
          </a:p>
          <a:p>
            <a:pPr marL="299085" indent="-286385">
              <a:lnSpc>
                <a:spcPct val="100000"/>
              </a:lnSpc>
              <a:spcBef>
                <a:spcPts val="965"/>
              </a:spcBef>
              <a:buFont typeface="Trebuchet MS"/>
              <a:buChar char="•"/>
              <a:tabLst>
                <a:tab pos="299085" algn="l"/>
                <a:tab pos="299720" algn="l"/>
              </a:tabLst>
            </a:pPr>
            <a:r>
              <a:rPr sz="1600" b="1" spc="-20" dirty="0">
                <a:solidFill>
                  <a:srgbClr val="171717"/>
                </a:solidFill>
                <a:latin typeface="+mn-ea"/>
                <a:cs typeface="Lucida Sans"/>
              </a:rPr>
              <a:t>SLIDINGWINDOW:</a:t>
            </a:r>
            <a:r>
              <a:rPr sz="1600" b="1" spc="-25" dirty="0">
                <a:solidFill>
                  <a:srgbClr val="171717"/>
                </a:solidFill>
                <a:latin typeface="+mn-ea"/>
                <a:cs typeface="Lucida Sans"/>
              </a:rPr>
              <a:t> </a:t>
            </a:r>
            <a:r>
              <a:rPr sz="1600" b="0" spc="-5" dirty="0">
                <a:solidFill>
                  <a:srgbClr val="171717"/>
                </a:solidFill>
                <a:latin typeface="+mn-ea"/>
                <a:cs typeface="Microsoft YaHei UI Light"/>
              </a:rPr>
              <a:t>从</a:t>
            </a:r>
            <a:r>
              <a:rPr sz="1600" b="0" spc="-25" dirty="0">
                <a:solidFill>
                  <a:srgbClr val="171717"/>
                </a:solidFill>
                <a:latin typeface="+mn-ea"/>
                <a:cs typeface="Microsoft YaHei UI Light"/>
              </a:rPr>
              <a:t> </a:t>
            </a:r>
            <a:r>
              <a:rPr sz="1600" spc="20" dirty="0">
                <a:solidFill>
                  <a:srgbClr val="171717"/>
                </a:solidFill>
                <a:latin typeface="+mn-ea"/>
                <a:cs typeface="Trebuchet MS"/>
              </a:rPr>
              <a:t>reads</a:t>
            </a:r>
            <a:r>
              <a:rPr sz="1600" spc="-25" dirty="0">
                <a:solidFill>
                  <a:srgbClr val="171717"/>
                </a:solidFill>
                <a:latin typeface="+mn-ea"/>
                <a:cs typeface="Trebuchet MS"/>
              </a:rPr>
              <a:t> </a:t>
            </a:r>
            <a:r>
              <a:rPr sz="1600" b="0" spc="-5" dirty="0">
                <a:solidFill>
                  <a:srgbClr val="171717"/>
                </a:solidFill>
                <a:latin typeface="+mn-ea"/>
                <a:cs typeface="Microsoft YaHei UI Light"/>
              </a:rPr>
              <a:t>的</a:t>
            </a:r>
            <a:r>
              <a:rPr sz="1600" b="0" spc="-30" dirty="0">
                <a:solidFill>
                  <a:srgbClr val="171717"/>
                </a:solidFill>
                <a:latin typeface="+mn-ea"/>
                <a:cs typeface="Microsoft YaHei UI Light"/>
              </a:rPr>
              <a:t> </a:t>
            </a:r>
            <a:r>
              <a:rPr sz="1600" spc="45" dirty="0">
                <a:solidFill>
                  <a:srgbClr val="171717"/>
                </a:solidFill>
                <a:latin typeface="+mn-ea"/>
                <a:cs typeface="Trebuchet MS"/>
              </a:rPr>
              <a:t>5'</a:t>
            </a:r>
            <a:r>
              <a:rPr sz="1600" spc="-40" dirty="0">
                <a:solidFill>
                  <a:srgbClr val="171717"/>
                </a:solidFill>
                <a:latin typeface="+mn-ea"/>
                <a:cs typeface="Trebuchet MS"/>
              </a:rPr>
              <a:t> </a:t>
            </a:r>
            <a:r>
              <a:rPr sz="1600" b="0" spc="-5" dirty="0">
                <a:solidFill>
                  <a:srgbClr val="171717"/>
                </a:solidFill>
                <a:latin typeface="+mn-ea"/>
                <a:cs typeface="Microsoft YaHei UI Light"/>
              </a:rPr>
              <a:t>端开始，进行滑窗质量过滤，切掉</a:t>
            </a:r>
            <a:r>
              <a:rPr sz="1600" b="0" spc="5" dirty="0">
                <a:solidFill>
                  <a:srgbClr val="171717"/>
                </a:solidFill>
                <a:latin typeface="+mn-ea"/>
                <a:cs typeface="Microsoft YaHei UI Light"/>
              </a:rPr>
              <a:t>碱</a:t>
            </a:r>
            <a:r>
              <a:rPr sz="1600" b="0" spc="-5" dirty="0">
                <a:solidFill>
                  <a:srgbClr val="171717"/>
                </a:solidFill>
                <a:latin typeface="+mn-ea"/>
                <a:cs typeface="Microsoft YaHei UI Light"/>
              </a:rPr>
              <a:t>基质</a:t>
            </a:r>
            <a:r>
              <a:rPr sz="1600" b="0" spc="5" dirty="0">
                <a:solidFill>
                  <a:srgbClr val="171717"/>
                </a:solidFill>
                <a:latin typeface="+mn-ea"/>
                <a:cs typeface="Microsoft YaHei UI Light"/>
              </a:rPr>
              <a:t>量</a:t>
            </a:r>
            <a:r>
              <a:rPr sz="1600" b="0" spc="-5" dirty="0">
                <a:solidFill>
                  <a:srgbClr val="171717"/>
                </a:solidFill>
                <a:latin typeface="+mn-ea"/>
                <a:cs typeface="Microsoft YaHei UI Light"/>
              </a:rPr>
              <a:t>平均</a:t>
            </a:r>
            <a:r>
              <a:rPr sz="1600" b="0" spc="5" dirty="0">
                <a:solidFill>
                  <a:srgbClr val="171717"/>
                </a:solidFill>
                <a:latin typeface="+mn-ea"/>
                <a:cs typeface="Microsoft YaHei UI Light"/>
              </a:rPr>
              <a:t>值</a:t>
            </a:r>
            <a:r>
              <a:rPr sz="1600" b="0" spc="-5" dirty="0">
                <a:solidFill>
                  <a:srgbClr val="171717"/>
                </a:solidFill>
                <a:latin typeface="+mn-ea"/>
                <a:cs typeface="Microsoft YaHei UI Light"/>
              </a:rPr>
              <a:t>低于</a:t>
            </a:r>
            <a:r>
              <a:rPr sz="1600" b="0" spc="5" dirty="0">
                <a:solidFill>
                  <a:srgbClr val="171717"/>
                </a:solidFill>
                <a:latin typeface="+mn-ea"/>
                <a:cs typeface="Microsoft YaHei UI Light"/>
              </a:rPr>
              <a:t>阈</a:t>
            </a:r>
            <a:r>
              <a:rPr sz="1600" b="0" spc="-5" dirty="0">
                <a:solidFill>
                  <a:srgbClr val="171717"/>
                </a:solidFill>
                <a:latin typeface="+mn-ea"/>
                <a:cs typeface="Microsoft YaHei UI Light"/>
              </a:rPr>
              <a:t>值的</a:t>
            </a:r>
            <a:r>
              <a:rPr sz="1600" b="0" spc="5" dirty="0">
                <a:solidFill>
                  <a:srgbClr val="171717"/>
                </a:solidFill>
                <a:latin typeface="+mn-ea"/>
                <a:cs typeface="Microsoft YaHei UI Light"/>
              </a:rPr>
              <a:t>滑</a:t>
            </a:r>
            <a:r>
              <a:rPr sz="1600" b="0" spc="-5" dirty="0">
                <a:solidFill>
                  <a:srgbClr val="171717"/>
                </a:solidFill>
                <a:latin typeface="+mn-ea"/>
                <a:cs typeface="Microsoft YaHei UI Light"/>
              </a:rPr>
              <a:t>窗</a:t>
            </a:r>
            <a:endParaRPr sz="1600" dirty="0">
              <a:latin typeface="+mn-ea"/>
              <a:cs typeface="Microsoft YaHei UI Light"/>
            </a:endParaRPr>
          </a:p>
          <a:p>
            <a:pPr marL="299085" indent="-286385">
              <a:lnSpc>
                <a:spcPct val="100000"/>
              </a:lnSpc>
              <a:spcBef>
                <a:spcPts val="960"/>
              </a:spcBef>
              <a:buFont typeface="Trebuchet MS"/>
              <a:buChar char="•"/>
              <a:tabLst>
                <a:tab pos="299085" algn="l"/>
                <a:tab pos="299720" algn="l"/>
              </a:tabLst>
            </a:pPr>
            <a:r>
              <a:rPr sz="1600" b="1" spc="-35" dirty="0">
                <a:solidFill>
                  <a:srgbClr val="171717"/>
                </a:solidFill>
                <a:latin typeface="+mn-ea"/>
                <a:cs typeface="Lucida Sans"/>
              </a:rPr>
              <a:t>MAXINFO:</a:t>
            </a:r>
            <a:r>
              <a:rPr sz="1600" b="1" dirty="0">
                <a:solidFill>
                  <a:srgbClr val="171717"/>
                </a:solidFill>
                <a:latin typeface="+mn-ea"/>
                <a:cs typeface="Lucida Sans"/>
              </a:rPr>
              <a:t> </a:t>
            </a:r>
            <a:r>
              <a:rPr sz="1600" b="0" spc="-5" dirty="0">
                <a:solidFill>
                  <a:srgbClr val="171717"/>
                </a:solidFill>
                <a:latin typeface="+mn-ea"/>
                <a:cs typeface="Microsoft YaHei UI Light"/>
              </a:rPr>
              <a:t>在保证</a:t>
            </a:r>
            <a:r>
              <a:rPr sz="1600" b="0" spc="-20" dirty="0">
                <a:solidFill>
                  <a:srgbClr val="171717"/>
                </a:solidFill>
                <a:latin typeface="+mn-ea"/>
                <a:cs typeface="Microsoft YaHei UI Light"/>
              </a:rPr>
              <a:t> </a:t>
            </a:r>
            <a:r>
              <a:rPr sz="1600" spc="20" dirty="0">
                <a:solidFill>
                  <a:srgbClr val="171717"/>
                </a:solidFill>
                <a:latin typeface="+mn-ea"/>
                <a:cs typeface="Trebuchet MS"/>
              </a:rPr>
              <a:t>reads</a:t>
            </a:r>
            <a:r>
              <a:rPr sz="1600" spc="-25" dirty="0">
                <a:solidFill>
                  <a:srgbClr val="171717"/>
                </a:solidFill>
                <a:latin typeface="+mn-ea"/>
                <a:cs typeface="Trebuchet MS"/>
              </a:rPr>
              <a:t> </a:t>
            </a:r>
            <a:r>
              <a:rPr sz="1600" b="0" spc="-5" dirty="0">
                <a:solidFill>
                  <a:srgbClr val="171717"/>
                </a:solidFill>
                <a:latin typeface="+mn-ea"/>
                <a:cs typeface="Microsoft YaHei UI Light"/>
              </a:rPr>
              <a:t>长度的情况下尽量降低测序错误</a:t>
            </a:r>
            <a:r>
              <a:rPr sz="1600" b="0" spc="5" dirty="0">
                <a:solidFill>
                  <a:srgbClr val="171717"/>
                </a:solidFill>
                <a:latin typeface="+mn-ea"/>
                <a:cs typeface="Microsoft YaHei UI Light"/>
              </a:rPr>
              <a:t>率</a:t>
            </a:r>
            <a:r>
              <a:rPr sz="1600" b="0" spc="-5" dirty="0">
                <a:solidFill>
                  <a:srgbClr val="171717"/>
                </a:solidFill>
                <a:latin typeface="+mn-ea"/>
                <a:cs typeface="Microsoft YaHei UI Light"/>
              </a:rPr>
              <a:t>，最</a:t>
            </a:r>
            <a:r>
              <a:rPr sz="1600" b="0" spc="5" dirty="0">
                <a:solidFill>
                  <a:srgbClr val="171717"/>
                </a:solidFill>
                <a:latin typeface="+mn-ea"/>
                <a:cs typeface="Microsoft YaHei UI Light"/>
              </a:rPr>
              <a:t>大</a:t>
            </a:r>
            <a:r>
              <a:rPr sz="1600" b="0" spc="-5" dirty="0">
                <a:solidFill>
                  <a:srgbClr val="171717"/>
                </a:solidFill>
                <a:latin typeface="+mn-ea"/>
                <a:cs typeface="Microsoft YaHei UI Light"/>
              </a:rPr>
              <a:t>化</a:t>
            </a:r>
            <a:r>
              <a:rPr sz="1600" b="0" spc="35" dirty="0">
                <a:solidFill>
                  <a:srgbClr val="171717"/>
                </a:solidFill>
                <a:latin typeface="+mn-ea"/>
                <a:cs typeface="Microsoft YaHei UI Light"/>
              </a:rPr>
              <a:t> </a:t>
            </a:r>
            <a:r>
              <a:rPr sz="1600" spc="20" dirty="0">
                <a:solidFill>
                  <a:srgbClr val="171717"/>
                </a:solidFill>
                <a:latin typeface="+mn-ea"/>
                <a:cs typeface="Trebuchet MS"/>
              </a:rPr>
              <a:t>reads</a:t>
            </a:r>
            <a:r>
              <a:rPr sz="1600" spc="-25" dirty="0">
                <a:solidFill>
                  <a:srgbClr val="171717"/>
                </a:solidFill>
                <a:latin typeface="+mn-ea"/>
                <a:cs typeface="Trebuchet MS"/>
              </a:rPr>
              <a:t> </a:t>
            </a:r>
            <a:r>
              <a:rPr sz="1600" b="0" spc="-5" dirty="0">
                <a:solidFill>
                  <a:srgbClr val="171717"/>
                </a:solidFill>
                <a:latin typeface="+mn-ea"/>
                <a:cs typeface="Microsoft YaHei UI Light"/>
              </a:rPr>
              <a:t>的使用价值</a:t>
            </a:r>
            <a:endParaRPr sz="1600" dirty="0">
              <a:latin typeface="+mn-ea"/>
              <a:cs typeface="Microsoft YaHei UI Light"/>
            </a:endParaRPr>
          </a:p>
          <a:p>
            <a:pPr marL="299085" indent="-286385">
              <a:lnSpc>
                <a:spcPct val="100000"/>
              </a:lnSpc>
              <a:spcBef>
                <a:spcPts val="960"/>
              </a:spcBef>
              <a:buFont typeface="Trebuchet MS"/>
              <a:buChar char="•"/>
              <a:tabLst>
                <a:tab pos="299085" algn="l"/>
                <a:tab pos="299720" algn="l"/>
              </a:tabLst>
            </a:pPr>
            <a:r>
              <a:rPr sz="1600" b="1" spc="-5" dirty="0">
                <a:solidFill>
                  <a:srgbClr val="171717"/>
                </a:solidFill>
                <a:latin typeface="+mn-ea"/>
                <a:cs typeface="Lucida Sans"/>
              </a:rPr>
              <a:t>LEADING:</a:t>
            </a:r>
            <a:r>
              <a:rPr sz="1600" b="1" spc="-15" dirty="0">
                <a:solidFill>
                  <a:srgbClr val="171717"/>
                </a:solidFill>
                <a:latin typeface="+mn-ea"/>
                <a:cs typeface="Lucida Sans"/>
              </a:rPr>
              <a:t> </a:t>
            </a:r>
            <a:r>
              <a:rPr sz="1600" b="0" spc="-5" dirty="0">
                <a:solidFill>
                  <a:srgbClr val="171717"/>
                </a:solidFill>
                <a:latin typeface="+mn-ea"/>
                <a:cs typeface="Microsoft YaHei UI Light"/>
              </a:rPr>
              <a:t>从</a:t>
            </a:r>
            <a:r>
              <a:rPr sz="1600" b="0" spc="-20" dirty="0">
                <a:solidFill>
                  <a:srgbClr val="171717"/>
                </a:solidFill>
                <a:latin typeface="+mn-ea"/>
                <a:cs typeface="Microsoft YaHei UI Light"/>
              </a:rPr>
              <a:t> </a:t>
            </a:r>
            <a:r>
              <a:rPr sz="1600" spc="20" dirty="0">
                <a:solidFill>
                  <a:srgbClr val="171717"/>
                </a:solidFill>
                <a:latin typeface="+mn-ea"/>
                <a:cs typeface="Trebuchet MS"/>
              </a:rPr>
              <a:t>reads</a:t>
            </a:r>
            <a:r>
              <a:rPr sz="1600" spc="-25" dirty="0">
                <a:solidFill>
                  <a:srgbClr val="171717"/>
                </a:solidFill>
                <a:latin typeface="+mn-ea"/>
                <a:cs typeface="Trebuchet MS"/>
              </a:rPr>
              <a:t> </a:t>
            </a:r>
            <a:r>
              <a:rPr sz="1600" b="0" spc="-5" dirty="0">
                <a:solidFill>
                  <a:srgbClr val="171717"/>
                </a:solidFill>
                <a:latin typeface="+mn-ea"/>
                <a:cs typeface="Microsoft YaHei UI Light"/>
              </a:rPr>
              <a:t>开头切除质量值低于阈值的碱基</a:t>
            </a:r>
            <a:endParaRPr sz="1600" dirty="0">
              <a:latin typeface="+mn-ea"/>
              <a:cs typeface="Microsoft YaHei UI Light"/>
            </a:endParaRPr>
          </a:p>
          <a:p>
            <a:pPr marL="299085" indent="-286385">
              <a:lnSpc>
                <a:spcPct val="100000"/>
              </a:lnSpc>
              <a:spcBef>
                <a:spcPts val="960"/>
              </a:spcBef>
              <a:buFont typeface="Trebuchet MS"/>
              <a:buChar char="•"/>
              <a:tabLst>
                <a:tab pos="299085" algn="l"/>
                <a:tab pos="299720" algn="l"/>
              </a:tabLst>
            </a:pPr>
            <a:r>
              <a:rPr sz="1600" b="1" spc="-20" dirty="0">
                <a:solidFill>
                  <a:srgbClr val="171717"/>
                </a:solidFill>
                <a:latin typeface="+mn-ea"/>
                <a:cs typeface="Lucida Sans"/>
              </a:rPr>
              <a:t>TRAILING:</a:t>
            </a:r>
            <a:r>
              <a:rPr sz="1600" b="1" spc="-15" dirty="0">
                <a:solidFill>
                  <a:srgbClr val="171717"/>
                </a:solidFill>
                <a:latin typeface="+mn-ea"/>
                <a:cs typeface="Lucida Sans"/>
              </a:rPr>
              <a:t> </a:t>
            </a:r>
            <a:r>
              <a:rPr sz="1600" b="0" spc="-5" dirty="0">
                <a:solidFill>
                  <a:srgbClr val="171717"/>
                </a:solidFill>
                <a:latin typeface="+mn-ea"/>
                <a:cs typeface="Microsoft YaHei UI Light"/>
              </a:rPr>
              <a:t>从</a:t>
            </a:r>
            <a:r>
              <a:rPr sz="1600" b="0" spc="-20" dirty="0">
                <a:solidFill>
                  <a:srgbClr val="171717"/>
                </a:solidFill>
                <a:latin typeface="+mn-ea"/>
                <a:cs typeface="Microsoft YaHei UI Light"/>
              </a:rPr>
              <a:t> </a:t>
            </a:r>
            <a:r>
              <a:rPr sz="1600" spc="20" dirty="0">
                <a:solidFill>
                  <a:srgbClr val="171717"/>
                </a:solidFill>
                <a:latin typeface="+mn-ea"/>
                <a:cs typeface="Trebuchet MS"/>
              </a:rPr>
              <a:t>reads</a:t>
            </a:r>
            <a:r>
              <a:rPr sz="1600" spc="-25" dirty="0">
                <a:solidFill>
                  <a:srgbClr val="171717"/>
                </a:solidFill>
                <a:latin typeface="+mn-ea"/>
                <a:cs typeface="Trebuchet MS"/>
              </a:rPr>
              <a:t> </a:t>
            </a:r>
            <a:r>
              <a:rPr sz="1600" b="0" spc="-5" dirty="0">
                <a:solidFill>
                  <a:srgbClr val="171717"/>
                </a:solidFill>
                <a:latin typeface="+mn-ea"/>
                <a:cs typeface="Microsoft YaHei UI Light"/>
              </a:rPr>
              <a:t>末尾开始切除质量值低于阈值的碱基</a:t>
            </a:r>
            <a:endParaRPr sz="1600" dirty="0">
              <a:latin typeface="+mn-ea"/>
              <a:cs typeface="Microsoft YaHei UI Light"/>
            </a:endParaRPr>
          </a:p>
          <a:p>
            <a:pPr marL="299085" indent="-286385">
              <a:lnSpc>
                <a:spcPct val="100000"/>
              </a:lnSpc>
              <a:spcBef>
                <a:spcPts val="960"/>
              </a:spcBef>
              <a:buFont typeface="Trebuchet MS"/>
              <a:buChar char="•"/>
              <a:tabLst>
                <a:tab pos="299085" algn="l"/>
                <a:tab pos="299720" algn="l"/>
              </a:tabLst>
            </a:pPr>
            <a:r>
              <a:rPr sz="1600" b="1" spc="35" dirty="0">
                <a:solidFill>
                  <a:srgbClr val="171717"/>
                </a:solidFill>
                <a:latin typeface="+mn-ea"/>
                <a:cs typeface="Lucida Sans"/>
              </a:rPr>
              <a:t>CROP:</a:t>
            </a:r>
            <a:r>
              <a:rPr sz="1600" b="1" spc="-45" dirty="0">
                <a:solidFill>
                  <a:srgbClr val="171717"/>
                </a:solidFill>
                <a:latin typeface="+mn-ea"/>
                <a:cs typeface="Lucida Sans"/>
              </a:rPr>
              <a:t> </a:t>
            </a:r>
            <a:r>
              <a:rPr sz="1600" b="0" spc="-5" dirty="0">
                <a:solidFill>
                  <a:srgbClr val="171717"/>
                </a:solidFill>
                <a:latin typeface="+mn-ea"/>
                <a:cs typeface="Microsoft YaHei UI Light"/>
              </a:rPr>
              <a:t>从</a:t>
            </a:r>
            <a:r>
              <a:rPr sz="1600" b="0" spc="-30" dirty="0">
                <a:solidFill>
                  <a:srgbClr val="171717"/>
                </a:solidFill>
                <a:latin typeface="+mn-ea"/>
                <a:cs typeface="Microsoft YaHei UI Light"/>
              </a:rPr>
              <a:t> </a:t>
            </a:r>
            <a:r>
              <a:rPr sz="1600" spc="20" dirty="0">
                <a:solidFill>
                  <a:srgbClr val="171717"/>
                </a:solidFill>
                <a:latin typeface="+mn-ea"/>
                <a:cs typeface="Trebuchet MS"/>
              </a:rPr>
              <a:t>reads</a:t>
            </a:r>
            <a:r>
              <a:rPr sz="1600" spc="-25" dirty="0">
                <a:solidFill>
                  <a:srgbClr val="171717"/>
                </a:solidFill>
                <a:latin typeface="+mn-ea"/>
                <a:cs typeface="Trebuchet MS"/>
              </a:rPr>
              <a:t> </a:t>
            </a:r>
            <a:r>
              <a:rPr sz="1600" b="0" spc="-5" dirty="0">
                <a:solidFill>
                  <a:srgbClr val="171717"/>
                </a:solidFill>
                <a:latin typeface="+mn-ea"/>
                <a:cs typeface="Microsoft YaHei UI Light"/>
              </a:rPr>
              <a:t>末尾切掉部分碱基使得</a:t>
            </a:r>
            <a:r>
              <a:rPr sz="1600" b="0" spc="20" dirty="0">
                <a:solidFill>
                  <a:srgbClr val="171717"/>
                </a:solidFill>
                <a:latin typeface="+mn-ea"/>
                <a:cs typeface="Microsoft YaHei UI Light"/>
              </a:rPr>
              <a:t> </a:t>
            </a:r>
            <a:r>
              <a:rPr sz="1600" spc="20" dirty="0">
                <a:solidFill>
                  <a:srgbClr val="171717"/>
                </a:solidFill>
                <a:latin typeface="+mn-ea"/>
                <a:cs typeface="Trebuchet MS"/>
              </a:rPr>
              <a:t>reads</a:t>
            </a:r>
            <a:r>
              <a:rPr sz="1600" spc="-25" dirty="0">
                <a:solidFill>
                  <a:srgbClr val="171717"/>
                </a:solidFill>
                <a:latin typeface="+mn-ea"/>
                <a:cs typeface="Trebuchet MS"/>
              </a:rPr>
              <a:t> </a:t>
            </a:r>
            <a:r>
              <a:rPr sz="1600" b="0" spc="-5" dirty="0">
                <a:solidFill>
                  <a:srgbClr val="171717"/>
                </a:solidFill>
                <a:latin typeface="+mn-ea"/>
                <a:cs typeface="Microsoft YaHei UI Light"/>
              </a:rPr>
              <a:t>达到指定长度</a:t>
            </a:r>
            <a:endParaRPr sz="1600" dirty="0">
              <a:latin typeface="+mn-ea"/>
              <a:cs typeface="Microsoft YaHei UI Light"/>
            </a:endParaRPr>
          </a:p>
          <a:p>
            <a:pPr marL="299085" indent="-286385">
              <a:lnSpc>
                <a:spcPct val="100000"/>
              </a:lnSpc>
              <a:spcBef>
                <a:spcPts val="960"/>
              </a:spcBef>
              <a:buFont typeface="Trebuchet MS"/>
              <a:buChar char="•"/>
              <a:tabLst>
                <a:tab pos="299085" algn="l"/>
                <a:tab pos="299720" algn="l"/>
              </a:tabLst>
            </a:pPr>
            <a:r>
              <a:rPr sz="1600" b="1" dirty="0">
                <a:solidFill>
                  <a:srgbClr val="171717"/>
                </a:solidFill>
                <a:latin typeface="+mn-ea"/>
                <a:cs typeface="Lucida Sans"/>
              </a:rPr>
              <a:t>HEADCROP:</a:t>
            </a:r>
            <a:r>
              <a:rPr sz="1600" b="1" spc="-10" dirty="0">
                <a:solidFill>
                  <a:srgbClr val="171717"/>
                </a:solidFill>
                <a:latin typeface="+mn-ea"/>
                <a:cs typeface="Lucida Sans"/>
              </a:rPr>
              <a:t> </a:t>
            </a:r>
            <a:r>
              <a:rPr sz="1600" b="0" spc="-5" dirty="0">
                <a:solidFill>
                  <a:srgbClr val="171717"/>
                </a:solidFill>
                <a:latin typeface="+mn-ea"/>
                <a:cs typeface="Microsoft YaHei UI Light"/>
              </a:rPr>
              <a:t>从</a:t>
            </a:r>
            <a:r>
              <a:rPr sz="1600" b="0" spc="-20" dirty="0">
                <a:solidFill>
                  <a:srgbClr val="171717"/>
                </a:solidFill>
                <a:latin typeface="+mn-ea"/>
                <a:cs typeface="Microsoft YaHei UI Light"/>
              </a:rPr>
              <a:t> </a:t>
            </a:r>
            <a:r>
              <a:rPr sz="1600" spc="20" dirty="0">
                <a:solidFill>
                  <a:srgbClr val="171717"/>
                </a:solidFill>
                <a:latin typeface="+mn-ea"/>
                <a:cs typeface="Trebuchet MS"/>
              </a:rPr>
              <a:t>reads</a:t>
            </a:r>
            <a:r>
              <a:rPr sz="1600" spc="-35" dirty="0">
                <a:solidFill>
                  <a:srgbClr val="171717"/>
                </a:solidFill>
                <a:latin typeface="+mn-ea"/>
                <a:cs typeface="Trebuchet MS"/>
              </a:rPr>
              <a:t> </a:t>
            </a:r>
            <a:r>
              <a:rPr sz="1600" b="0" spc="-5" dirty="0">
                <a:solidFill>
                  <a:srgbClr val="171717"/>
                </a:solidFill>
                <a:latin typeface="+mn-ea"/>
                <a:cs typeface="Microsoft YaHei UI Light"/>
              </a:rPr>
              <a:t>开头切掉指定数量的碱基</a:t>
            </a:r>
            <a:endParaRPr sz="1600" dirty="0">
              <a:latin typeface="+mn-ea"/>
              <a:cs typeface="Microsoft YaHei UI Light"/>
            </a:endParaRPr>
          </a:p>
          <a:p>
            <a:pPr marL="299085" indent="-286385">
              <a:lnSpc>
                <a:spcPct val="100000"/>
              </a:lnSpc>
              <a:spcBef>
                <a:spcPts val="960"/>
              </a:spcBef>
              <a:buFont typeface="Trebuchet MS"/>
              <a:buChar char="•"/>
              <a:tabLst>
                <a:tab pos="299085" algn="l"/>
                <a:tab pos="299720" algn="l"/>
              </a:tabLst>
            </a:pPr>
            <a:r>
              <a:rPr sz="1600" b="1" spc="-15" dirty="0">
                <a:solidFill>
                  <a:srgbClr val="171717"/>
                </a:solidFill>
                <a:latin typeface="+mn-ea"/>
                <a:cs typeface="Lucida Sans"/>
              </a:rPr>
              <a:t>MINLEN:</a:t>
            </a:r>
            <a:r>
              <a:rPr sz="1600" b="1" spc="-50" dirty="0">
                <a:solidFill>
                  <a:srgbClr val="171717"/>
                </a:solidFill>
                <a:latin typeface="+mn-ea"/>
                <a:cs typeface="Lucida Sans"/>
              </a:rPr>
              <a:t> </a:t>
            </a:r>
            <a:r>
              <a:rPr sz="1600" b="0" spc="-5" dirty="0">
                <a:solidFill>
                  <a:srgbClr val="171717"/>
                </a:solidFill>
                <a:latin typeface="+mn-ea"/>
                <a:cs typeface="Microsoft YaHei UI Light"/>
              </a:rPr>
              <a:t>丢弃长度低于阈值的</a:t>
            </a:r>
            <a:r>
              <a:rPr sz="1600" b="0" spc="5" dirty="0">
                <a:solidFill>
                  <a:srgbClr val="171717"/>
                </a:solidFill>
                <a:latin typeface="+mn-ea"/>
                <a:cs typeface="Microsoft YaHei UI Light"/>
              </a:rPr>
              <a:t> </a:t>
            </a:r>
            <a:r>
              <a:rPr sz="1600" spc="20" dirty="0">
                <a:solidFill>
                  <a:srgbClr val="171717"/>
                </a:solidFill>
                <a:latin typeface="+mn-ea"/>
                <a:cs typeface="Trebuchet MS"/>
              </a:rPr>
              <a:t>reads</a:t>
            </a:r>
            <a:endParaRPr sz="1600" dirty="0">
              <a:latin typeface="+mn-ea"/>
              <a:cs typeface="Trebuchet MS"/>
            </a:endParaRPr>
          </a:p>
          <a:p>
            <a:pPr marL="299085" indent="-286385">
              <a:lnSpc>
                <a:spcPct val="100000"/>
              </a:lnSpc>
              <a:spcBef>
                <a:spcPts val="960"/>
              </a:spcBef>
              <a:buFont typeface="Trebuchet MS"/>
              <a:buChar char="•"/>
              <a:tabLst>
                <a:tab pos="299085" algn="l"/>
                <a:tab pos="299720" algn="l"/>
              </a:tabLst>
            </a:pPr>
            <a:r>
              <a:rPr sz="1600" b="1" spc="-20" dirty="0">
                <a:solidFill>
                  <a:srgbClr val="171717"/>
                </a:solidFill>
                <a:latin typeface="+mn-ea"/>
                <a:cs typeface="Lucida Sans"/>
              </a:rPr>
              <a:t>AVGQUAL:</a:t>
            </a:r>
            <a:r>
              <a:rPr sz="1600" b="0" spc="-5" dirty="0">
                <a:solidFill>
                  <a:srgbClr val="171717"/>
                </a:solidFill>
                <a:latin typeface="+mn-ea"/>
                <a:cs typeface="Microsoft YaHei UI Light"/>
              </a:rPr>
              <a:t>丢</a:t>
            </a:r>
            <a:r>
              <a:rPr sz="1600" b="0" spc="5" dirty="0">
                <a:solidFill>
                  <a:srgbClr val="171717"/>
                </a:solidFill>
                <a:latin typeface="+mn-ea"/>
                <a:cs typeface="Microsoft YaHei UI Light"/>
              </a:rPr>
              <a:t>弃</a:t>
            </a:r>
            <a:r>
              <a:rPr sz="1600" b="0" spc="-5" dirty="0">
                <a:solidFill>
                  <a:srgbClr val="171717"/>
                </a:solidFill>
                <a:latin typeface="+mn-ea"/>
                <a:cs typeface="Microsoft YaHei UI Light"/>
              </a:rPr>
              <a:t>平均</a:t>
            </a:r>
            <a:r>
              <a:rPr sz="1600" b="0" spc="5" dirty="0">
                <a:solidFill>
                  <a:srgbClr val="171717"/>
                </a:solidFill>
                <a:latin typeface="+mn-ea"/>
                <a:cs typeface="Microsoft YaHei UI Light"/>
              </a:rPr>
              <a:t>碱</a:t>
            </a:r>
            <a:r>
              <a:rPr sz="1600" b="0" spc="-5" dirty="0">
                <a:solidFill>
                  <a:srgbClr val="171717"/>
                </a:solidFill>
                <a:latin typeface="+mn-ea"/>
                <a:cs typeface="Microsoft YaHei UI Light"/>
              </a:rPr>
              <a:t>基质</a:t>
            </a:r>
            <a:r>
              <a:rPr sz="1600" b="0" spc="5" dirty="0">
                <a:solidFill>
                  <a:srgbClr val="171717"/>
                </a:solidFill>
                <a:latin typeface="+mn-ea"/>
                <a:cs typeface="Microsoft YaHei UI Light"/>
              </a:rPr>
              <a:t>量</a:t>
            </a:r>
            <a:r>
              <a:rPr sz="1600" b="0" spc="-5" dirty="0">
                <a:solidFill>
                  <a:srgbClr val="171717"/>
                </a:solidFill>
                <a:latin typeface="+mn-ea"/>
                <a:cs typeface="Microsoft YaHei UI Light"/>
              </a:rPr>
              <a:t>值低</a:t>
            </a:r>
            <a:r>
              <a:rPr sz="1600" b="0" spc="5" dirty="0">
                <a:solidFill>
                  <a:srgbClr val="171717"/>
                </a:solidFill>
                <a:latin typeface="+mn-ea"/>
                <a:cs typeface="Microsoft YaHei UI Light"/>
              </a:rPr>
              <a:t>于</a:t>
            </a:r>
            <a:r>
              <a:rPr sz="1600" b="0" spc="-5" dirty="0">
                <a:solidFill>
                  <a:srgbClr val="171717"/>
                </a:solidFill>
                <a:latin typeface="+mn-ea"/>
                <a:cs typeface="Microsoft YaHei UI Light"/>
              </a:rPr>
              <a:t>阈值的</a:t>
            </a:r>
            <a:r>
              <a:rPr sz="1600" b="0" spc="40" dirty="0">
                <a:solidFill>
                  <a:srgbClr val="171717"/>
                </a:solidFill>
                <a:latin typeface="+mn-ea"/>
                <a:cs typeface="Microsoft YaHei UI Light"/>
              </a:rPr>
              <a:t> </a:t>
            </a:r>
            <a:r>
              <a:rPr sz="1600" spc="20" dirty="0">
                <a:solidFill>
                  <a:srgbClr val="171717"/>
                </a:solidFill>
                <a:latin typeface="+mn-ea"/>
                <a:cs typeface="Trebuchet MS"/>
              </a:rPr>
              <a:t>reads</a:t>
            </a:r>
            <a:endParaRPr sz="1600" dirty="0">
              <a:latin typeface="+mn-ea"/>
              <a:cs typeface="Trebuchet MS"/>
            </a:endParaRPr>
          </a:p>
          <a:p>
            <a:pPr marL="299085" indent="-286385">
              <a:lnSpc>
                <a:spcPct val="100000"/>
              </a:lnSpc>
              <a:spcBef>
                <a:spcPts val="965"/>
              </a:spcBef>
              <a:buFont typeface="Trebuchet MS"/>
              <a:buChar char="•"/>
              <a:tabLst>
                <a:tab pos="299085" algn="l"/>
                <a:tab pos="299720" algn="l"/>
              </a:tabLst>
            </a:pPr>
            <a:r>
              <a:rPr sz="1600" b="1" spc="-65" dirty="0">
                <a:solidFill>
                  <a:srgbClr val="171717"/>
                </a:solidFill>
                <a:latin typeface="+mn-ea"/>
                <a:cs typeface="Lucida Sans"/>
              </a:rPr>
              <a:t>TOPHRED33</a:t>
            </a:r>
            <a:r>
              <a:rPr sz="1600" spc="-65" dirty="0">
                <a:solidFill>
                  <a:srgbClr val="171717"/>
                </a:solidFill>
                <a:latin typeface="+mn-ea"/>
                <a:cs typeface="Trebuchet MS"/>
              </a:rPr>
              <a:t>:</a:t>
            </a:r>
            <a:r>
              <a:rPr sz="1600" spc="-55" dirty="0">
                <a:solidFill>
                  <a:srgbClr val="171717"/>
                </a:solidFill>
                <a:latin typeface="+mn-ea"/>
                <a:cs typeface="Trebuchet MS"/>
              </a:rPr>
              <a:t> </a:t>
            </a:r>
            <a:r>
              <a:rPr sz="1600" b="0" spc="-5" dirty="0">
                <a:solidFill>
                  <a:srgbClr val="171717"/>
                </a:solidFill>
                <a:latin typeface="+mn-ea"/>
                <a:cs typeface="Microsoft YaHei UI Light"/>
              </a:rPr>
              <a:t>将</a:t>
            </a:r>
            <a:r>
              <a:rPr sz="1600" b="0" spc="-30" dirty="0">
                <a:solidFill>
                  <a:srgbClr val="171717"/>
                </a:solidFill>
                <a:latin typeface="+mn-ea"/>
                <a:cs typeface="Microsoft YaHei UI Light"/>
              </a:rPr>
              <a:t> </a:t>
            </a:r>
            <a:r>
              <a:rPr sz="1600" spc="20" dirty="0">
                <a:solidFill>
                  <a:srgbClr val="171717"/>
                </a:solidFill>
                <a:latin typeface="+mn-ea"/>
                <a:cs typeface="Trebuchet MS"/>
              </a:rPr>
              <a:t>reads</a:t>
            </a:r>
            <a:r>
              <a:rPr sz="1600" spc="-40" dirty="0">
                <a:solidFill>
                  <a:srgbClr val="171717"/>
                </a:solidFill>
                <a:latin typeface="+mn-ea"/>
                <a:cs typeface="Trebuchet MS"/>
              </a:rPr>
              <a:t> </a:t>
            </a:r>
            <a:r>
              <a:rPr sz="1600" b="0" spc="-5" dirty="0">
                <a:solidFill>
                  <a:srgbClr val="171717"/>
                </a:solidFill>
                <a:latin typeface="+mn-ea"/>
                <a:cs typeface="Microsoft YaHei UI Light"/>
              </a:rPr>
              <a:t>的碱基质量值体系转为</a:t>
            </a:r>
            <a:r>
              <a:rPr sz="1600" b="0" spc="5" dirty="0">
                <a:solidFill>
                  <a:srgbClr val="171717"/>
                </a:solidFill>
                <a:latin typeface="+mn-ea"/>
                <a:cs typeface="Microsoft YaHei UI Light"/>
              </a:rPr>
              <a:t> </a:t>
            </a:r>
            <a:r>
              <a:rPr sz="1600" spc="-5" dirty="0">
                <a:solidFill>
                  <a:srgbClr val="171717"/>
                </a:solidFill>
                <a:latin typeface="+mn-ea"/>
                <a:cs typeface="Trebuchet MS"/>
              </a:rPr>
              <a:t>phred-33</a:t>
            </a:r>
            <a:endParaRPr sz="1600" dirty="0">
              <a:latin typeface="+mn-ea"/>
              <a:cs typeface="Trebuchet MS"/>
            </a:endParaRPr>
          </a:p>
          <a:p>
            <a:pPr marL="299085" indent="-286385">
              <a:lnSpc>
                <a:spcPct val="100000"/>
              </a:lnSpc>
              <a:spcBef>
                <a:spcPts val="960"/>
              </a:spcBef>
              <a:buFont typeface="Trebuchet MS"/>
              <a:buChar char="•"/>
              <a:tabLst>
                <a:tab pos="299085" algn="l"/>
                <a:tab pos="299720" algn="l"/>
              </a:tabLst>
            </a:pPr>
            <a:r>
              <a:rPr sz="1600" b="1" spc="-40" dirty="0">
                <a:solidFill>
                  <a:srgbClr val="171717"/>
                </a:solidFill>
                <a:latin typeface="+mn-ea"/>
                <a:cs typeface="Lucida Sans"/>
              </a:rPr>
              <a:t>TOPHRED64:</a:t>
            </a:r>
            <a:r>
              <a:rPr sz="1600" b="1" spc="-65" dirty="0">
                <a:solidFill>
                  <a:srgbClr val="171717"/>
                </a:solidFill>
                <a:latin typeface="+mn-ea"/>
                <a:cs typeface="Lucida Sans"/>
              </a:rPr>
              <a:t> </a:t>
            </a:r>
            <a:r>
              <a:rPr sz="1600" b="0" spc="-5" dirty="0">
                <a:solidFill>
                  <a:srgbClr val="171717"/>
                </a:solidFill>
                <a:latin typeface="+mn-ea"/>
                <a:cs typeface="Microsoft YaHei UI Light"/>
              </a:rPr>
              <a:t>将</a:t>
            </a:r>
            <a:r>
              <a:rPr sz="1600" b="0" spc="-25" dirty="0">
                <a:solidFill>
                  <a:srgbClr val="171717"/>
                </a:solidFill>
                <a:latin typeface="+mn-ea"/>
                <a:cs typeface="Microsoft YaHei UI Light"/>
              </a:rPr>
              <a:t> </a:t>
            </a:r>
            <a:r>
              <a:rPr sz="1600" spc="20" dirty="0">
                <a:solidFill>
                  <a:srgbClr val="171717"/>
                </a:solidFill>
                <a:latin typeface="+mn-ea"/>
                <a:cs typeface="Trebuchet MS"/>
              </a:rPr>
              <a:t>reads</a:t>
            </a:r>
            <a:r>
              <a:rPr sz="1600" spc="-40" dirty="0">
                <a:solidFill>
                  <a:srgbClr val="171717"/>
                </a:solidFill>
                <a:latin typeface="+mn-ea"/>
                <a:cs typeface="Trebuchet MS"/>
              </a:rPr>
              <a:t> </a:t>
            </a:r>
            <a:r>
              <a:rPr sz="1600" b="0" spc="-5" dirty="0">
                <a:solidFill>
                  <a:srgbClr val="171717"/>
                </a:solidFill>
                <a:latin typeface="+mn-ea"/>
                <a:cs typeface="Microsoft YaHei UI Light"/>
              </a:rPr>
              <a:t>的碱基质量值体系转为</a:t>
            </a:r>
            <a:r>
              <a:rPr sz="1600" b="0" spc="10" dirty="0">
                <a:solidFill>
                  <a:srgbClr val="171717"/>
                </a:solidFill>
                <a:latin typeface="+mn-ea"/>
                <a:cs typeface="Microsoft YaHei UI Light"/>
              </a:rPr>
              <a:t> </a:t>
            </a:r>
            <a:r>
              <a:rPr sz="1600" spc="-5" dirty="0">
                <a:solidFill>
                  <a:srgbClr val="171717"/>
                </a:solidFill>
                <a:latin typeface="+mn-ea"/>
                <a:cs typeface="Trebuchet MS"/>
              </a:rPr>
              <a:t>phred-64</a:t>
            </a:r>
            <a:endParaRPr sz="1600" dirty="0">
              <a:latin typeface="+mn-ea"/>
              <a:cs typeface="Trebuchet M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tabLst>
                <a:tab pos="10862945" algn="l"/>
              </a:tabLst>
            </a:pPr>
            <a:r>
              <a:rPr b="1" spc="-185" dirty="0">
                <a:latin typeface="+mj-ea"/>
                <a:cs typeface="Lucida Sans"/>
              </a:rPr>
              <a:t> </a:t>
            </a:r>
            <a:r>
              <a:rPr b="1" spc="-40" dirty="0">
                <a:latin typeface="+mj-ea"/>
                <a:cs typeface="Lucida Sans"/>
              </a:rPr>
              <a:t>RNA-seq</a:t>
            </a:r>
            <a:r>
              <a:rPr b="1" spc="-105" dirty="0">
                <a:latin typeface="+mj-ea"/>
                <a:cs typeface="Lucida Sans"/>
              </a:rPr>
              <a:t> </a:t>
            </a:r>
            <a:r>
              <a:rPr b="1" spc="-175" dirty="0">
                <a:latin typeface="+mj-ea"/>
                <a:cs typeface="Lucida Sans"/>
              </a:rPr>
              <a:t>raw</a:t>
            </a:r>
            <a:r>
              <a:rPr b="1" spc="-135" dirty="0">
                <a:latin typeface="+mj-ea"/>
                <a:cs typeface="Lucida Sans"/>
              </a:rPr>
              <a:t> data</a:t>
            </a:r>
            <a:r>
              <a:rPr b="1" spc="-95" dirty="0">
                <a:latin typeface="+mj-ea"/>
                <a:cs typeface="Lucida Sans"/>
              </a:rPr>
              <a:t> </a:t>
            </a:r>
            <a:r>
              <a:rPr spc="-5" dirty="0">
                <a:latin typeface="+mj-ea"/>
              </a:rPr>
              <a:t>预处理</a:t>
            </a:r>
            <a:r>
              <a:rPr b="1" spc="235" dirty="0">
                <a:latin typeface="+mj-ea"/>
                <a:cs typeface="Lucida Sans"/>
              </a:rPr>
              <a:t>:</a:t>
            </a:r>
            <a:r>
              <a:rPr b="1" spc="-135" dirty="0">
                <a:latin typeface="+mj-ea"/>
                <a:cs typeface="Lucida Sans"/>
              </a:rPr>
              <a:t> </a:t>
            </a:r>
            <a:r>
              <a:rPr b="1" spc="-150" dirty="0">
                <a:latin typeface="+mj-ea"/>
                <a:cs typeface="Lucida Sans"/>
              </a:rPr>
              <a:t>trimmomatic	</a:t>
            </a:r>
          </a:p>
        </p:txBody>
      </p:sp>
      <p:sp>
        <p:nvSpPr>
          <p:cNvPr id="3" name="object 3"/>
          <p:cNvSpPr/>
          <p:nvPr/>
        </p:nvSpPr>
        <p:spPr>
          <a:xfrm>
            <a:off x="2196083" y="1578863"/>
            <a:ext cx="7799832" cy="1376172"/>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297305" y="3267583"/>
            <a:ext cx="9998710" cy="1123315"/>
          </a:xfrm>
          <a:prstGeom prst="rect">
            <a:avLst/>
          </a:prstGeom>
        </p:spPr>
        <p:txBody>
          <a:bodyPr vert="horz" wrap="square" lIns="0" tIns="12700" rIns="0" bIns="0" rtlCol="0">
            <a:spAutoFit/>
          </a:bodyPr>
          <a:lstStyle/>
          <a:p>
            <a:pPr marL="12700" marR="5080">
              <a:lnSpc>
                <a:spcPct val="100000"/>
              </a:lnSpc>
              <a:spcBef>
                <a:spcPts val="100"/>
              </a:spcBef>
            </a:pPr>
            <a:r>
              <a:rPr sz="1800" b="1" spc="-10" dirty="0">
                <a:latin typeface="Lucida Sans"/>
                <a:cs typeface="Lucida Sans"/>
              </a:rPr>
              <a:t>ILLUMINACLIP</a:t>
            </a:r>
            <a:r>
              <a:rPr sz="1800" spc="-10" dirty="0">
                <a:latin typeface="Trebuchet MS"/>
                <a:cs typeface="Trebuchet MS"/>
              </a:rPr>
              <a:t>:&lt;fastaWithAdaptersEtc&gt;:&lt;seed </a:t>
            </a:r>
            <a:r>
              <a:rPr sz="1800" spc="-5" dirty="0">
                <a:latin typeface="Trebuchet MS"/>
                <a:cs typeface="Trebuchet MS"/>
              </a:rPr>
              <a:t>mismatches&gt;:&lt;palindrome </a:t>
            </a:r>
            <a:r>
              <a:rPr sz="1800" spc="-65" dirty="0">
                <a:latin typeface="Trebuchet MS"/>
                <a:cs typeface="Trebuchet MS"/>
              </a:rPr>
              <a:t>clip </a:t>
            </a:r>
            <a:r>
              <a:rPr sz="1800" spc="-15" dirty="0">
                <a:latin typeface="Trebuchet MS"/>
                <a:cs typeface="Trebuchet MS"/>
              </a:rPr>
              <a:t>threshold&gt;:&lt;simple  </a:t>
            </a:r>
            <a:r>
              <a:rPr sz="1800" spc="-65" dirty="0">
                <a:latin typeface="Trebuchet MS"/>
                <a:cs typeface="Trebuchet MS"/>
              </a:rPr>
              <a:t>clip</a:t>
            </a:r>
            <a:r>
              <a:rPr sz="1800" spc="-40" dirty="0">
                <a:latin typeface="Trebuchet MS"/>
                <a:cs typeface="Trebuchet MS"/>
              </a:rPr>
              <a:t> </a:t>
            </a:r>
            <a:r>
              <a:rPr sz="1800" spc="5" dirty="0">
                <a:latin typeface="Trebuchet MS"/>
                <a:cs typeface="Trebuchet MS"/>
              </a:rPr>
              <a:t>threshold&gt;:&lt;minAdapterLength&gt;:&lt;keepBothReads&gt;</a:t>
            </a:r>
            <a:endParaRPr sz="1800">
              <a:latin typeface="Trebuchet MS"/>
              <a:cs typeface="Trebuchet MS"/>
            </a:endParaRPr>
          </a:p>
          <a:p>
            <a:pPr>
              <a:lnSpc>
                <a:spcPct val="100000"/>
              </a:lnSpc>
              <a:spcBef>
                <a:spcPts val="30"/>
              </a:spcBef>
            </a:pPr>
            <a:endParaRPr sz="1850">
              <a:latin typeface="Times New Roman"/>
              <a:cs typeface="Times New Roman"/>
            </a:endParaRPr>
          </a:p>
          <a:p>
            <a:pPr marL="12700">
              <a:lnSpc>
                <a:spcPct val="100000"/>
              </a:lnSpc>
            </a:pPr>
            <a:r>
              <a:rPr sz="1800" spc="-15" dirty="0">
                <a:latin typeface="Trebuchet MS"/>
                <a:cs typeface="Trebuchet MS"/>
              </a:rPr>
              <a:t>TruSeq3-PE-2.fa:2:30:10:1:true</a:t>
            </a:r>
            <a:endParaRPr sz="1800">
              <a:latin typeface="Trebuchet MS"/>
              <a:cs typeface="Trebuchet MS"/>
            </a:endParaRPr>
          </a:p>
        </p:txBody>
      </p:sp>
      <p:sp>
        <p:nvSpPr>
          <p:cNvPr id="9" name="object 9"/>
          <p:cNvSpPr txBox="1">
            <a:spLocks noGrp="1"/>
          </p:cNvSpPr>
          <p:nvPr>
            <p:ph type="sldNum" sz="quarter" idx="7"/>
          </p:nvPr>
        </p:nvSpPr>
        <p:spPr>
          <a:prstGeom prst="rect">
            <a:avLst/>
          </a:prstGeom>
        </p:spPr>
        <p:txBody>
          <a:bodyPr vert="horz" wrap="square" lIns="0" tIns="103022" rIns="0" bIns="0" rtlCol="0">
            <a:spAutoFit/>
          </a:bodyPr>
          <a:lstStyle/>
          <a:p>
            <a:pPr marL="25400">
              <a:lnSpc>
                <a:spcPct val="100000"/>
              </a:lnSpc>
            </a:pPr>
            <a:fld id="{81D60167-4931-47E6-BA6A-407CBD079E47}" type="slidenum">
              <a:rPr spc="25" dirty="0"/>
              <a:t>34</a:t>
            </a:fld>
            <a:endParaRPr spc="25" dirty="0"/>
          </a:p>
        </p:txBody>
      </p:sp>
      <p:sp>
        <p:nvSpPr>
          <p:cNvPr id="5" name="object 5"/>
          <p:cNvSpPr txBox="1"/>
          <p:nvPr/>
        </p:nvSpPr>
        <p:spPr>
          <a:xfrm>
            <a:off x="1297305" y="4913757"/>
            <a:ext cx="2324735" cy="299720"/>
          </a:xfrm>
          <a:prstGeom prst="rect">
            <a:avLst/>
          </a:prstGeom>
        </p:spPr>
        <p:txBody>
          <a:bodyPr vert="horz" wrap="square" lIns="0" tIns="12700" rIns="0" bIns="0" rtlCol="0">
            <a:spAutoFit/>
          </a:bodyPr>
          <a:lstStyle/>
          <a:p>
            <a:pPr marL="12700">
              <a:lnSpc>
                <a:spcPct val="100000"/>
              </a:lnSpc>
              <a:spcBef>
                <a:spcPts val="100"/>
              </a:spcBef>
            </a:pPr>
            <a:r>
              <a:rPr sz="1800" b="1" spc="-35" dirty="0">
                <a:latin typeface="Lucida Sans"/>
                <a:cs typeface="Lucida Sans"/>
              </a:rPr>
              <a:t>keepBothReads:</a:t>
            </a:r>
            <a:r>
              <a:rPr sz="1800" b="1" spc="-114" dirty="0">
                <a:latin typeface="Lucida Sans"/>
                <a:cs typeface="Lucida Sans"/>
              </a:rPr>
              <a:t> </a:t>
            </a:r>
            <a:r>
              <a:rPr sz="1800" b="1" spc="-100" dirty="0">
                <a:solidFill>
                  <a:srgbClr val="C00000"/>
                </a:solidFill>
                <a:latin typeface="Lucida Sans"/>
                <a:cs typeface="Lucida Sans"/>
              </a:rPr>
              <a:t>true</a:t>
            </a:r>
            <a:endParaRPr sz="1800" dirty="0">
              <a:latin typeface="Lucida Sans"/>
              <a:cs typeface="Lucida Sans"/>
            </a:endParaRPr>
          </a:p>
        </p:txBody>
      </p:sp>
      <p:sp>
        <p:nvSpPr>
          <p:cNvPr id="6" name="object 6"/>
          <p:cNvSpPr txBox="1"/>
          <p:nvPr/>
        </p:nvSpPr>
        <p:spPr>
          <a:xfrm>
            <a:off x="5053710" y="4283455"/>
            <a:ext cx="1814830" cy="1671955"/>
          </a:xfrm>
          <a:prstGeom prst="rect">
            <a:avLst/>
          </a:prstGeom>
        </p:spPr>
        <p:txBody>
          <a:bodyPr vert="horz" wrap="square" lIns="0" tIns="12700" rIns="0" bIns="0" rtlCol="0">
            <a:spAutoFit/>
          </a:bodyPr>
          <a:lstStyle/>
          <a:p>
            <a:pPr marL="12700" marR="817244">
              <a:lnSpc>
                <a:spcPct val="100000"/>
              </a:lnSpc>
              <a:spcBef>
                <a:spcPts val="100"/>
              </a:spcBef>
            </a:pPr>
            <a:r>
              <a:rPr sz="1800" b="1" spc="-100" dirty="0">
                <a:solidFill>
                  <a:srgbClr val="171717"/>
                </a:solidFill>
                <a:latin typeface="Lucida Sans"/>
                <a:cs typeface="Lucida Sans"/>
              </a:rPr>
              <a:t>fr</a:t>
            </a:r>
            <a:r>
              <a:rPr sz="1800" b="1" spc="-140" dirty="0">
                <a:solidFill>
                  <a:srgbClr val="171717"/>
                </a:solidFill>
                <a:latin typeface="Lucida Sans"/>
                <a:cs typeface="Lucida Sans"/>
              </a:rPr>
              <a:t>a</a:t>
            </a:r>
            <a:r>
              <a:rPr sz="1800" b="1" spc="-90" dirty="0">
                <a:solidFill>
                  <a:srgbClr val="171717"/>
                </a:solidFill>
                <a:latin typeface="Lucida Sans"/>
                <a:cs typeface="Lucida Sans"/>
              </a:rPr>
              <a:t>gment  </a:t>
            </a:r>
            <a:r>
              <a:rPr sz="1800" b="1" spc="-85" dirty="0">
                <a:solidFill>
                  <a:srgbClr val="171717"/>
                </a:solidFill>
                <a:latin typeface="Lucida Sans"/>
                <a:cs typeface="Lucida Sans"/>
              </a:rPr>
              <a:t>insert  </a:t>
            </a:r>
            <a:r>
              <a:rPr sz="1800" b="1" spc="-50" dirty="0">
                <a:solidFill>
                  <a:srgbClr val="171717"/>
                </a:solidFill>
                <a:latin typeface="Lucida Sans"/>
                <a:cs typeface="Lucida Sans"/>
              </a:rPr>
              <a:t>R1</a:t>
            </a:r>
            <a:endParaRPr sz="1800" dirty="0">
              <a:latin typeface="Lucida Sans"/>
              <a:cs typeface="Lucida Sans"/>
            </a:endParaRPr>
          </a:p>
          <a:p>
            <a:pPr marL="12700">
              <a:lnSpc>
                <a:spcPct val="100000"/>
              </a:lnSpc>
            </a:pPr>
            <a:r>
              <a:rPr sz="1800" b="1" spc="-45" dirty="0">
                <a:solidFill>
                  <a:srgbClr val="171717"/>
                </a:solidFill>
                <a:latin typeface="Lucida Sans"/>
                <a:cs typeface="Lucida Sans"/>
              </a:rPr>
              <a:t>R2</a:t>
            </a:r>
            <a:endParaRPr sz="1800" dirty="0">
              <a:latin typeface="Lucida Sans"/>
              <a:cs typeface="Lucida Sans"/>
            </a:endParaRPr>
          </a:p>
          <a:p>
            <a:pPr marL="12700">
              <a:lnSpc>
                <a:spcPct val="100000"/>
              </a:lnSpc>
            </a:pPr>
            <a:r>
              <a:rPr sz="1800" b="1" spc="-85" dirty="0">
                <a:solidFill>
                  <a:srgbClr val="171717"/>
                </a:solidFill>
                <a:latin typeface="Lucida Sans"/>
                <a:cs typeface="Lucida Sans"/>
              </a:rPr>
              <a:t>overlap</a:t>
            </a:r>
            <a:endParaRPr sz="1800" dirty="0">
              <a:latin typeface="Lucida Sans"/>
              <a:cs typeface="Lucida Sans"/>
            </a:endParaRPr>
          </a:p>
          <a:p>
            <a:pPr marL="12700">
              <a:lnSpc>
                <a:spcPct val="100000"/>
              </a:lnSpc>
            </a:pPr>
            <a:r>
              <a:rPr sz="1800" b="1" spc="-70" dirty="0">
                <a:solidFill>
                  <a:srgbClr val="171717"/>
                </a:solidFill>
                <a:latin typeface="Lucida Sans"/>
                <a:cs typeface="Lucida Sans"/>
              </a:rPr>
              <a:t>stitched </a:t>
            </a:r>
            <a:r>
              <a:rPr sz="1800" b="1" spc="145" dirty="0">
                <a:solidFill>
                  <a:srgbClr val="171717"/>
                </a:solidFill>
                <a:latin typeface="Lucida Sans"/>
                <a:cs typeface="Lucida Sans"/>
              </a:rPr>
              <a:t>SE</a:t>
            </a:r>
            <a:r>
              <a:rPr sz="1800" b="1" spc="-165" dirty="0">
                <a:solidFill>
                  <a:srgbClr val="171717"/>
                </a:solidFill>
                <a:latin typeface="Lucida Sans"/>
                <a:cs typeface="Lucida Sans"/>
              </a:rPr>
              <a:t> </a:t>
            </a:r>
            <a:r>
              <a:rPr sz="1800" b="1" spc="-85" dirty="0">
                <a:solidFill>
                  <a:srgbClr val="171717"/>
                </a:solidFill>
                <a:latin typeface="Lucida Sans"/>
                <a:cs typeface="Lucida Sans"/>
              </a:rPr>
              <a:t>read</a:t>
            </a:r>
            <a:endParaRPr sz="1800" dirty="0">
              <a:latin typeface="Lucida Sans"/>
              <a:cs typeface="Lucida Sans"/>
            </a:endParaRPr>
          </a:p>
        </p:txBody>
      </p:sp>
      <p:sp>
        <p:nvSpPr>
          <p:cNvPr id="7" name="object 7"/>
          <p:cNvSpPr txBox="1"/>
          <p:nvPr/>
        </p:nvSpPr>
        <p:spPr>
          <a:xfrm>
            <a:off x="7426350" y="4283455"/>
            <a:ext cx="3832860" cy="1671955"/>
          </a:xfrm>
          <a:prstGeom prst="rect">
            <a:avLst/>
          </a:prstGeom>
        </p:spPr>
        <p:txBody>
          <a:bodyPr vert="horz" wrap="square" lIns="0" tIns="12700" rIns="0" bIns="0" rtlCol="0">
            <a:spAutoFit/>
          </a:bodyPr>
          <a:lstStyle/>
          <a:p>
            <a:pPr marR="60960" algn="ctr">
              <a:lnSpc>
                <a:spcPct val="100000"/>
              </a:lnSpc>
              <a:spcBef>
                <a:spcPts val="100"/>
              </a:spcBef>
            </a:pPr>
            <a:r>
              <a:rPr sz="1800" b="1" spc="-100" dirty="0">
                <a:solidFill>
                  <a:srgbClr val="171717"/>
                </a:solidFill>
                <a:latin typeface="Lucida Sans"/>
                <a:cs typeface="Lucida Sans"/>
              </a:rPr>
              <a:t>~~~======================~~~</a:t>
            </a:r>
            <a:endParaRPr sz="1800">
              <a:latin typeface="Lucida Sans"/>
              <a:cs typeface="Lucida Sans"/>
            </a:endParaRPr>
          </a:p>
          <a:p>
            <a:pPr marL="417830">
              <a:lnSpc>
                <a:spcPct val="100000"/>
              </a:lnSpc>
            </a:pPr>
            <a:r>
              <a:rPr sz="1800" b="1" spc="-100" dirty="0">
                <a:solidFill>
                  <a:srgbClr val="171717"/>
                </a:solidFill>
                <a:latin typeface="Lucida Sans"/>
                <a:cs typeface="Lucida Sans"/>
              </a:rPr>
              <a:t>======================</a:t>
            </a:r>
            <a:endParaRPr sz="1800">
              <a:latin typeface="Lucida Sans"/>
              <a:cs typeface="Lucida Sans"/>
            </a:endParaRPr>
          </a:p>
          <a:p>
            <a:pPr marL="408940">
              <a:lnSpc>
                <a:spcPct val="100000"/>
              </a:lnSpc>
            </a:pPr>
            <a:r>
              <a:rPr sz="1800" b="1" spc="50" dirty="0">
                <a:solidFill>
                  <a:srgbClr val="171717"/>
                </a:solidFill>
                <a:latin typeface="Lucida Sans"/>
                <a:cs typeface="Lucida Sans"/>
              </a:rPr>
              <a:t>-------------------------------------------&gt;</a:t>
            </a:r>
            <a:endParaRPr sz="1800">
              <a:latin typeface="Lucida Sans"/>
              <a:cs typeface="Lucida Sans"/>
            </a:endParaRPr>
          </a:p>
          <a:p>
            <a:pPr marL="151130">
              <a:lnSpc>
                <a:spcPct val="100000"/>
              </a:lnSpc>
            </a:pPr>
            <a:r>
              <a:rPr sz="1800" b="1" spc="50" dirty="0">
                <a:solidFill>
                  <a:srgbClr val="171717"/>
                </a:solidFill>
                <a:latin typeface="Lucida Sans"/>
                <a:cs typeface="Lucida Sans"/>
              </a:rPr>
              <a:t>&lt;-----------------------------------------</a:t>
            </a:r>
            <a:endParaRPr sz="1800">
              <a:latin typeface="Lucida Sans"/>
              <a:cs typeface="Lucida Sans"/>
            </a:endParaRPr>
          </a:p>
          <a:p>
            <a:pPr marL="418465">
              <a:lnSpc>
                <a:spcPct val="100000"/>
              </a:lnSpc>
            </a:pPr>
            <a:r>
              <a:rPr sz="1800" b="1" spc="150" dirty="0">
                <a:solidFill>
                  <a:srgbClr val="171717"/>
                </a:solidFill>
                <a:latin typeface="Lucida Sans"/>
                <a:cs typeface="Lucida Sans"/>
              </a:rPr>
              <a:t>::::::::::::::::::::::::::::::::::::::</a:t>
            </a:r>
            <a:endParaRPr sz="1800">
              <a:latin typeface="Lucida Sans"/>
              <a:cs typeface="Lucida Sans"/>
            </a:endParaRPr>
          </a:p>
          <a:p>
            <a:pPr marL="447040">
              <a:lnSpc>
                <a:spcPct val="100000"/>
              </a:lnSpc>
            </a:pPr>
            <a:r>
              <a:rPr sz="1800" b="1" spc="50" dirty="0">
                <a:solidFill>
                  <a:srgbClr val="171717"/>
                </a:solidFill>
                <a:latin typeface="Lucida Sans"/>
                <a:cs typeface="Lucida Sans"/>
              </a:rPr>
              <a:t>--------------------------------------&gt;</a:t>
            </a:r>
            <a:endParaRPr sz="1800">
              <a:latin typeface="Lucida Sans"/>
              <a:cs typeface="Lucida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126407" y="1181000"/>
            <a:ext cx="4487571" cy="5591666"/>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tabLst>
                <a:tab pos="10862945" algn="l"/>
              </a:tabLst>
            </a:pPr>
            <a:r>
              <a:rPr spc="-5" dirty="0" err="1">
                <a:latin typeface="+mj-ea"/>
              </a:rPr>
              <a:t>无参转录本拼接</a:t>
            </a:r>
            <a:r>
              <a:rPr spc="85" dirty="0">
                <a:latin typeface="+mj-ea"/>
              </a:rPr>
              <a:t> </a:t>
            </a:r>
            <a:r>
              <a:rPr lang="en-US" altLang="zh-CN" spc="85" dirty="0">
                <a:latin typeface="+mj-ea"/>
              </a:rPr>
              <a:t>: </a:t>
            </a:r>
            <a:r>
              <a:rPr lang="en-US" altLang="zh-CN" spc="-155" dirty="0">
                <a:latin typeface="+mj-ea"/>
              </a:rPr>
              <a:t>T</a:t>
            </a:r>
            <a:r>
              <a:rPr b="1" spc="-155" dirty="0">
                <a:latin typeface="+mj-ea"/>
                <a:cs typeface="Lucida Sans"/>
              </a:rPr>
              <a:t>rinity</a:t>
            </a:r>
            <a:r>
              <a:rPr lang="en-US" altLang="zh-CN" b="1" spc="-155" dirty="0">
                <a:latin typeface="+mj-ea"/>
                <a:cs typeface="Lucida Sans"/>
              </a:rPr>
              <a:t> assembly</a:t>
            </a:r>
            <a:r>
              <a:rPr b="1" spc="-155" dirty="0">
                <a:latin typeface="+mj-ea"/>
                <a:cs typeface="Lucida Sans"/>
              </a:rPr>
              <a:t>	</a:t>
            </a:r>
          </a:p>
        </p:txBody>
      </p:sp>
      <p:sp>
        <p:nvSpPr>
          <p:cNvPr id="7" name="object 7"/>
          <p:cNvSpPr txBox="1">
            <a:spLocks noGrp="1"/>
          </p:cNvSpPr>
          <p:nvPr>
            <p:ph type="sldNum" sz="quarter" idx="7"/>
          </p:nvPr>
        </p:nvSpPr>
        <p:spPr>
          <a:prstGeom prst="rect">
            <a:avLst/>
          </a:prstGeom>
        </p:spPr>
        <p:txBody>
          <a:bodyPr vert="horz" wrap="square" lIns="0" tIns="103022" rIns="0" bIns="0" rtlCol="0">
            <a:spAutoFit/>
          </a:bodyPr>
          <a:lstStyle/>
          <a:p>
            <a:pPr marL="25400">
              <a:lnSpc>
                <a:spcPct val="100000"/>
              </a:lnSpc>
            </a:pPr>
            <a:fld id="{81D60167-4931-47E6-BA6A-407CBD079E47}" type="slidenum">
              <a:rPr spc="25" dirty="0"/>
              <a:t>35</a:t>
            </a:fld>
            <a:endParaRPr spc="25" dirty="0"/>
          </a:p>
        </p:txBody>
      </p:sp>
      <p:pic>
        <p:nvPicPr>
          <p:cNvPr id="8" name="图片 7">
            <a:extLst>
              <a:ext uri="{FF2B5EF4-FFF2-40B4-BE49-F238E27FC236}">
                <a16:creationId xmlns:a16="http://schemas.microsoft.com/office/drawing/2014/main" id="{B3F647D5-95BC-44A3-B80C-5D4430C64DB3}"/>
              </a:ext>
            </a:extLst>
          </p:cNvPr>
          <p:cNvPicPr>
            <a:picLocks noChangeAspect="1"/>
          </p:cNvPicPr>
          <p:nvPr/>
        </p:nvPicPr>
        <p:blipFill>
          <a:blip r:embed="rId3"/>
          <a:stretch>
            <a:fillRect/>
          </a:stretch>
        </p:blipFill>
        <p:spPr>
          <a:xfrm>
            <a:off x="5636239" y="4419600"/>
            <a:ext cx="6278850" cy="1163648"/>
          </a:xfrm>
          <a:prstGeom prst="rect">
            <a:avLst/>
          </a:prstGeom>
        </p:spPr>
      </p:pic>
      <p:sp>
        <p:nvSpPr>
          <p:cNvPr id="9" name="矩形 8">
            <a:extLst>
              <a:ext uri="{FF2B5EF4-FFF2-40B4-BE49-F238E27FC236}">
                <a16:creationId xmlns:a16="http://schemas.microsoft.com/office/drawing/2014/main" id="{04DBDCF1-3F9E-432D-AC22-0EE181C831C6}"/>
              </a:ext>
            </a:extLst>
          </p:cNvPr>
          <p:cNvSpPr/>
          <p:nvPr/>
        </p:nvSpPr>
        <p:spPr>
          <a:xfrm>
            <a:off x="5636239" y="1397675"/>
            <a:ext cx="6096000" cy="2862322"/>
          </a:xfrm>
          <a:prstGeom prst="rect">
            <a:avLst/>
          </a:prstGeom>
        </p:spPr>
        <p:txBody>
          <a:bodyPr>
            <a:spAutoFit/>
          </a:bodyPr>
          <a:lstStyle/>
          <a:p>
            <a:pPr>
              <a:lnSpc>
                <a:spcPct val="150000"/>
              </a:lnSpc>
            </a:pPr>
            <a:r>
              <a:rPr lang="en-US" altLang="zh-CN" dirty="0">
                <a:solidFill>
                  <a:srgbClr val="404040"/>
                </a:solidFill>
                <a:latin typeface="+mn-ea"/>
              </a:rPr>
              <a:t>Inchworm module</a:t>
            </a:r>
            <a:r>
              <a:rPr lang="zh-CN" altLang="en-US" dirty="0">
                <a:solidFill>
                  <a:srgbClr val="404040"/>
                </a:solidFill>
                <a:latin typeface="+mn-ea"/>
              </a:rPr>
              <a:t>：将</a:t>
            </a:r>
            <a:r>
              <a:rPr lang="en-US" altLang="zh-CN" dirty="0">
                <a:solidFill>
                  <a:srgbClr val="404040"/>
                </a:solidFill>
                <a:latin typeface="+mn-ea"/>
              </a:rPr>
              <a:t>reads</a:t>
            </a:r>
            <a:r>
              <a:rPr lang="zh-CN" altLang="en-US" dirty="0">
                <a:solidFill>
                  <a:srgbClr val="404040"/>
                </a:solidFill>
                <a:latin typeface="+mn-ea"/>
              </a:rPr>
              <a:t>打断成</a:t>
            </a:r>
            <a:r>
              <a:rPr lang="en-US" altLang="zh-CN" dirty="0" err="1">
                <a:solidFill>
                  <a:srgbClr val="404040"/>
                </a:solidFill>
                <a:latin typeface="+mn-ea"/>
              </a:rPr>
              <a:t>kmer</a:t>
            </a:r>
            <a:r>
              <a:rPr lang="zh-CN" altLang="en-US" dirty="0">
                <a:solidFill>
                  <a:srgbClr val="404040"/>
                </a:solidFill>
                <a:latin typeface="+mn-ea"/>
              </a:rPr>
              <a:t>，通过对</a:t>
            </a:r>
            <a:r>
              <a:rPr lang="en-US" altLang="zh-CN" dirty="0" err="1">
                <a:solidFill>
                  <a:srgbClr val="404040"/>
                </a:solidFill>
                <a:latin typeface="+mn-ea"/>
              </a:rPr>
              <a:t>kmer</a:t>
            </a:r>
            <a:r>
              <a:rPr lang="zh-CN" altLang="en-US" dirty="0">
                <a:solidFill>
                  <a:srgbClr val="404040"/>
                </a:solidFill>
                <a:latin typeface="+mn-ea"/>
              </a:rPr>
              <a:t>的延伸构建出</a:t>
            </a:r>
            <a:r>
              <a:rPr lang="en-US" altLang="zh-CN" dirty="0">
                <a:solidFill>
                  <a:srgbClr val="404040"/>
                </a:solidFill>
                <a:latin typeface="+mn-ea"/>
              </a:rPr>
              <a:t>contig</a:t>
            </a:r>
            <a:r>
              <a:rPr lang="zh-CN" altLang="en-US" dirty="0">
                <a:solidFill>
                  <a:srgbClr val="404040"/>
                </a:solidFill>
                <a:latin typeface="+mn-ea"/>
              </a:rPr>
              <a:t>序列。</a:t>
            </a:r>
            <a:endParaRPr lang="en-US" altLang="zh-CN" dirty="0">
              <a:solidFill>
                <a:srgbClr val="404040"/>
              </a:solidFill>
              <a:latin typeface="+mn-ea"/>
            </a:endParaRPr>
          </a:p>
          <a:p>
            <a:endParaRPr lang="zh-CN" altLang="en-US" dirty="0">
              <a:solidFill>
                <a:srgbClr val="404040"/>
              </a:solidFill>
              <a:latin typeface="+mn-ea"/>
            </a:endParaRPr>
          </a:p>
          <a:p>
            <a:r>
              <a:rPr lang="en-US" altLang="zh-CN" dirty="0">
                <a:solidFill>
                  <a:srgbClr val="404040"/>
                </a:solidFill>
                <a:latin typeface="+mn-ea"/>
              </a:rPr>
              <a:t>Chrysalis module</a:t>
            </a:r>
            <a:r>
              <a:rPr lang="zh-CN" altLang="en-US" dirty="0">
                <a:solidFill>
                  <a:srgbClr val="404040"/>
                </a:solidFill>
                <a:latin typeface="+mn-ea"/>
              </a:rPr>
              <a:t>：根据</a:t>
            </a:r>
            <a:r>
              <a:rPr lang="en-US" altLang="zh-CN" dirty="0">
                <a:solidFill>
                  <a:srgbClr val="404040"/>
                </a:solidFill>
                <a:latin typeface="+mn-ea"/>
              </a:rPr>
              <a:t>contig</a:t>
            </a:r>
            <a:r>
              <a:rPr lang="zh-CN" altLang="en-US" dirty="0">
                <a:solidFill>
                  <a:srgbClr val="404040"/>
                </a:solidFill>
                <a:latin typeface="+mn-ea"/>
              </a:rPr>
              <a:t>之间</a:t>
            </a:r>
            <a:r>
              <a:rPr lang="en-US" altLang="zh-CN" dirty="0">
                <a:solidFill>
                  <a:srgbClr val="404040"/>
                </a:solidFill>
                <a:latin typeface="+mn-ea"/>
              </a:rPr>
              <a:t>(k-1)</a:t>
            </a:r>
            <a:r>
              <a:rPr lang="en-US" altLang="zh-CN" dirty="0" err="1">
                <a:solidFill>
                  <a:srgbClr val="404040"/>
                </a:solidFill>
                <a:latin typeface="+mn-ea"/>
              </a:rPr>
              <a:t>mer</a:t>
            </a:r>
            <a:r>
              <a:rPr lang="zh-CN" altLang="en-US" dirty="0">
                <a:solidFill>
                  <a:srgbClr val="404040"/>
                </a:solidFill>
                <a:latin typeface="+mn-ea"/>
              </a:rPr>
              <a:t>的重叠关系，构建出</a:t>
            </a:r>
            <a:r>
              <a:rPr lang="en-US" altLang="zh-CN" dirty="0">
                <a:solidFill>
                  <a:srgbClr val="404040"/>
                </a:solidFill>
                <a:latin typeface="+mn-ea"/>
              </a:rPr>
              <a:t>De </a:t>
            </a:r>
            <a:r>
              <a:rPr lang="en-US" altLang="zh-CN" dirty="0" err="1">
                <a:solidFill>
                  <a:srgbClr val="404040"/>
                </a:solidFill>
                <a:latin typeface="+mn-ea"/>
              </a:rPr>
              <a:t>Bruijn</a:t>
            </a:r>
            <a:r>
              <a:rPr lang="en-US" altLang="zh-CN" dirty="0">
                <a:solidFill>
                  <a:srgbClr val="404040"/>
                </a:solidFill>
                <a:latin typeface="+mn-ea"/>
              </a:rPr>
              <a:t> graph</a:t>
            </a:r>
            <a:r>
              <a:rPr lang="zh-CN" altLang="en-US" dirty="0">
                <a:solidFill>
                  <a:srgbClr val="404040"/>
                </a:solidFill>
                <a:latin typeface="+mn-ea"/>
              </a:rPr>
              <a:t>，理想情况下一张图代表一个基因，不同的路径代表不同的剪切形式。</a:t>
            </a:r>
            <a:endParaRPr lang="en-US" altLang="zh-CN" dirty="0">
              <a:solidFill>
                <a:srgbClr val="404040"/>
              </a:solidFill>
              <a:latin typeface="+mn-ea"/>
            </a:endParaRPr>
          </a:p>
          <a:p>
            <a:endParaRPr lang="zh-CN" altLang="en-US" dirty="0">
              <a:solidFill>
                <a:srgbClr val="404040"/>
              </a:solidFill>
              <a:latin typeface="+mn-ea"/>
            </a:endParaRPr>
          </a:p>
          <a:p>
            <a:r>
              <a:rPr lang="en-US" altLang="zh-CN" dirty="0">
                <a:solidFill>
                  <a:srgbClr val="404040"/>
                </a:solidFill>
                <a:latin typeface="+mn-ea"/>
              </a:rPr>
              <a:t>Butterfly module</a:t>
            </a:r>
            <a:r>
              <a:rPr lang="zh-CN" altLang="en-US" dirty="0">
                <a:solidFill>
                  <a:srgbClr val="404040"/>
                </a:solidFill>
                <a:latin typeface="+mn-ea"/>
              </a:rPr>
              <a:t>：根据</a:t>
            </a:r>
            <a:r>
              <a:rPr lang="en-US" altLang="zh-CN" dirty="0">
                <a:solidFill>
                  <a:srgbClr val="404040"/>
                </a:solidFill>
                <a:latin typeface="+mn-ea"/>
              </a:rPr>
              <a:t>reads</a:t>
            </a:r>
            <a:r>
              <a:rPr lang="zh-CN" altLang="en-US" dirty="0">
                <a:solidFill>
                  <a:srgbClr val="404040"/>
                </a:solidFill>
                <a:latin typeface="+mn-ea"/>
              </a:rPr>
              <a:t>对各个路径的支持选择最优路径，打印输出。</a:t>
            </a:r>
            <a:endParaRPr lang="zh-CN" altLang="en-US" i="0" dirty="0">
              <a:solidFill>
                <a:srgbClr val="404040"/>
              </a:solidFill>
              <a:effectLst/>
              <a:latin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FBF0FDAF-E9BC-4405-A3EA-3FFDD6A52F6F}"/>
              </a:ext>
            </a:extLst>
          </p:cNvPr>
          <p:cNvSpPr>
            <a:spLocks noGrp="1"/>
          </p:cNvSpPr>
          <p:nvPr>
            <p:ph type="sldNum" sz="quarter" idx="7"/>
          </p:nvPr>
        </p:nvSpPr>
        <p:spPr/>
        <p:txBody>
          <a:bodyPr/>
          <a:lstStyle/>
          <a:p>
            <a:pPr marL="25400">
              <a:lnSpc>
                <a:spcPct val="100000"/>
              </a:lnSpc>
            </a:pPr>
            <a:fld id="{81D60167-4931-47E6-BA6A-407CBD079E47}" type="slidenum">
              <a:rPr lang="en-US" altLang="zh-CN" spc="25" smtClean="0"/>
              <a:t>36</a:t>
            </a:fld>
            <a:endParaRPr lang="en-US" altLang="zh-CN" spc="25" dirty="0"/>
          </a:p>
        </p:txBody>
      </p:sp>
      <p:pic>
        <p:nvPicPr>
          <p:cNvPr id="2050" name="Picture 2">
            <a:extLst>
              <a:ext uri="{FF2B5EF4-FFF2-40B4-BE49-F238E27FC236}">
                <a16:creationId xmlns:a16="http://schemas.microsoft.com/office/drawing/2014/main" id="{46905C01-D972-459E-930F-F3D01552D3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880" y="1142999"/>
            <a:ext cx="7693519" cy="5489017"/>
          </a:xfrm>
          <a:prstGeom prst="rect">
            <a:avLst/>
          </a:prstGeom>
          <a:noFill/>
          <a:extLst>
            <a:ext uri="{909E8E84-426E-40DD-AFC4-6F175D3DCCD1}">
              <a14:hiddenFill xmlns:a14="http://schemas.microsoft.com/office/drawing/2010/main">
                <a:solidFill>
                  <a:srgbClr val="FFFFFF"/>
                </a:solidFill>
              </a14:hiddenFill>
            </a:ext>
          </a:extLst>
        </p:spPr>
      </p:pic>
      <p:sp>
        <p:nvSpPr>
          <p:cNvPr id="5" name="object 5">
            <a:extLst>
              <a:ext uri="{FF2B5EF4-FFF2-40B4-BE49-F238E27FC236}">
                <a16:creationId xmlns:a16="http://schemas.microsoft.com/office/drawing/2014/main" id="{3D8DD89E-1D9D-4F21-9D43-65D3105520EE}"/>
              </a:ext>
            </a:extLst>
          </p:cNvPr>
          <p:cNvSpPr txBox="1">
            <a:spLocks noGrp="1"/>
          </p:cNvSpPr>
          <p:nvPr>
            <p:ph type="title"/>
          </p:nvPr>
        </p:nvSpPr>
        <p:spPr>
          <a:xfrm>
            <a:off x="657859" y="531622"/>
            <a:ext cx="10876280" cy="452119"/>
          </a:xfrm>
          <a:prstGeom prst="rect">
            <a:avLst/>
          </a:prstGeom>
        </p:spPr>
        <p:txBody>
          <a:bodyPr vert="horz" wrap="square" lIns="0" tIns="12065" rIns="0" bIns="0" rtlCol="0">
            <a:spAutoFit/>
          </a:bodyPr>
          <a:lstStyle/>
          <a:p>
            <a:pPr marL="12700">
              <a:lnSpc>
                <a:spcPct val="100000"/>
              </a:lnSpc>
              <a:spcBef>
                <a:spcPts val="95"/>
              </a:spcBef>
              <a:tabLst>
                <a:tab pos="10862945" algn="l"/>
              </a:tabLst>
            </a:pPr>
            <a:r>
              <a:rPr spc="-5" dirty="0" err="1">
                <a:latin typeface="+mn-ea"/>
                <a:ea typeface="+mn-ea"/>
              </a:rPr>
              <a:t>无参转录本拼接</a:t>
            </a:r>
            <a:r>
              <a:rPr spc="85" dirty="0">
                <a:latin typeface="+mn-ea"/>
                <a:ea typeface="+mn-ea"/>
              </a:rPr>
              <a:t> </a:t>
            </a:r>
            <a:r>
              <a:rPr lang="en-US" altLang="zh-CN" spc="85" dirty="0">
                <a:latin typeface="+mn-ea"/>
                <a:ea typeface="+mn-ea"/>
              </a:rPr>
              <a:t>: </a:t>
            </a:r>
            <a:r>
              <a:rPr lang="en-US" altLang="zh-CN" spc="-155" dirty="0">
                <a:latin typeface="+mn-ea"/>
                <a:ea typeface="+mn-ea"/>
              </a:rPr>
              <a:t>T</a:t>
            </a:r>
            <a:r>
              <a:rPr b="1" spc="-155" dirty="0">
                <a:latin typeface="+mn-ea"/>
                <a:ea typeface="+mn-ea"/>
                <a:cs typeface="Lucida Sans"/>
              </a:rPr>
              <a:t>rinity</a:t>
            </a:r>
            <a:r>
              <a:rPr lang="en-US" altLang="zh-CN" b="1" spc="-155" dirty="0">
                <a:latin typeface="+mn-ea"/>
                <a:ea typeface="+mn-ea"/>
                <a:cs typeface="Lucida Sans"/>
              </a:rPr>
              <a:t> assembly</a:t>
            </a:r>
            <a:r>
              <a:rPr b="1" spc="-155" dirty="0">
                <a:latin typeface="+mn-ea"/>
                <a:ea typeface="+mn-ea"/>
                <a:cs typeface="Lucida Sans"/>
              </a:rPr>
              <a:t>	</a:t>
            </a:r>
          </a:p>
        </p:txBody>
      </p:sp>
      <p:sp>
        <p:nvSpPr>
          <p:cNvPr id="4" name="文本框 3">
            <a:extLst>
              <a:ext uri="{FF2B5EF4-FFF2-40B4-BE49-F238E27FC236}">
                <a16:creationId xmlns:a16="http://schemas.microsoft.com/office/drawing/2014/main" id="{E5E89580-0BA0-4377-991A-1FB72330ABFC}"/>
              </a:ext>
            </a:extLst>
          </p:cNvPr>
          <p:cNvSpPr txBox="1"/>
          <p:nvPr/>
        </p:nvSpPr>
        <p:spPr>
          <a:xfrm>
            <a:off x="8699642" y="1496009"/>
            <a:ext cx="2425192" cy="400110"/>
          </a:xfrm>
          <a:prstGeom prst="rect">
            <a:avLst/>
          </a:prstGeom>
          <a:noFill/>
        </p:spPr>
        <p:txBody>
          <a:bodyPr wrap="square" rtlCol="0">
            <a:spAutoFit/>
          </a:bodyPr>
          <a:lstStyle/>
          <a:p>
            <a:r>
              <a:rPr lang="en-US" altLang="zh-CN" sz="2000" dirty="0">
                <a:latin typeface="+mn-ea"/>
              </a:rPr>
              <a:t>Trinity</a:t>
            </a:r>
            <a:r>
              <a:rPr lang="zh-CN" altLang="en-US" sz="2000" dirty="0">
                <a:latin typeface="+mn-ea"/>
              </a:rPr>
              <a:t>流程图</a:t>
            </a:r>
          </a:p>
        </p:txBody>
      </p:sp>
    </p:spTree>
    <p:extLst>
      <p:ext uri="{BB962C8B-B14F-4D97-AF65-F5344CB8AC3E}">
        <p14:creationId xmlns:p14="http://schemas.microsoft.com/office/powerpoint/2010/main" val="14209653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779E5E2-6664-4DC8-B581-66F56BD95B4A}"/>
              </a:ext>
            </a:extLst>
          </p:cNvPr>
          <p:cNvSpPr>
            <a:spLocks noGrp="1"/>
          </p:cNvSpPr>
          <p:nvPr>
            <p:ph type="sldNum" sz="quarter" idx="7"/>
          </p:nvPr>
        </p:nvSpPr>
        <p:spPr/>
        <p:txBody>
          <a:bodyPr/>
          <a:lstStyle/>
          <a:p>
            <a:pPr marL="25400">
              <a:lnSpc>
                <a:spcPct val="100000"/>
              </a:lnSpc>
            </a:pPr>
            <a:fld id="{81D60167-4931-47E6-BA6A-407CBD079E47}" type="slidenum">
              <a:rPr lang="en-US" altLang="zh-CN" spc="25" smtClean="0"/>
              <a:t>37</a:t>
            </a:fld>
            <a:endParaRPr lang="en-US" altLang="zh-CN" spc="25" dirty="0"/>
          </a:p>
        </p:txBody>
      </p:sp>
      <p:sp>
        <p:nvSpPr>
          <p:cNvPr id="4" name="object 5">
            <a:extLst>
              <a:ext uri="{FF2B5EF4-FFF2-40B4-BE49-F238E27FC236}">
                <a16:creationId xmlns:a16="http://schemas.microsoft.com/office/drawing/2014/main" id="{40791F16-9EAB-49D9-BFCA-604A483F2C25}"/>
              </a:ext>
            </a:extLst>
          </p:cNvPr>
          <p:cNvSpPr txBox="1">
            <a:spLocks noGrp="1"/>
          </p:cNvSpPr>
          <p:nvPr>
            <p:ph type="title"/>
          </p:nvPr>
        </p:nvSpPr>
        <p:spPr>
          <a:xfrm>
            <a:off x="657859" y="531622"/>
            <a:ext cx="10876280" cy="443070"/>
          </a:xfrm>
          <a:prstGeom prst="rect">
            <a:avLst/>
          </a:prstGeom>
        </p:spPr>
        <p:txBody>
          <a:bodyPr vert="horz" wrap="square" lIns="0" tIns="12065" rIns="0" bIns="0" rtlCol="0">
            <a:spAutoFit/>
          </a:bodyPr>
          <a:lstStyle/>
          <a:p>
            <a:pPr marL="12700">
              <a:spcBef>
                <a:spcPts val="95"/>
              </a:spcBef>
              <a:tabLst>
                <a:tab pos="10862945" algn="l"/>
              </a:tabLst>
            </a:pPr>
            <a:r>
              <a:rPr spc="-5" dirty="0" err="1">
                <a:latin typeface="+mn-lt"/>
                <a:ea typeface="+mn-ea"/>
              </a:rPr>
              <a:t>无参转录本</a:t>
            </a:r>
            <a:r>
              <a:rPr lang="zh-CN" altLang="en-US" spc="-5" dirty="0">
                <a:latin typeface="+mn-lt"/>
                <a:ea typeface="+mn-ea"/>
              </a:rPr>
              <a:t>拼接</a:t>
            </a:r>
            <a:r>
              <a:rPr lang="en-US" altLang="zh-CN" spc="85" dirty="0">
                <a:latin typeface="+mn-lt"/>
                <a:ea typeface="+mn-ea"/>
              </a:rPr>
              <a:t>: </a:t>
            </a:r>
            <a:r>
              <a:rPr lang="en-US" altLang="zh-CN" dirty="0"/>
              <a:t> Transcripts quality assessment</a:t>
            </a:r>
            <a:r>
              <a:rPr b="1" spc="-155" dirty="0">
                <a:latin typeface="+mn-lt"/>
                <a:ea typeface="+mn-ea"/>
                <a:cs typeface="Lucida Sans"/>
              </a:rPr>
              <a:t>	</a:t>
            </a:r>
          </a:p>
        </p:txBody>
      </p:sp>
      <p:pic>
        <p:nvPicPr>
          <p:cNvPr id="11" name="图片 10">
            <a:extLst>
              <a:ext uri="{FF2B5EF4-FFF2-40B4-BE49-F238E27FC236}">
                <a16:creationId xmlns:a16="http://schemas.microsoft.com/office/drawing/2014/main" id="{23713F6F-22B6-4549-9756-4802257571D4}"/>
              </a:ext>
            </a:extLst>
          </p:cNvPr>
          <p:cNvPicPr>
            <a:picLocks noChangeAspect="1"/>
          </p:cNvPicPr>
          <p:nvPr/>
        </p:nvPicPr>
        <p:blipFill>
          <a:blip r:embed="rId2"/>
          <a:stretch>
            <a:fillRect/>
          </a:stretch>
        </p:blipFill>
        <p:spPr>
          <a:xfrm>
            <a:off x="657859" y="1666145"/>
            <a:ext cx="5915025" cy="561975"/>
          </a:xfrm>
          <a:prstGeom prst="rect">
            <a:avLst/>
          </a:prstGeom>
        </p:spPr>
      </p:pic>
      <p:pic>
        <p:nvPicPr>
          <p:cNvPr id="12" name="图片 11">
            <a:extLst>
              <a:ext uri="{FF2B5EF4-FFF2-40B4-BE49-F238E27FC236}">
                <a16:creationId xmlns:a16="http://schemas.microsoft.com/office/drawing/2014/main" id="{C9AC2838-0D2B-4AED-8A83-1865DA06ECAC}"/>
              </a:ext>
            </a:extLst>
          </p:cNvPr>
          <p:cNvPicPr>
            <a:picLocks noChangeAspect="1"/>
          </p:cNvPicPr>
          <p:nvPr/>
        </p:nvPicPr>
        <p:blipFill>
          <a:blip r:embed="rId3"/>
          <a:stretch>
            <a:fillRect/>
          </a:stretch>
        </p:blipFill>
        <p:spPr>
          <a:xfrm>
            <a:off x="657859" y="2922142"/>
            <a:ext cx="8001000" cy="2743200"/>
          </a:xfrm>
          <a:prstGeom prst="rect">
            <a:avLst/>
          </a:prstGeom>
        </p:spPr>
      </p:pic>
      <p:sp>
        <p:nvSpPr>
          <p:cNvPr id="13" name="文本框 12">
            <a:extLst>
              <a:ext uri="{FF2B5EF4-FFF2-40B4-BE49-F238E27FC236}">
                <a16:creationId xmlns:a16="http://schemas.microsoft.com/office/drawing/2014/main" id="{3DC4A419-FEE6-4CD3-A3BE-7CC9ABC49928}"/>
              </a:ext>
            </a:extLst>
          </p:cNvPr>
          <p:cNvSpPr txBox="1"/>
          <p:nvPr/>
        </p:nvSpPr>
        <p:spPr>
          <a:xfrm>
            <a:off x="6982459" y="1666145"/>
            <a:ext cx="5209541" cy="646331"/>
          </a:xfrm>
          <a:prstGeom prst="rect">
            <a:avLst/>
          </a:prstGeom>
          <a:noFill/>
        </p:spPr>
        <p:txBody>
          <a:bodyPr wrap="square" rtlCol="0">
            <a:spAutoFit/>
          </a:bodyPr>
          <a:lstStyle/>
          <a:p>
            <a:r>
              <a:rPr lang="zh-CN" altLang="en-US" dirty="0"/>
              <a:t>拼接的转录本数量一般在</a:t>
            </a:r>
            <a:r>
              <a:rPr lang="en-US" altLang="zh-CN" dirty="0"/>
              <a:t>20</a:t>
            </a:r>
            <a:r>
              <a:rPr lang="zh-CN" altLang="en-US" dirty="0"/>
              <a:t>万条以内都可以，转录本数量远多于基因数量</a:t>
            </a:r>
          </a:p>
        </p:txBody>
      </p:sp>
    </p:spTree>
    <p:extLst>
      <p:ext uri="{BB962C8B-B14F-4D97-AF65-F5344CB8AC3E}">
        <p14:creationId xmlns:p14="http://schemas.microsoft.com/office/powerpoint/2010/main" val="7549205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37BE1D4C-B1D8-4257-ACA2-6E5EA66D5143}"/>
              </a:ext>
            </a:extLst>
          </p:cNvPr>
          <p:cNvSpPr>
            <a:spLocks noGrp="1"/>
          </p:cNvSpPr>
          <p:nvPr>
            <p:ph type="sldNum" sz="quarter" idx="7"/>
          </p:nvPr>
        </p:nvSpPr>
        <p:spPr/>
        <p:txBody>
          <a:bodyPr/>
          <a:lstStyle/>
          <a:p>
            <a:pPr marL="25400">
              <a:lnSpc>
                <a:spcPct val="100000"/>
              </a:lnSpc>
            </a:pPr>
            <a:fld id="{81D60167-4931-47E6-BA6A-407CBD079E47}" type="slidenum">
              <a:rPr lang="en-US" altLang="zh-CN" spc="25" smtClean="0"/>
              <a:t>38</a:t>
            </a:fld>
            <a:endParaRPr lang="en-US" altLang="zh-CN" spc="25" dirty="0"/>
          </a:p>
        </p:txBody>
      </p:sp>
      <p:sp>
        <p:nvSpPr>
          <p:cNvPr id="4" name="object 5">
            <a:extLst>
              <a:ext uri="{FF2B5EF4-FFF2-40B4-BE49-F238E27FC236}">
                <a16:creationId xmlns:a16="http://schemas.microsoft.com/office/drawing/2014/main" id="{65D242FD-2791-4285-9C65-C02BFB324115}"/>
              </a:ext>
            </a:extLst>
          </p:cNvPr>
          <p:cNvSpPr txBox="1">
            <a:spLocks noGrp="1"/>
          </p:cNvSpPr>
          <p:nvPr>
            <p:ph type="title"/>
          </p:nvPr>
        </p:nvSpPr>
        <p:spPr>
          <a:xfrm>
            <a:off x="657859" y="531622"/>
            <a:ext cx="10876280" cy="443070"/>
          </a:xfrm>
          <a:prstGeom prst="rect">
            <a:avLst/>
          </a:prstGeom>
        </p:spPr>
        <p:txBody>
          <a:bodyPr vert="horz" wrap="square" lIns="0" tIns="12065" rIns="0" bIns="0" rtlCol="0">
            <a:spAutoFit/>
          </a:bodyPr>
          <a:lstStyle/>
          <a:p>
            <a:pPr marL="12700">
              <a:spcBef>
                <a:spcPts val="95"/>
              </a:spcBef>
              <a:tabLst>
                <a:tab pos="10862945" algn="l"/>
              </a:tabLst>
            </a:pPr>
            <a:r>
              <a:rPr lang="zh-CN" altLang="en-US" spc="-5" dirty="0">
                <a:latin typeface="+mj-ea"/>
              </a:rPr>
              <a:t>无参转录组拼接</a:t>
            </a:r>
            <a:r>
              <a:rPr lang="en-US" altLang="zh-CN" spc="85" dirty="0">
                <a:latin typeface="+mj-ea"/>
              </a:rPr>
              <a:t>: </a:t>
            </a:r>
            <a:r>
              <a:rPr lang="en-US" altLang="zh-CN" dirty="0">
                <a:latin typeface="+mj-ea"/>
              </a:rPr>
              <a:t>BUSCO </a:t>
            </a:r>
            <a:r>
              <a:rPr lang="zh-CN" altLang="en-US" b="1" spc="-155" dirty="0">
                <a:latin typeface="+mj-ea"/>
                <a:cs typeface="Lucida Sans"/>
              </a:rPr>
              <a:t>	</a:t>
            </a:r>
          </a:p>
        </p:txBody>
      </p:sp>
      <p:pic>
        <p:nvPicPr>
          <p:cNvPr id="5" name="图片 4">
            <a:extLst>
              <a:ext uri="{FF2B5EF4-FFF2-40B4-BE49-F238E27FC236}">
                <a16:creationId xmlns:a16="http://schemas.microsoft.com/office/drawing/2014/main" id="{60C28749-AD73-448F-A546-7D5DAC81DCEE}"/>
              </a:ext>
            </a:extLst>
          </p:cNvPr>
          <p:cNvPicPr>
            <a:picLocks noChangeAspect="1"/>
          </p:cNvPicPr>
          <p:nvPr/>
        </p:nvPicPr>
        <p:blipFill>
          <a:blip r:embed="rId2"/>
          <a:stretch>
            <a:fillRect/>
          </a:stretch>
        </p:blipFill>
        <p:spPr>
          <a:xfrm>
            <a:off x="516276" y="2970097"/>
            <a:ext cx="6400800" cy="2337363"/>
          </a:xfrm>
          <a:prstGeom prst="rect">
            <a:avLst/>
          </a:prstGeom>
        </p:spPr>
      </p:pic>
      <p:sp>
        <p:nvSpPr>
          <p:cNvPr id="6" name="矩形 5">
            <a:extLst>
              <a:ext uri="{FF2B5EF4-FFF2-40B4-BE49-F238E27FC236}">
                <a16:creationId xmlns:a16="http://schemas.microsoft.com/office/drawing/2014/main" id="{6F9886D9-8D65-42E7-893C-2460EAFEC39F}"/>
              </a:ext>
            </a:extLst>
          </p:cNvPr>
          <p:cNvSpPr/>
          <p:nvPr/>
        </p:nvSpPr>
        <p:spPr>
          <a:xfrm>
            <a:off x="684401" y="1022236"/>
            <a:ext cx="10744200" cy="1572803"/>
          </a:xfrm>
          <a:prstGeom prst="rect">
            <a:avLst/>
          </a:prstGeom>
        </p:spPr>
        <p:txBody>
          <a:bodyPr wrap="square">
            <a:spAutoFit/>
          </a:bodyPr>
          <a:lstStyle/>
          <a:p>
            <a:r>
              <a:rPr lang="en-US" altLang="zh-CN" dirty="0">
                <a:solidFill>
                  <a:srgbClr val="404040"/>
                </a:solidFill>
                <a:latin typeface="+mn-ea"/>
              </a:rPr>
              <a:t>BUSCO</a:t>
            </a:r>
            <a:r>
              <a:rPr lang="zh-CN" altLang="en-US" dirty="0">
                <a:solidFill>
                  <a:srgbClr val="404040"/>
                </a:solidFill>
                <a:latin typeface="+mn-ea"/>
              </a:rPr>
              <a:t>原理</a:t>
            </a:r>
            <a:r>
              <a:rPr lang="en-US" altLang="zh-CN" dirty="0">
                <a:solidFill>
                  <a:srgbClr val="404040"/>
                </a:solidFill>
                <a:latin typeface="+mn-ea"/>
              </a:rPr>
              <a:t>:</a:t>
            </a:r>
          </a:p>
          <a:p>
            <a:pPr>
              <a:lnSpc>
                <a:spcPct val="150000"/>
              </a:lnSpc>
            </a:pPr>
            <a:r>
              <a:rPr lang="zh-CN" altLang="en-US" dirty="0">
                <a:solidFill>
                  <a:srgbClr val="404040"/>
                </a:solidFill>
                <a:latin typeface="+mn-ea"/>
              </a:rPr>
              <a:t>在近缘物种中，总有一些基因是保守的。那么，我们就来看这些保守的基因拼接的完整性和准确性如何。</a:t>
            </a:r>
            <a:r>
              <a:rPr lang="en-US" altLang="zh-CN" dirty="0">
                <a:solidFill>
                  <a:srgbClr val="404040"/>
                </a:solidFill>
                <a:latin typeface="+mn-ea"/>
              </a:rPr>
              <a:t>BUSCO </a:t>
            </a:r>
            <a:r>
              <a:rPr lang="zh-CN" altLang="en-US" dirty="0">
                <a:solidFill>
                  <a:srgbClr val="404040"/>
                </a:solidFill>
                <a:latin typeface="+mn-ea"/>
              </a:rPr>
              <a:t>软件根据</a:t>
            </a:r>
            <a:r>
              <a:rPr lang="en-US" altLang="zh-CN" dirty="0" err="1">
                <a:solidFill>
                  <a:srgbClr val="404040"/>
                </a:solidFill>
                <a:latin typeface="+mn-ea"/>
              </a:rPr>
              <a:t>OrthoDB</a:t>
            </a:r>
            <a:r>
              <a:rPr lang="en-US" altLang="zh-CN" dirty="0">
                <a:solidFill>
                  <a:srgbClr val="404040"/>
                </a:solidFill>
                <a:latin typeface="+mn-ea"/>
              </a:rPr>
              <a:t> </a:t>
            </a:r>
            <a:r>
              <a:rPr lang="zh-CN" altLang="en-US" dirty="0">
                <a:solidFill>
                  <a:srgbClr val="404040"/>
                </a:solidFill>
                <a:latin typeface="+mn-ea"/>
              </a:rPr>
              <a:t>数据库，构建了几个大的进化分支的单拷贝基因集。将转录本拼接结果与该基因集进行比较，根据比对上的比例、完整性，来评价拼接结果的准确性和完整性。</a:t>
            </a:r>
            <a:endParaRPr lang="zh-CN" altLang="en-US" dirty="0">
              <a:latin typeface="+mn-ea"/>
            </a:endParaRPr>
          </a:p>
        </p:txBody>
      </p:sp>
      <p:pic>
        <p:nvPicPr>
          <p:cNvPr id="7" name="图片 6">
            <a:extLst>
              <a:ext uri="{FF2B5EF4-FFF2-40B4-BE49-F238E27FC236}">
                <a16:creationId xmlns:a16="http://schemas.microsoft.com/office/drawing/2014/main" id="{C805B580-F62C-4C58-B72C-0B6D173C56CC}"/>
              </a:ext>
            </a:extLst>
          </p:cNvPr>
          <p:cNvPicPr>
            <a:picLocks noChangeAspect="1"/>
          </p:cNvPicPr>
          <p:nvPr/>
        </p:nvPicPr>
        <p:blipFill>
          <a:blip r:embed="rId3"/>
          <a:stretch>
            <a:fillRect/>
          </a:stretch>
        </p:blipFill>
        <p:spPr>
          <a:xfrm>
            <a:off x="7162800" y="2941843"/>
            <a:ext cx="4495800" cy="2365617"/>
          </a:xfrm>
          <a:prstGeom prst="rect">
            <a:avLst/>
          </a:prstGeom>
        </p:spPr>
      </p:pic>
      <p:sp>
        <p:nvSpPr>
          <p:cNvPr id="8" name="文本框 7">
            <a:extLst>
              <a:ext uri="{FF2B5EF4-FFF2-40B4-BE49-F238E27FC236}">
                <a16:creationId xmlns:a16="http://schemas.microsoft.com/office/drawing/2014/main" id="{44A667A2-7699-4FB3-98BE-B351EB6BE36B}"/>
              </a:ext>
            </a:extLst>
          </p:cNvPr>
          <p:cNvSpPr txBox="1"/>
          <p:nvPr/>
        </p:nvSpPr>
        <p:spPr>
          <a:xfrm>
            <a:off x="7581900" y="5680047"/>
            <a:ext cx="3657600" cy="646331"/>
          </a:xfrm>
          <a:prstGeom prst="rect">
            <a:avLst/>
          </a:prstGeom>
          <a:noFill/>
        </p:spPr>
        <p:txBody>
          <a:bodyPr wrap="square" rtlCol="0">
            <a:spAutoFit/>
          </a:bodyPr>
          <a:lstStyle/>
          <a:p>
            <a:r>
              <a:rPr lang="zh-CN" altLang="en-US" dirty="0">
                <a:latin typeface="+mn-ea"/>
              </a:rPr>
              <a:t>可以看到有</a:t>
            </a:r>
            <a:r>
              <a:rPr lang="en-US" altLang="zh-CN" dirty="0">
                <a:latin typeface="+mn-ea"/>
              </a:rPr>
              <a:t>85%</a:t>
            </a:r>
            <a:r>
              <a:rPr lang="zh-CN" altLang="en-US" dirty="0">
                <a:latin typeface="+mn-ea"/>
              </a:rPr>
              <a:t>的转录本序列都可以比对到完整的</a:t>
            </a:r>
            <a:r>
              <a:rPr lang="en-US" altLang="zh-CN" dirty="0">
                <a:latin typeface="+mn-ea"/>
              </a:rPr>
              <a:t>BUSCO.</a:t>
            </a:r>
            <a:endParaRPr lang="zh-CN" altLang="en-US" dirty="0">
              <a:latin typeface="+mn-ea"/>
            </a:endParaRPr>
          </a:p>
        </p:txBody>
      </p:sp>
    </p:spTree>
    <p:extLst>
      <p:ext uri="{BB962C8B-B14F-4D97-AF65-F5344CB8AC3E}">
        <p14:creationId xmlns:p14="http://schemas.microsoft.com/office/powerpoint/2010/main" val="30102994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CC599B3-1BA3-4ECF-9A99-74D8403CA092}"/>
              </a:ext>
            </a:extLst>
          </p:cNvPr>
          <p:cNvSpPr>
            <a:spLocks noGrp="1"/>
          </p:cNvSpPr>
          <p:nvPr>
            <p:ph type="sldNum" sz="quarter" idx="7"/>
          </p:nvPr>
        </p:nvSpPr>
        <p:spPr/>
        <p:txBody>
          <a:bodyPr/>
          <a:lstStyle/>
          <a:p>
            <a:pPr marL="25400">
              <a:lnSpc>
                <a:spcPct val="100000"/>
              </a:lnSpc>
            </a:pPr>
            <a:fld id="{81D60167-4931-47E6-BA6A-407CBD079E47}" type="slidenum">
              <a:rPr lang="en-US" altLang="zh-CN" spc="25" smtClean="0"/>
              <a:t>39</a:t>
            </a:fld>
            <a:endParaRPr lang="en-US" altLang="zh-CN" spc="25" dirty="0"/>
          </a:p>
        </p:txBody>
      </p:sp>
      <p:sp>
        <p:nvSpPr>
          <p:cNvPr id="4" name="object 5">
            <a:extLst>
              <a:ext uri="{FF2B5EF4-FFF2-40B4-BE49-F238E27FC236}">
                <a16:creationId xmlns:a16="http://schemas.microsoft.com/office/drawing/2014/main" id="{0C2413A1-0ACE-44C0-BE1D-6638884064EA}"/>
              </a:ext>
            </a:extLst>
          </p:cNvPr>
          <p:cNvSpPr txBox="1">
            <a:spLocks noGrp="1"/>
          </p:cNvSpPr>
          <p:nvPr>
            <p:ph type="title"/>
          </p:nvPr>
        </p:nvSpPr>
        <p:spPr>
          <a:xfrm>
            <a:off x="657859" y="531622"/>
            <a:ext cx="10876280" cy="443070"/>
          </a:xfrm>
          <a:prstGeom prst="rect">
            <a:avLst/>
          </a:prstGeom>
        </p:spPr>
        <p:txBody>
          <a:bodyPr vert="horz" wrap="square" lIns="0" tIns="12065" rIns="0" bIns="0" rtlCol="0">
            <a:spAutoFit/>
          </a:bodyPr>
          <a:lstStyle/>
          <a:p>
            <a:pPr marL="12700">
              <a:spcBef>
                <a:spcPts val="95"/>
              </a:spcBef>
              <a:tabLst>
                <a:tab pos="10862945" algn="l"/>
              </a:tabLst>
            </a:pPr>
            <a:r>
              <a:rPr spc="-5" dirty="0" err="1">
                <a:latin typeface="+mn-lt"/>
                <a:ea typeface="+mn-ea"/>
              </a:rPr>
              <a:t>无参转录本</a:t>
            </a:r>
            <a:r>
              <a:rPr lang="zh-CN" altLang="en-US" spc="-5" dirty="0">
                <a:latin typeface="+mn-lt"/>
                <a:ea typeface="+mn-ea"/>
              </a:rPr>
              <a:t>拼接</a:t>
            </a:r>
            <a:r>
              <a:rPr lang="en-US" altLang="zh-CN" spc="85" dirty="0">
                <a:latin typeface="+mn-lt"/>
                <a:ea typeface="+mn-ea"/>
              </a:rPr>
              <a:t>: </a:t>
            </a:r>
            <a:r>
              <a:rPr lang="en-US" altLang="zh-CN" dirty="0"/>
              <a:t>Transcripts </a:t>
            </a:r>
            <a:r>
              <a:rPr lang="en-US" altLang="zh-CN" dirty="0" err="1"/>
              <a:t>Anotation</a:t>
            </a:r>
            <a:r>
              <a:rPr b="1" spc="-155" dirty="0">
                <a:latin typeface="+mn-lt"/>
                <a:ea typeface="+mn-ea"/>
                <a:cs typeface="Lucida Sans"/>
              </a:rPr>
              <a:t>	</a:t>
            </a:r>
          </a:p>
        </p:txBody>
      </p:sp>
      <p:pic>
        <p:nvPicPr>
          <p:cNvPr id="5" name="图片 4">
            <a:extLst>
              <a:ext uri="{FF2B5EF4-FFF2-40B4-BE49-F238E27FC236}">
                <a16:creationId xmlns:a16="http://schemas.microsoft.com/office/drawing/2014/main" id="{1847D28E-F567-4C44-8D8C-B431DAB420E6}"/>
              </a:ext>
            </a:extLst>
          </p:cNvPr>
          <p:cNvPicPr>
            <a:picLocks noChangeAspect="1"/>
          </p:cNvPicPr>
          <p:nvPr/>
        </p:nvPicPr>
        <p:blipFill>
          <a:blip r:embed="rId2"/>
          <a:stretch>
            <a:fillRect/>
          </a:stretch>
        </p:blipFill>
        <p:spPr>
          <a:xfrm>
            <a:off x="533400" y="1143001"/>
            <a:ext cx="6705600" cy="2822376"/>
          </a:xfrm>
          <a:prstGeom prst="rect">
            <a:avLst/>
          </a:prstGeom>
        </p:spPr>
      </p:pic>
      <p:sp>
        <p:nvSpPr>
          <p:cNvPr id="6" name="矩形 5">
            <a:extLst>
              <a:ext uri="{FF2B5EF4-FFF2-40B4-BE49-F238E27FC236}">
                <a16:creationId xmlns:a16="http://schemas.microsoft.com/office/drawing/2014/main" id="{9142F69A-2B9B-4B7F-99B0-27AFAA6FAB9D}"/>
              </a:ext>
            </a:extLst>
          </p:cNvPr>
          <p:cNvSpPr/>
          <p:nvPr/>
        </p:nvSpPr>
        <p:spPr>
          <a:xfrm>
            <a:off x="7543800" y="1143001"/>
            <a:ext cx="4267200" cy="5355312"/>
          </a:xfrm>
          <a:prstGeom prst="rect">
            <a:avLst/>
          </a:prstGeom>
        </p:spPr>
        <p:txBody>
          <a:bodyPr wrap="square">
            <a:spAutoFit/>
          </a:bodyPr>
          <a:lstStyle/>
          <a:p>
            <a:r>
              <a:rPr lang="en-US" altLang="zh-CN" dirty="0">
                <a:solidFill>
                  <a:srgbClr val="404040"/>
                </a:solidFill>
                <a:latin typeface="+mn-ea"/>
              </a:rPr>
              <a:t>Blast/diamond</a:t>
            </a:r>
            <a:r>
              <a:rPr lang="zh-CN" altLang="en-US" dirty="0">
                <a:solidFill>
                  <a:srgbClr val="404040"/>
                </a:solidFill>
                <a:latin typeface="+mn-ea"/>
              </a:rPr>
              <a:t>输出结果</a:t>
            </a:r>
            <a:r>
              <a:rPr lang="en-US" altLang="zh-CN" dirty="0">
                <a:solidFill>
                  <a:srgbClr val="404040"/>
                </a:solidFill>
                <a:latin typeface="+mn-ea"/>
              </a:rPr>
              <a:t>12</a:t>
            </a:r>
            <a:r>
              <a:rPr lang="zh-CN" altLang="en-US" dirty="0">
                <a:solidFill>
                  <a:srgbClr val="404040"/>
                </a:solidFill>
                <a:latin typeface="+mn-ea"/>
              </a:rPr>
              <a:t>列对应的含义依次是：</a:t>
            </a:r>
            <a:br>
              <a:rPr lang="zh-CN" altLang="en-US" dirty="0">
                <a:latin typeface="+mn-ea"/>
              </a:rPr>
            </a:br>
            <a:r>
              <a:rPr lang="en-US" altLang="zh-CN" dirty="0">
                <a:solidFill>
                  <a:srgbClr val="404040"/>
                </a:solidFill>
                <a:latin typeface="+mn-ea"/>
              </a:rPr>
              <a:t>Query id</a:t>
            </a:r>
            <a:r>
              <a:rPr lang="zh-CN" altLang="en-US" dirty="0">
                <a:solidFill>
                  <a:srgbClr val="404040"/>
                </a:solidFill>
                <a:latin typeface="+mn-ea"/>
              </a:rPr>
              <a:t>： 查询序列</a:t>
            </a:r>
            <a:r>
              <a:rPr lang="en-US" altLang="zh-CN" dirty="0">
                <a:solidFill>
                  <a:srgbClr val="404040"/>
                </a:solidFill>
                <a:latin typeface="+mn-ea"/>
              </a:rPr>
              <a:t>ID</a:t>
            </a:r>
            <a:r>
              <a:rPr lang="zh-CN" altLang="en-US" dirty="0">
                <a:solidFill>
                  <a:srgbClr val="404040"/>
                </a:solidFill>
                <a:latin typeface="+mn-ea"/>
              </a:rPr>
              <a:t>标识</a:t>
            </a:r>
            <a:br>
              <a:rPr lang="zh-CN" altLang="en-US" dirty="0">
                <a:latin typeface="+mn-ea"/>
              </a:rPr>
            </a:br>
            <a:r>
              <a:rPr lang="en-US" altLang="zh-CN" dirty="0">
                <a:solidFill>
                  <a:srgbClr val="404040"/>
                </a:solidFill>
                <a:latin typeface="+mn-ea"/>
              </a:rPr>
              <a:t>Subject id</a:t>
            </a:r>
            <a:r>
              <a:rPr lang="zh-CN" altLang="en-US" dirty="0">
                <a:solidFill>
                  <a:srgbClr val="404040"/>
                </a:solidFill>
                <a:latin typeface="+mn-ea"/>
              </a:rPr>
              <a:t>： 比对上的目标序列</a:t>
            </a:r>
            <a:r>
              <a:rPr lang="en-US" altLang="zh-CN" dirty="0">
                <a:solidFill>
                  <a:srgbClr val="404040"/>
                </a:solidFill>
                <a:latin typeface="+mn-ea"/>
              </a:rPr>
              <a:t>ID</a:t>
            </a:r>
            <a:r>
              <a:rPr lang="zh-CN" altLang="en-US" dirty="0">
                <a:solidFill>
                  <a:srgbClr val="404040"/>
                </a:solidFill>
                <a:latin typeface="+mn-ea"/>
              </a:rPr>
              <a:t>标识</a:t>
            </a:r>
            <a:br>
              <a:rPr lang="zh-CN" altLang="en-US" dirty="0">
                <a:latin typeface="+mn-ea"/>
              </a:rPr>
            </a:br>
            <a:r>
              <a:rPr lang="en-US" altLang="zh-CN" dirty="0">
                <a:solidFill>
                  <a:srgbClr val="404040"/>
                </a:solidFill>
                <a:latin typeface="+mn-ea"/>
              </a:rPr>
              <a:t>% identity</a:t>
            </a:r>
            <a:r>
              <a:rPr lang="zh-CN" altLang="en-US" dirty="0">
                <a:solidFill>
                  <a:srgbClr val="404040"/>
                </a:solidFill>
                <a:latin typeface="+mn-ea"/>
              </a:rPr>
              <a:t>： 序列比对的一致性百分比</a:t>
            </a:r>
            <a:br>
              <a:rPr lang="zh-CN" altLang="en-US" dirty="0">
                <a:latin typeface="+mn-ea"/>
              </a:rPr>
            </a:br>
            <a:r>
              <a:rPr lang="en-US" altLang="zh-CN" dirty="0">
                <a:solidFill>
                  <a:srgbClr val="404040"/>
                </a:solidFill>
                <a:latin typeface="+mn-ea"/>
              </a:rPr>
              <a:t>alignment length</a:t>
            </a:r>
            <a:r>
              <a:rPr lang="zh-CN" altLang="en-US" dirty="0">
                <a:solidFill>
                  <a:srgbClr val="404040"/>
                </a:solidFill>
                <a:latin typeface="+mn-ea"/>
              </a:rPr>
              <a:t>：符合比对的比对区域的长度</a:t>
            </a:r>
            <a:br>
              <a:rPr lang="zh-CN" altLang="en-US" dirty="0">
                <a:latin typeface="+mn-ea"/>
              </a:rPr>
            </a:br>
            <a:r>
              <a:rPr lang="en-US" altLang="zh-CN" dirty="0">
                <a:solidFill>
                  <a:srgbClr val="404040"/>
                </a:solidFill>
                <a:latin typeface="+mn-ea"/>
              </a:rPr>
              <a:t>mismatches</a:t>
            </a:r>
            <a:r>
              <a:rPr lang="zh-CN" altLang="en-US" dirty="0">
                <a:solidFill>
                  <a:srgbClr val="404040"/>
                </a:solidFill>
                <a:latin typeface="+mn-ea"/>
              </a:rPr>
              <a:t>： 比对区域的错配数</a:t>
            </a:r>
            <a:br>
              <a:rPr lang="zh-CN" altLang="en-US" dirty="0">
                <a:latin typeface="+mn-ea"/>
              </a:rPr>
            </a:br>
            <a:r>
              <a:rPr lang="en-US" altLang="zh-CN" dirty="0">
                <a:solidFill>
                  <a:srgbClr val="404040"/>
                </a:solidFill>
                <a:latin typeface="+mn-ea"/>
              </a:rPr>
              <a:t>gap openings</a:t>
            </a:r>
            <a:r>
              <a:rPr lang="zh-CN" altLang="en-US" dirty="0">
                <a:solidFill>
                  <a:srgbClr val="404040"/>
                </a:solidFill>
                <a:latin typeface="+mn-ea"/>
              </a:rPr>
              <a:t>： 比对区域的</a:t>
            </a:r>
            <a:r>
              <a:rPr lang="en-US" altLang="zh-CN" dirty="0">
                <a:solidFill>
                  <a:srgbClr val="404040"/>
                </a:solidFill>
                <a:latin typeface="+mn-ea"/>
              </a:rPr>
              <a:t>gap</a:t>
            </a:r>
            <a:r>
              <a:rPr lang="zh-CN" altLang="en-US" dirty="0">
                <a:solidFill>
                  <a:srgbClr val="404040"/>
                </a:solidFill>
                <a:latin typeface="+mn-ea"/>
              </a:rPr>
              <a:t>数目</a:t>
            </a:r>
            <a:br>
              <a:rPr lang="zh-CN" altLang="en-US" dirty="0">
                <a:latin typeface="+mn-ea"/>
              </a:rPr>
            </a:br>
            <a:r>
              <a:rPr lang="en-US" altLang="zh-CN" dirty="0">
                <a:solidFill>
                  <a:srgbClr val="404040"/>
                </a:solidFill>
                <a:latin typeface="+mn-ea"/>
              </a:rPr>
              <a:t>q. start</a:t>
            </a:r>
            <a:r>
              <a:rPr lang="zh-CN" altLang="en-US" dirty="0">
                <a:solidFill>
                  <a:srgbClr val="404040"/>
                </a:solidFill>
                <a:latin typeface="+mn-ea"/>
              </a:rPr>
              <a:t>： 比对区域在查询序列</a:t>
            </a:r>
            <a:r>
              <a:rPr lang="en-US" altLang="zh-CN" dirty="0">
                <a:solidFill>
                  <a:srgbClr val="404040"/>
                </a:solidFill>
                <a:latin typeface="+mn-ea"/>
              </a:rPr>
              <a:t>(Query id)</a:t>
            </a:r>
            <a:r>
              <a:rPr lang="zh-CN" altLang="en-US" dirty="0">
                <a:solidFill>
                  <a:srgbClr val="404040"/>
                </a:solidFill>
                <a:latin typeface="+mn-ea"/>
              </a:rPr>
              <a:t>上的起始位点</a:t>
            </a:r>
            <a:br>
              <a:rPr lang="zh-CN" altLang="en-US" dirty="0">
                <a:latin typeface="+mn-ea"/>
              </a:rPr>
            </a:br>
            <a:r>
              <a:rPr lang="en-US" altLang="zh-CN" dirty="0">
                <a:solidFill>
                  <a:srgbClr val="404040"/>
                </a:solidFill>
                <a:latin typeface="+mn-ea"/>
              </a:rPr>
              <a:t>q. end</a:t>
            </a:r>
            <a:r>
              <a:rPr lang="zh-CN" altLang="en-US" dirty="0">
                <a:solidFill>
                  <a:srgbClr val="404040"/>
                </a:solidFill>
                <a:latin typeface="+mn-ea"/>
              </a:rPr>
              <a:t>： 比对区域在查询序列</a:t>
            </a:r>
            <a:r>
              <a:rPr lang="en-US" altLang="zh-CN" dirty="0">
                <a:solidFill>
                  <a:srgbClr val="404040"/>
                </a:solidFill>
                <a:latin typeface="+mn-ea"/>
              </a:rPr>
              <a:t>(Query id)</a:t>
            </a:r>
            <a:r>
              <a:rPr lang="zh-CN" altLang="en-US" dirty="0">
                <a:solidFill>
                  <a:srgbClr val="404040"/>
                </a:solidFill>
                <a:latin typeface="+mn-ea"/>
              </a:rPr>
              <a:t>上的终止位点</a:t>
            </a:r>
            <a:br>
              <a:rPr lang="zh-CN" altLang="en-US" dirty="0">
                <a:latin typeface="+mn-ea"/>
              </a:rPr>
            </a:br>
            <a:r>
              <a:rPr lang="en-US" altLang="zh-CN" dirty="0">
                <a:solidFill>
                  <a:srgbClr val="404040"/>
                </a:solidFill>
                <a:latin typeface="+mn-ea"/>
              </a:rPr>
              <a:t>s. start</a:t>
            </a:r>
            <a:r>
              <a:rPr lang="zh-CN" altLang="en-US" dirty="0">
                <a:solidFill>
                  <a:srgbClr val="404040"/>
                </a:solidFill>
                <a:latin typeface="+mn-ea"/>
              </a:rPr>
              <a:t>： 比对区域在目标序列</a:t>
            </a:r>
            <a:r>
              <a:rPr lang="en-US" altLang="zh-CN" dirty="0">
                <a:solidFill>
                  <a:srgbClr val="404040"/>
                </a:solidFill>
                <a:latin typeface="+mn-ea"/>
              </a:rPr>
              <a:t>(Subject id)</a:t>
            </a:r>
            <a:r>
              <a:rPr lang="zh-CN" altLang="en-US" dirty="0">
                <a:solidFill>
                  <a:srgbClr val="404040"/>
                </a:solidFill>
                <a:latin typeface="+mn-ea"/>
              </a:rPr>
              <a:t>上的起始位点</a:t>
            </a:r>
            <a:br>
              <a:rPr lang="zh-CN" altLang="en-US" dirty="0">
                <a:latin typeface="+mn-ea"/>
              </a:rPr>
            </a:br>
            <a:r>
              <a:rPr lang="en-US" altLang="zh-CN" dirty="0">
                <a:solidFill>
                  <a:srgbClr val="404040"/>
                </a:solidFill>
                <a:latin typeface="+mn-ea"/>
              </a:rPr>
              <a:t>s. end</a:t>
            </a:r>
            <a:r>
              <a:rPr lang="zh-CN" altLang="en-US" dirty="0">
                <a:solidFill>
                  <a:srgbClr val="404040"/>
                </a:solidFill>
                <a:latin typeface="+mn-ea"/>
              </a:rPr>
              <a:t>： 比对区域在目标序列</a:t>
            </a:r>
            <a:r>
              <a:rPr lang="en-US" altLang="zh-CN" dirty="0">
                <a:solidFill>
                  <a:srgbClr val="404040"/>
                </a:solidFill>
                <a:latin typeface="+mn-ea"/>
              </a:rPr>
              <a:t>(Subject id)</a:t>
            </a:r>
            <a:r>
              <a:rPr lang="zh-CN" altLang="en-US" dirty="0">
                <a:solidFill>
                  <a:srgbClr val="404040"/>
                </a:solidFill>
                <a:latin typeface="+mn-ea"/>
              </a:rPr>
              <a:t>上的终止位点</a:t>
            </a:r>
            <a:br>
              <a:rPr lang="zh-CN" altLang="en-US" dirty="0">
                <a:latin typeface="+mn-ea"/>
              </a:rPr>
            </a:br>
            <a:r>
              <a:rPr lang="en-US" altLang="zh-CN" dirty="0">
                <a:solidFill>
                  <a:srgbClr val="404040"/>
                </a:solidFill>
                <a:latin typeface="+mn-ea"/>
              </a:rPr>
              <a:t>e-value</a:t>
            </a:r>
            <a:r>
              <a:rPr lang="zh-CN" altLang="en-US" dirty="0">
                <a:solidFill>
                  <a:srgbClr val="404040"/>
                </a:solidFill>
                <a:latin typeface="+mn-ea"/>
              </a:rPr>
              <a:t>： 比对结果的期望值</a:t>
            </a:r>
            <a:br>
              <a:rPr lang="zh-CN" altLang="en-US" dirty="0">
                <a:latin typeface="+mn-ea"/>
              </a:rPr>
            </a:br>
            <a:r>
              <a:rPr lang="en-US" altLang="zh-CN" dirty="0">
                <a:solidFill>
                  <a:srgbClr val="404040"/>
                </a:solidFill>
                <a:latin typeface="+mn-ea"/>
              </a:rPr>
              <a:t>bit score</a:t>
            </a:r>
            <a:r>
              <a:rPr lang="zh-CN" altLang="en-US" dirty="0">
                <a:solidFill>
                  <a:srgbClr val="404040"/>
                </a:solidFill>
                <a:latin typeface="+mn-ea"/>
              </a:rPr>
              <a:t>： 比对结果的</a:t>
            </a:r>
            <a:r>
              <a:rPr lang="en-US" altLang="zh-CN" dirty="0">
                <a:solidFill>
                  <a:srgbClr val="404040"/>
                </a:solidFill>
                <a:latin typeface="+mn-ea"/>
              </a:rPr>
              <a:t>bit score</a:t>
            </a:r>
            <a:r>
              <a:rPr lang="zh-CN" altLang="en-US" dirty="0">
                <a:solidFill>
                  <a:srgbClr val="404040"/>
                </a:solidFill>
                <a:latin typeface="+mn-ea"/>
              </a:rPr>
              <a:t>值</a:t>
            </a:r>
            <a:endParaRPr lang="zh-CN" altLang="en-US" dirty="0">
              <a:latin typeface="+mn-ea"/>
            </a:endParaRPr>
          </a:p>
        </p:txBody>
      </p:sp>
    </p:spTree>
    <p:extLst>
      <p:ext uri="{BB962C8B-B14F-4D97-AF65-F5344CB8AC3E}">
        <p14:creationId xmlns:p14="http://schemas.microsoft.com/office/powerpoint/2010/main" val="3923839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57859" y="531622"/>
            <a:ext cx="10876280" cy="452120"/>
          </a:xfrm>
          <a:prstGeom prst="rect">
            <a:avLst/>
          </a:prstGeom>
        </p:spPr>
        <p:txBody>
          <a:bodyPr vert="horz" wrap="square" lIns="0" tIns="12065" rIns="0" bIns="0" rtlCol="0">
            <a:spAutoFit/>
          </a:bodyPr>
          <a:lstStyle/>
          <a:p>
            <a:pPr marL="12700">
              <a:lnSpc>
                <a:spcPct val="100000"/>
              </a:lnSpc>
              <a:spcBef>
                <a:spcPts val="95"/>
              </a:spcBef>
              <a:tabLst>
                <a:tab pos="10862945" algn="l"/>
              </a:tabLst>
            </a:pPr>
            <a:r>
              <a:rPr sz="2800" u="sng" spc="10" dirty="0">
                <a:solidFill>
                  <a:srgbClr val="204F6C"/>
                </a:solidFill>
                <a:uFill>
                  <a:solidFill>
                    <a:srgbClr val="7E7E7E"/>
                  </a:solidFill>
                </a:uFill>
                <a:latin typeface="+mj-ea"/>
                <a:ea typeface="+mj-ea"/>
                <a:cs typeface="Times New Roman"/>
              </a:rPr>
              <a:t> </a:t>
            </a:r>
            <a:r>
              <a:rPr sz="2800" b="1" u="sng" spc="-5" dirty="0">
                <a:solidFill>
                  <a:srgbClr val="204F6C"/>
                </a:solidFill>
                <a:uFill>
                  <a:solidFill>
                    <a:srgbClr val="7E7E7E"/>
                  </a:solidFill>
                </a:uFill>
                <a:latin typeface="+mj-ea"/>
                <a:ea typeface="+mj-ea"/>
                <a:cs typeface="Microsoft YaHei UI"/>
              </a:rPr>
              <a:t>生物信息学研究内容</a:t>
            </a:r>
            <a:r>
              <a:rPr sz="2800" b="1" u="sng" dirty="0">
                <a:solidFill>
                  <a:srgbClr val="204F6C"/>
                </a:solidFill>
                <a:uFill>
                  <a:solidFill>
                    <a:srgbClr val="7E7E7E"/>
                  </a:solidFill>
                </a:uFill>
                <a:latin typeface="+mj-ea"/>
                <a:ea typeface="+mj-ea"/>
                <a:cs typeface="Microsoft YaHei UI"/>
              </a:rPr>
              <a:t>	</a:t>
            </a:r>
            <a:endParaRPr sz="2800" dirty="0">
              <a:latin typeface="+mj-ea"/>
              <a:ea typeface="+mj-ea"/>
              <a:cs typeface="Microsoft YaHei UI"/>
            </a:endParaRPr>
          </a:p>
        </p:txBody>
      </p:sp>
      <p:sp>
        <p:nvSpPr>
          <p:cNvPr id="3" name="object 3"/>
          <p:cNvSpPr/>
          <p:nvPr/>
        </p:nvSpPr>
        <p:spPr>
          <a:xfrm>
            <a:off x="4777740" y="1717802"/>
            <a:ext cx="2636520" cy="1321435"/>
          </a:xfrm>
          <a:custGeom>
            <a:avLst/>
            <a:gdLst/>
            <a:ahLst/>
            <a:cxnLst/>
            <a:rect l="l" t="t" r="r" b="b"/>
            <a:pathLst>
              <a:path w="2636520" h="1320164">
                <a:moveTo>
                  <a:pt x="1318260" y="0"/>
                </a:moveTo>
                <a:lnTo>
                  <a:pt x="0" y="659891"/>
                </a:lnTo>
                <a:lnTo>
                  <a:pt x="0" y="1319783"/>
                </a:lnTo>
                <a:lnTo>
                  <a:pt x="2636519" y="1319783"/>
                </a:lnTo>
                <a:lnTo>
                  <a:pt x="2636519" y="659891"/>
                </a:lnTo>
                <a:lnTo>
                  <a:pt x="1318260" y="0"/>
                </a:lnTo>
                <a:close/>
              </a:path>
            </a:pathLst>
          </a:custGeom>
          <a:solidFill>
            <a:srgbClr val="EABD36">
              <a:alpha val="79998"/>
            </a:srgbClr>
          </a:solidFill>
        </p:spPr>
        <p:txBody>
          <a:bodyPr wrap="square" lIns="0" tIns="0" rIns="0" bIns="0" rtlCol="0"/>
          <a:lstStyle/>
          <a:p>
            <a:endParaRPr/>
          </a:p>
        </p:txBody>
      </p:sp>
      <p:sp>
        <p:nvSpPr>
          <p:cNvPr id="4" name="object 4"/>
          <p:cNvSpPr txBox="1"/>
          <p:nvPr/>
        </p:nvSpPr>
        <p:spPr>
          <a:xfrm>
            <a:off x="5642609" y="2481529"/>
            <a:ext cx="908050" cy="514350"/>
          </a:xfrm>
          <a:prstGeom prst="rect">
            <a:avLst/>
          </a:prstGeom>
        </p:spPr>
        <p:txBody>
          <a:bodyPr vert="horz" wrap="square" lIns="0" tIns="13335" rIns="0" bIns="0" rtlCol="0">
            <a:spAutoFit/>
          </a:bodyPr>
          <a:lstStyle/>
          <a:p>
            <a:pPr marL="12700">
              <a:lnSpc>
                <a:spcPct val="100000"/>
              </a:lnSpc>
              <a:spcBef>
                <a:spcPts val="105"/>
              </a:spcBef>
            </a:pPr>
            <a:r>
              <a:rPr sz="3200" b="1" spc="-140" dirty="0">
                <a:latin typeface="+mn-ea"/>
                <a:cs typeface="Lucida Sans"/>
              </a:rPr>
              <a:t>DNA</a:t>
            </a:r>
            <a:endParaRPr sz="3200" dirty="0">
              <a:latin typeface="+mn-ea"/>
              <a:cs typeface="Lucida Sans"/>
            </a:endParaRPr>
          </a:p>
        </p:txBody>
      </p:sp>
      <p:sp>
        <p:nvSpPr>
          <p:cNvPr id="5" name="object 5"/>
          <p:cNvSpPr txBox="1"/>
          <p:nvPr/>
        </p:nvSpPr>
        <p:spPr>
          <a:xfrm>
            <a:off x="4777740" y="3285851"/>
            <a:ext cx="2636520" cy="9021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square" lIns="0" tIns="405765" rIns="0" bIns="0" rtlCol="0">
            <a:spAutoFit/>
          </a:bodyPr>
          <a:lstStyle/>
          <a:p>
            <a:pPr marL="877569">
              <a:lnSpc>
                <a:spcPct val="100000"/>
              </a:lnSpc>
              <a:spcBef>
                <a:spcPts val="3195"/>
              </a:spcBef>
            </a:pPr>
            <a:r>
              <a:rPr sz="3200" b="1" spc="-30" dirty="0">
                <a:solidFill>
                  <a:schemeClr val="tx1"/>
                </a:solidFill>
                <a:latin typeface="+mn-ea"/>
                <a:cs typeface="Lucida Sans"/>
              </a:rPr>
              <a:t>RNA</a:t>
            </a:r>
            <a:endParaRPr sz="3200" dirty="0">
              <a:solidFill>
                <a:schemeClr val="tx1"/>
              </a:solidFill>
              <a:latin typeface="+mn-ea"/>
              <a:cs typeface="Lucida Sans"/>
            </a:endParaRPr>
          </a:p>
        </p:txBody>
      </p:sp>
      <p:sp>
        <p:nvSpPr>
          <p:cNvPr id="6" name="object 6"/>
          <p:cNvSpPr/>
          <p:nvPr/>
        </p:nvSpPr>
        <p:spPr>
          <a:xfrm>
            <a:off x="4777740" y="4448555"/>
            <a:ext cx="2636520" cy="1320165"/>
          </a:xfrm>
          <a:custGeom>
            <a:avLst/>
            <a:gdLst/>
            <a:ahLst/>
            <a:cxnLst/>
            <a:rect l="l" t="t" r="r" b="b"/>
            <a:pathLst>
              <a:path w="2636520" h="1320164">
                <a:moveTo>
                  <a:pt x="2636519" y="0"/>
                </a:moveTo>
                <a:lnTo>
                  <a:pt x="0" y="0"/>
                </a:lnTo>
                <a:lnTo>
                  <a:pt x="0" y="659892"/>
                </a:lnTo>
                <a:lnTo>
                  <a:pt x="1318260" y="1319784"/>
                </a:lnTo>
                <a:lnTo>
                  <a:pt x="2636519" y="659892"/>
                </a:lnTo>
                <a:lnTo>
                  <a:pt x="2636519" y="0"/>
                </a:lnTo>
                <a:close/>
              </a:path>
            </a:pathLst>
          </a:custGeom>
        </p:spPr>
        <p:style>
          <a:lnRef idx="2">
            <a:schemeClr val="accent3">
              <a:shade val="50000"/>
            </a:schemeClr>
          </a:lnRef>
          <a:fillRef idx="1">
            <a:schemeClr val="accent3"/>
          </a:fillRef>
          <a:effectRef idx="0">
            <a:schemeClr val="accent3"/>
          </a:effectRef>
          <a:fontRef idx="minor">
            <a:schemeClr val="lt1"/>
          </a:fontRef>
        </p:style>
        <p:txBody>
          <a:bodyPr wrap="square" lIns="0" tIns="0" rIns="0" bIns="0" rtlCol="0"/>
          <a:lstStyle/>
          <a:p>
            <a:endParaRPr/>
          </a:p>
        </p:txBody>
      </p:sp>
      <p:sp>
        <p:nvSpPr>
          <p:cNvPr id="7" name="object 7"/>
          <p:cNvSpPr txBox="1"/>
          <p:nvPr/>
        </p:nvSpPr>
        <p:spPr>
          <a:xfrm>
            <a:off x="5383529" y="4470272"/>
            <a:ext cx="1427480" cy="513715"/>
          </a:xfrm>
          <a:prstGeom prst="rect">
            <a:avLst/>
          </a:prstGeom>
        </p:spPr>
        <p:txBody>
          <a:bodyPr vert="horz" wrap="square" lIns="0" tIns="12700" rIns="0" bIns="0" rtlCol="0">
            <a:spAutoFit/>
          </a:bodyPr>
          <a:lstStyle/>
          <a:p>
            <a:pPr marL="12700">
              <a:lnSpc>
                <a:spcPct val="100000"/>
              </a:lnSpc>
              <a:spcBef>
                <a:spcPts val="100"/>
              </a:spcBef>
            </a:pPr>
            <a:r>
              <a:rPr sz="3200" b="1" spc="-110" dirty="0">
                <a:latin typeface="+mn-ea"/>
                <a:cs typeface="Lucida Sans"/>
              </a:rPr>
              <a:t>Protein</a:t>
            </a:r>
            <a:endParaRPr sz="3200" dirty="0">
              <a:latin typeface="+mn-ea"/>
              <a:cs typeface="Lucida Sans"/>
            </a:endParaRPr>
          </a:p>
        </p:txBody>
      </p:sp>
      <p:sp>
        <p:nvSpPr>
          <p:cNvPr id="8" name="object 8"/>
          <p:cNvSpPr txBox="1"/>
          <p:nvPr/>
        </p:nvSpPr>
        <p:spPr>
          <a:xfrm>
            <a:off x="1873376" y="1072732"/>
            <a:ext cx="1414145" cy="1595755"/>
          </a:xfrm>
          <a:prstGeom prst="rect">
            <a:avLst/>
          </a:prstGeom>
        </p:spPr>
        <p:txBody>
          <a:bodyPr vert="horz" wrap="square" lIns="0" tIns="179705" rIns="0" bIns="0" rtlCol="0">
            <a:spAutoFit/>
          </a:bodyPr>
          <a:lstStyle/>
          <a:p>
            <a:pPr marL="12700">
              <a:lnSpc>
                <a:spcPct val="100000"/>
              </a:lnSpc>
              <a:spcBef>
                <a:spcPts val="1415"/>
              </a:spcBef>
            </a:pPr>
            <a:r>
              <a:rPr sz="2400" b="0" dirty="0">
                <a:latin typeface="+mn-ea"/>
                <a:cs typeface="Microsoft YaHei UI Light"/>
              </a:rPr>
              <a:t>基因组学</a:t>
            </a:r>
            <a:endParaRPr sz="2400" dirty="0">
              <a:latin typeface="+mn-ea"/>
              <a:cs typeface="Microsoft YaHei UI Light"/>
            </a:endParaRPr>
          </a:p>
          <a:p>
            <a:pPr marL="184785" indent="-172085">
              <a:lnSpc>
                <a:spcPct val="100000"/>
              </a:lnSpc>
              <a:spcBef>
                <a:spcPts val="875"/>
              </a:spcBef>
              <a:buFont typeface="Trebuchet MS"/>
              <a:buChar char="•"/>
              <a:tabLst>
                <a:tab pos="185420" algn="l"/>
              </a:tabLst>
            </a:pPr>
            <a:r>
              <a:rPr sz="1600" b="0" spc="-5" dirty="0">
                <a:latin typeface="+mn-ea"/>
                <a:cs typeface="Microsoft YaHei UI Light"/>
              </a:rPr>
              <a:t>序列分析</a:t>
            </a:r>
            <a:endParaRPr sz="1600" dirty="0">
              <a:latin typeface="+mn-ea"/>
              <a:cs typeface="Microsoft YaHei UI Light"/>
            </a:endParaRPr>
          </a:p>
          <a:p>
            <a:pPr marL="184785" indent="-172085">
              <a:lnSpc>
                <a:spcPct val="100000"/>
              </a:lnSpc>
              <a:spcBef>
                <a:spcPts val="765"/>
              </a:spcBef>
              <a:buFont typeface="Trebuchet MS"/>
              <a:buChar char="•"/>
              <a:tabLst>
                <a:tab pos="185420" algn="l"/>
              </a:tabLst>
            </a:pPr>
            <a:r>
              <a:rPr sz="1600" b="0" spc="-5" dirty="0">
                <a:latin typeface="+mn-ea"/>
                <a:cs typeface="Microsoft YaHei UI Light"/>
              </a:rPr>
              <a:t>基因组注释</a:t>
            </a:r>
            <a:endParaRPr sz="1600" dirty="0">
              <a:latin typeface="+mn-ea"/>
              <a:cs typeface="Microsoft YaHei UI Light"/>
            </a:endParaRPr>
          </a:p>
          <a:p>
            <a:pPr marL="184785" indent="-172085">
              <a:lnSpc>
                <a:spcPct val="100000"/>
              </a:lnSpc>
              <a:spcBef>
                <a:spcPts val="770"/>
              </a:spcBef>
              <a:buFont typeface="Trebuchet MS"/>
              <a:buChar char="•"/>
              <a:tabLst>
                <a:tab pos="185420" algn="l"/>
              </a:tabLst>
            </a:pPr>
            <a:r>
              <a:rPr sz="1600" b="0" spc="-5" dirty="0">
                <a:latin typeface="+mn-ea"/>
                <a:cs typeface="Microsoft YaHei UI Light"/>
              </a:rPr>
              <a:t>比较基因组学</a:t>
            </a:r>
            <a:endParaRPr sz="1600" dirty="0">
              <a:latin typeface="+mn-ea"/>
              <a:cs typeface="Microsoft YaHei UI Light"/>
            </a:endParaRPr>
          </a:p>
        </p:txBody>
      </p:sp>
      <p:sp>
        <p:nvSpPr>
          <p:cNvPr id="10" name="object 10"/>
          <p:cNvSpPr txBox="1"/>
          <p:nvPr/>
        </p:nvSpPr>
        <p:spPr>
          <a:xfrm>
            <a:off x="1873376" y="4689094"/>
            <a:ext cx="1616710" cy="1156086"/>
          </a:xfrm>
          <a:prstGeom prst="rect">
            <a:avLst/>
          </a:prstGeom>
        </p:spPr>
        <p:txBody>
          <a:bodyPr vert="horz" wrap="square" lIns="0" tIns="12065" rIns="0" bIns="0" rtlCol="0">
            <a:spAutoFit/>
          </a:bodyPr>
          <a:lstStyle/>
          <a:p>
            <a:pPr marL="12700">
              <a:lnSpc>
                <a:spcPct val="100000"/>
              </a:lnSpc>
              <a:spcBef>
                <a:spcPts val="95"/>
              </a:spcBef>
            </a:pPr>
            <a:r>
              <a:rPr sz="2400" b="0" spc="-5" dirty="0">
                <a:latin typeface="+mn-ea"/>
                <a:cs typeface="Microsoft YaHei UI Light"/>
              </a:rPr>
              <a:t>蛋白质组学</a:t>
            </a:r>
            <a:endParaRPr sz="2400" dirty="0">
              <a:latin typeface="+mn-ea"/>
              <a:cs typeface="Microsoft YaHei UI Light"/>
            </a:endParaRPr>
          </a:p>
          <a:p>
            <a:pPr marL="184785" indent="-172085">
              <a:lnSpc>
                <a:spcPct val="100000"/>
              </a:lnSpc>
              <a:spcBef>
                <a:spcPts val="1370"/>
              </a:spcBef>
              <a:buFont typeface="Trebuchet MS"/>
              <a:buChar char="•"/>
              <a:tabLst>
                <a:tab pos="185420" algn="l"/>
              </a:tabLst>
            </a:pPr>
            <a:r>
              <a:rPr sz="1600" b="0" spc="-5" dirty="0">
                <a:latin typeface="+mn-ea"/>
                <a:cs typeface="Microsoft YaHei UI Light"/>
              </a:rPr>
              <a:t>蛋白表达分析</a:t>
            </a:r>
            <a:endParaRPr sz="1600" dirty="0">
              <a:latin typeface="+mn-ea"/>
              <a:cs typeface="Microsoft YaHei UI Light"/>
            </a:endParaRPr>
          </a:p>
          <a:p>
            <a:pPr marL="184785" indent="-172085">
              <a:lnSpc>
                <a:spcPct val="100000"/>
              </a:lnSpc>
              <a:spcBef>
                <a:spcPts val="765"/>
              </a:spcBef>
              <a:buFont typeface="Trebuchet MS"/>
              <a:buChar char="•"/>
              <a:tabLst>
                <a:tab pos="185420" algn="l"/>
              </a:tabLst>
            </a:pPr>
            <a:r>
              <a:rPr sz="1600" b="0" spc="-10" dirty="0">
                <a:latin typeface="+mn-ea"/>
                <a:cs typeface="Microsoft YaHei UI Light"/>
              </a:rPr>
              <a:t>蛋白质结构解析</a:t>
            </a:r>
            <a:endParaRPr sz="1600" dirty="0">
              <a:latin typeface="+mn-ea"/>
              <a:cs typeface="Microsoft YaHei UI Light"/>
            </a:endParaRPr>
          </a:p>
        </p:txBody>
      </p:sp>
      <p:sp>
        <p:nvSpPr>
          <p:cNvPr id="11" name="object 11"/>
          <p:cNvSpPr/>
          <p:nvPr/>
        </p:nvSpPr>
        <p:spPr>
          <a:xfrm>
            <a:off x="679704" y="2689860"/>
            <a:ext cx="4098925" cy="0"/>
          </a:xfrm>
          <a:custGeom>
            <a:avLst/>
            <a:gdLst/>
            <a:ahLst/>
            <a:cxnLst/>
            <a:rect l="l" t="t" r="r" b="b"/>
            <a:pathLst>
              <a:path w="4098925">
                <a:moveTo>
                  <a:pt x="0" y="0"/>
                </a:moveTo>
                <a:lnTo>
                  <a:pt x="4098798" y="0"/>
                </a:lnTo>
              </a:path>
            </a:pathLst>
          </a:custGeom>
          <a:ln w="3175">
            <a:solidFill>
              <a:srgbClr val="BEBEBE"/>
            </a:solidFill>
          </a:ln>
        </p:spPr>
        <p:txBody>
          <a:bodyPr wrap="square" lIns="0" tIns="0" rIns="0" bIns="0" rtlCol="0"/>
          <a:lstStyle/>
          <a:p>
            <a:endParaRPr/>
          </a:p>
        </p:txBody>
      </p:sp>
      <p:sp>
        <p:nvSpPr>
          <p:cNvPr id="12" name="object 12"/>
          <p:cNvSpPr/>
          <p:nvPr/>
        </p:nvSpPr>
        <p:spPr>
          <a:xfrm>
            <a:off x="679704" y="4430267"/>
            <a:ext cx="4098925" cy="0"/>
          </a:xfrm>
          <a:custGeom>
            <a:avLst/>
            <a:gdLst/>
            <a:ahLst/>
            <a:cxnLst/>
            <a:rect l="l" t="t" r="r" b="b"/>
            <a:pathLst>
              <a:path w="4098925">
                <a:moveTo>
                  <a:pt x="0" y="0"/>
                </a:moveTo>
                <a:lnTo>
                  <a:pt x="4098798" y="0"/>
                </a:lnTo>
              </a:path>
            </a:pathLst>
          </a:custGeom>
          <a:ln w="3175">
            <a:solidFill>
              <a:srgbClr val="BEBEBE"/>
            </a:solidFill>
          </a:ln>
        </p:spPr>
        <p:txBody>
          <a:bodyPr wrap="square" lIns="0" tIns="0" rIns="0" bIns="0" rtlCol="0"/>
          <a:lstStyle/>
          <a:p>
            <a:endParaRPr/>
          </a:p>
        </p:txBody>
      </p:sp>
      <p:sp>
        <p:nvSpPr>
          <p:cNvPr id="13" name="object 13"/>
          <p:cNvSpPr txBox="1"/>
          <p:nvPr/>
        </p:nvSpPr>
        <p:spPr>
          <a:xfrm>
            <a:off x="8963613" y="1242271"/>
            <a:ext cx="1414145" cy="1261243"/>
          </a:xfrm>
          <a:prstGeom prst="rect">
            <a:avLst/>
          </a:prstGeom>
        </p:spPr>
        <p:txBody>
          <a:bodyPr vert="horz" wrap="square" lIns="0" tIns="179705" rIns="0" bIns="0" rtlCol="0">
            <a:spAutoFit/>
          </a:bodyPr>
          <a:lstStyle/>
          <a:p>
            <a:pPr marL="12700">
              <a:lnSpc>
                <a:spcPct val="100000"/>
              </a:lnSpc>
              <a:spcBef>
                <a:spcPts val="1415"/>
              </a:spcBef>
            </a:pPr>
            <a:r>
              <a:rPr sz="2400" b="0" dirty="0">
                <a:latin typeface="+mn-ea"/>
                <a:cs typeface="Microsoft YaHei UI Light"/>
              </a:rPr>
              <a:t>表观组学</a:t>
            </a:r>
            <a:endParaRPr sz="2400" dirty="0">
              <a:latin typeface="+mn-ea"/>
              <a:cs typeface="Microsoft YaHei UI Light"/>
            </a:endParaRPr>
          </a:p>
          <a:p>
            <a:pPr marL="195580" indent="-172720">
              <a:lnSpc>
                <a:spcPct val="100000"/>
              </a:lnSpc>
              <a:spcBef>
                <a:spcPts val="875"/>
              </a:spcBef>
              <a:buChar char="•"/>
              <a:tabLst>
                <a:tab pos="195580" algn="l"/>
              </a:tabLst>
            </a:pPr>
            <a:r>
              <a:rPr sz="1600" spc="135" dirty="0">
                <a:latin typeface="+mn-ea"/>
                <a:cs typeface="Trebuchet MS"/>
              </a:rPr>
              <a:t>DN</a:t>
            </a:r>
            <a:r>
              <a:rPr sz="1600" spc="140" dirty="0">
                <a:latin typeface="+mn-ea"/>
                <a:cs typeface="Trebuchet MS"/>
              </a:rPr>
              <a:t>A</a:t>
            </a:r>
            <a:r>
              <a:rPr sz="1600" b="0" spc="-5" dirty="0">
                <a:latin typeface="+mn-ea"/>
                <a:cs typeface="Microsoft YaHei UI Light"/>
              </a:rPr>
              <a:t>甲基化</a:t>
            </a:r>
            <a:endParaRPr sz="1600" dirty="0">
              <a:latin typeface="+mn-ea"/>
              <a:cs typeface="Microsoft YaHei UI Light"/>
            </a:endParaRPr>
          </a:p>
          <a:p>
            <a:pPr marL="218440" indent="-172720">
              <a:lnSpc>
                <a:spcPct val="100000"/>
              </a:lnSpc>
              <a:spcBef>
                <a:spcPts val="765"/>
              </a:spcBef>
              <a:buFont typeface="Trebuchet MS"/>
              <a:buChar char="•"/>
              <a:tabLst>
                <a:tab pos="218440" algn="l"/>
              </a:tabLst>
            </a:pPr>
            <a:r>
              <a:rPr sz="1600" b="0" spc="-5" dirty="0">
                <a:latin typeface="+mn-ea"/>
                <a:cs typeface="Microsoft YaHei UI Light"/>
              </a:rPr>
              <a:t>组蛋白修饰</a:t>
            </a:r>
            <a:endParaRPr sz="1600" dirty="0">
              <a:latin typeface="+mn-ea"/>
              <a:cs typeface="Microsoft YaHei UI Light"/>
            </a:endParaRPr>
          </a:p>
        </p:txBody>
      </p:sp>
      <p:sp>
        <p:nvSpPr>
          <p:cNvPr id="14" name="object 14"/>
          <p:cNvSpPr txBox="1"/>
          <p:nvPr/>
        </p:nvSpPr>
        <p:spPr>
          <a:xfrm>
            <a:off x="8587549" y="3052233"/>
            <a:ext cx="2636520" cy="1581843"/>
          </a:xfrm>
          <a:prstGeom prst="rect">
            <a:avLst/>
          </a:prstGeom>
        </p:spPr>
        <p:txBody>
          <a:bodyPr vert="horz" wrap="square" lIns="0" tIns="12065" rIns="0" bIns="0" rtlCol="0">
            <a:spAutoFit/>
          </a:bodyPr>
          <a:lstStyle/>
          <a:p>
            <a:pPr marL="614680">
              <a:lnSpc>
                <a:spcPct val="100000"/>
              </a:lnSpc>
              <a:spcBef>
                <a:spcPts val="95"/>
              </a:spcBef>
            </a:pPr>
            <a:r>
              <a:rPr sz="2400" b="0" spc="-5" dirty="0">
                <a:latin typeface="+mn-ea"/>
                <a:cs typeface="Microsoft YaHei UI Light"/>
              </a:rPr>
              <a:t>系统生物学</a:t>
            </a:r>
            <a:endParaRPr sz="2400" dirty="0">
              <a:latin typeface="+mn-ea"/>
              <a:cs typeface="Microsoft YaHei UI Light"/>
            </a:endParaRPr>
          </a:p>
          <a:p>
            <a:pPr marL="589915" indent="-172085">
              <a:lnSpc>
                <a:spcPct val="100000"/>
              </a:lnSpc>
              <a:spcBef>
                <a:spcPts val="1365"/>
              </a:spcBef>
              <a:buFont typeface="Trebuchet MS"/>
              <a:buChar char="•"/>
              <a:tabLst>
                <a:tab pos="590550" algn="l"/>
              </a:tabLst>
            </a:pPr>
            <a:r>
              <a:rPr sz="1600" b="0" spc="-5" dirty="0" err="1">
                <a:latin typeface="+mn-ea"/>
                <a:cs typeface="Microsoft YaHei UI Light"/>
              </a:rPr>
              <a:t>多组学相互关联</a:t>
            </a:r>
            <a:endParaRPr lang="en-US" altLang="zh-CN" sz="1600" b="0" spc="-5" dirty="0">
              <a:latin typeface="+mn-ea"/>
              <a:cs typeface="Microsoft YaHei UI Light"/>
            </a:endParaRPr>
          </a:p>
          <a:p>
            <a:pPr marL="589915" indent="-172085">
              <a:lnSpc>
                <a:spcPct val="100000"/>
              </a:lnSpc>
              <a:spcBef>
                <a:spcPts val="1365"/>
              </a:spcBef>
              <a:buFont typeface="Trebuchet MS"/>
              <a:buChar char="•"/>
              <a:tabLst>
                <a:tab pos="590550" algn="l"/>
              </a:tabLst>
            </a:pPr>
            <a:r>
              <a:rPr lang="zh-CN" altLang="en-US" sz="1600" spc="-5" dirty="0">
                <a:latin typeface="+mn-ea"/>
                <a:cs typeface="Microsoft YaHei UI Light"/>
              </a:rPr>
              <a:t>复杂网络和动态行为</a:t>
            </a:r>
            <a:endParaRPr sz="1600" dirty="0">
              <a:latin typeface="+mn-ea"/>
              <a:cs typeface="Microsoft YaHei UI Light"/>
            </a:endParaRPr>
          </a:p>
          <a:p>
            <a:pPr marL="12700">
              <a:lnSpc>
                <a:spcPct val="100000"/>
              </a:lnSpc>
              <a:spcBef>
                <a:spcPts val="770"/>
              </a:spcBef>
              <a:tabLst>
                <a:tab pos="185420" algn="l"/>
              </a:tabLst>
            </a:pPr>
            <a:r>
              <a:rPr lang="en-US" altLang="zh-CN" sz="1600" spc="-5" dirty="0">
                <a:latin typeface="+mn-ea"/>
                <a:cs typeface="Microsoft YaHei UI Light"/>
              </a:rPr>
              <a:t>            </a:t>
            </a:r>
            <a:endParaRPr sz="1600" dirty="0">
              <a:latin typeface="+mn-ea"/>
              <a:cs typeface="Microsoft YaHei UI Light"/>
            </a:endParaRPr>
          </a:p>
        </p:txBody>
      </p:sp>
      <p:sp>
        <p:nvSpPr>
          <p:cNvPr id="15" name="object 15"/>
          <p:cNvSpPr txBox="1"/>
          <p:nvPr/>
        </p:nvSpPr>
        <p:spPr>
          <a:xfrm>
            <a:off x="9212070" y="4689094"/>
            <a:ext cx="1455929" cy="807272"/>
          </a:xfrm>
          <a:prstGeom prst="rect">
            <a:avLst/>
          </a:prstGeom>
        </p:spPr>
        <p:txBody>
          <a:bodyPr vert="horz" wrap="square" lIns="0" tIns="12065" rIns="0" bIns="0" rtlCol="0">
            <a:spAutoFit/>
          </a:bodyPr>
          <a:lstStyle/>
          <a:p>
            <a:pPr marL="438150">
              <a:lnSpc>
                <a:spcPct val="100000"/>
              </a:lnSpc>
              <a:spcBef>
                <a:spcPts val="95"/>
              </a:spcBef>
            </a:pPr>
            <a:r>
              <a:rPr sz="2400" b="0" spc="-5" dirty="0">
                <a:latin typeface="+mn-ea"/>
                <a:cs typeface="Microsoft YaHei UI Light"/>
              </a:rPr>
              <a:t>其它</a:t>
            </a:r>
            <a:endParaRPr sz="2400" dirty="0">
              <a:latin typeface="+mn-ea"/>
              <a:cs typeface="Microsoft YaHei UI Light"/>
            </a:endParaRPr>
          </a:p>
          <a:p>
            <a:pPr marL="184785" indent="-172085">
              <a:lnSpc>
                <a:spcPct val="100000"/>
              </a:lnSpc>
              <a:spcBef>
                <a:spcPts val="1370"/>
              </a:spcBef>
              <a:buFont typeface="Trebuchet MS"/>
              <a:buChar char="•"/>
              <a:tabLst>
                <a:tab pos="185420" algn="l"/>
              </a:tabLst>
            </a:pPr>
            <a:r>
              <a:rPr sz="1600" b="0" spc="-5" dirty="0">
                <a:latin typeface="+mn-ea"/>
                <a:cs typeface="Microsoft YaHei UI Light"/>
              </a:rPr>
              <a:t>药物研发</a:t>
            </a:r>
            <a:endParaRPr sz="1600" dirty="0">
              <a:latin typeface="+mn-ea"/>
              <a:cs typeface="Microsoft YaHei UI Light"/>
            </a:endParaRPr>
          </a:p>
        </p:txBody>
      </p:sp>
      <p:sp>
        <p:nvSpPr>
          <p:cNvPr id="16" name="object 16"/>
          <p:cNvSpPr/>
          <p:nvPr/>
        </p:nvSpPr>
        <p:spPr>
          <a:xfrm>
            <a:off x="7472171" y="2689860"/>
            <a:ext cx="4098925" cy="0"/>
          </a:xfrm>
          <a:custGeom>
            <a:avLst/>
            <a:gdLst/>
            <a:ahLst/>
            <a:cxnLst/>
            <a:rect l="l" t="t" r="r" b="b"/>
            <a:pathLst>
              <a:path w="4098925">
                <a:moveTo>
                  <a:pt x="0" y="0"/>
                </a:moveTo>
                <a:lnTo>
                  <a:pt x="4098798" y="0"/>
                </a:lnTo>
              </a:path>
            </a:pathLst>
          </a:custGeom>
          <a:ln w="3175">
            <a:solidFill>
              <a:srgbClr val="BEBEBE"/>
            </a:solidFill>
          </a:ln>
        </p:spPr>
        <p:txBody>
          <a:bodyPr wrap="square" lIns="0" tIns="0" rIns="0" bIns="0" rtlCol="0"/>
          <a:lstStyle/>
          <a:p>
            <a:endParaRPr/>
          </a:p>
        </p:txBody>
      </p:sp>
      <p:sp>
        <p:nvSpPr>
          <p:cNvPr id="17" name="object 17"/>
          <p:cNvSpPr/>
          <p:nvPr/>
        </p:nvSpPr>
        <p:spPr>
          <a:xfrm>
            <a:off x="7472171" y="4430267"/>
            <a:ext cx="4098925" cy="0"/>
          </a:xfrm>
          <a:custGeom>
            <a:avLst/>
            <a:gdLst/>
            <a:ahLst/>
            <a:cxnLst/>
            <a:rect l="l" t="t" r="r" b="b"/>
            <a:pathLst>
              <a:path w="4098925">
                <a:moveTo>
                  <a:pt x="0" y="0"/>
                </a:moveTo>
                <a:lnTo>
                  <a:pt x="4098798" y="0"/>
                </a:lnTo>
              </a:path>
            </a:pathLst>
          </a:custGeom>
          <a:ln w="3175">
            <a:solidFill>
              <a:srgbClr val="BEBEBE"/>
            </a:solidFill>
          </a:ln>
        </p:spPr>
        <p:txBody>
          <a:bodyPr wrap="square" lIns="0" tIns="0" rIns="0" bIns="0" rtlCol="0"/>
          <a:lstStyle/>
          <a:p>
            <a:endParaRPr/>
          </a:p>
        </p:txBody>
      </p:sp>
      <p:sp>
        <p:nvSpPr>
          <p:cNvPr id="19" name="object 19"/>
          <p:cNvSpPr txBox="1"/>
          <p:nvPr/>
        </p:nvSpPr>
        <p:spPr>
          <a:xfrm>
            <a:off x="11334495" y="6530231"/>
            <a:ext cx="121285" cy="167005"/>
          </a:xfrm>
          <a:prstGeom prst="rect">
            <a:avLst/>
          </a:prstGeom>
        </p:spPr>
        <p:txBody>
          <a:bodyPr vert="horz" wrap="square" lIns="0" tIns="0" rIns="0" bIns="0" rtlCol="0">
            <a:spAutoFit/>
          </a:bodyPr>
          <a:lstStyle/>
          <a:p>
            <a:pPr marL="25400">
              <a:lnSpc>
                <a:spcPct val="100000"/>
              </a:lnSpc>
            </a:pPr>
            <a:fld id="{81D60167-4931-47E6-BA6A-407CBD079E47}" type="slidenum">
              <a:rPr sz="1000" spc="25" dirty="0">
                <a:solidFill>
                  <a:srgbClr val="7E7E7E"/>
                </a:solidFill>
                <a:latin typeface="Trebuchet MS"/>
                <a:cs typeface="Trebuchet MS"/>
              </a:rPr>
              <a:t>4</a:t>
            </a:fld>
            <a:endParaRPr sz="1000">
              <a:latin typeface="Trebuchet MS"/>
              <a:cs typeface="Trebuchet MS"/>
            </a:endParaRPr>
          </a:p>
        </p:txBody>
      </p:sp>
      <p:sp>
        <p:nvSpPr>
          <p:cNvPr id="18" name="文本框 17">
            <a:extLst>
              <a:ext uri="{FF2B5EF4-FFF2-40B4-BE49-F238E27FC236}">
                <a16:creationId xmlns:a16="http://schemas.microsoft.com/office/drawing/2014/main" id="{2B7944AE-0064-4DB9-A02D-05EFA9C72BB6}"/>
              </a:ext>
            </a:extLst>
          </p:cNvPr>
          <p:cNvSpPr txBox="1"/>
          <p:nvPr/>
        </p:nvSpPr>
        <p:spPr>
          <a:xfrm>
            <a:off x="1805210" y="2891453"/>
            <a:ext cx="1932939" cy="1541448"/>
          </a:xfrm>
          <a:prstGeom prst="rect">
            <a:avLst/>
          </a:prstGeom>
          <a:noFill/>
        </p:spPr>
        <p:txBody>
          <a:bodyPr wrap="square" rtlCol="0">
            <a:spAutoFit/>
          </a:bodyPr>
          <a:lstStyle/>
          <a:p>
            <a:pPr marL="12700">
              <a:lnSpc>
                <a:spcPct val="100000"/>
              </a:lnSpc>
              <a:spcBef>
                <a:spcPts val="1415"/>
              </a:spcBef>
            </a:pPr>
            <a:r>
              <a:rPr lang="zh-CN" altLang="en-US" sz="2400" dirty="0">
                <a:latin typeface="+mn-ea"/>
                <a:cs typeface="Microsoft YaHei UI Light"/>
              </a:rPr>
              <a:t>转录组学</a:t>
            </a:r>
          </a:p>
          <a:p>
            <a:pPr marL="184785" indent="-172085">
              <a:lnSpc>
                <a:spcPct val="100000"/>
              </a:lnSpc>
              <a:spcBef>
                <a:spcPts val="875"/>
              </a:spcBef>
              <a:buFont typeface="Trebuchet MS"/>
              <a:buChar char="•"/>
              <a:tabLst>
                <a:tab pos="185420" algn="l"/>
              </a:tabLst>
            </a:pPr>
            <a:r>
              <a:rPr lang="zh-CN" altLang="en-US" sz="1600" spc="-5" dirty="0">
                <a:latin typeface="+mn-ea"/>
                <a:cs typeface="Microsoft YaHei UI Light"/>
              </a:rPr>
              <a:t>基因表达分析</a:t>
            </a:r>
            <a:endParaRPr lang="zh-CN" altLang="en-US" sz="1600" dirty="0">
              <a:latin typeface="+mn-ea"/>
              <a:cs typeface="Microsoft YaHei UI Light"/>
            </a:endParaRPr>
          </a:p>
          <a:p>
            <a:pPr marL="184785" indent="-172085">
              <a:lnSpc>
                <a:spcPct val="100000"/>
              </a:lnSpc>
              <a:spcBef>
                <a:spcPts val="765"/>
              </a:spcBef>
              <a:buFont typeface="Trebuchet MS"/>
              <a:buChar char="•"/>
              <a:tabLst>
                <a:tab pos="185420" algn="l"/>
              </a:tabLst>
            </a:pPr>
            <a:r>
              <a:rPr lang="zh-CN" altLang="en-US" sz="1600" spc="-5" dirty="0">
                <a:latin typeface="+mn-ea"/>
                <a:cs typeface="Microsoft YaHei UI Light"/>
              </a:rPr>
              <a:t>基因调控网络</a:t>
            </a:r>
          </a:p>
          <a:p>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grpId="0" nodeType="clickEffect">
                                  <p:stCondLst>
                                    <p:cond delay="0"/>
                                  </p:stCondLst>
                                  <p:childTnLst>
                                    <p:animClr clrSpc="rgb" dir="cw">
                                      <p:cBhvr>
                                        <p:cTn id="6" dur="2000" fill="hold"/>
                                        <p:tgtEl>
                                          <p:spTgt spid="18"/>
                                        </p:tgtEl>
                                        <p:attrNameLst>
                                          <p:attrName>fillcolor</p:attrName>
                                        </p:attrNameLst>
                                      </p:cBhvr>
                                      <p:to>
                                        <a:srgbClr val="4F81BD"/>
                                      </p:to>
                                    </p:animClr>
                                    <p:set>
                                      <p:cBhvr>
                                        <p:cTn id="7" dur="2000" fill="hold"/>
                                        <p:tgtEl>
                                          <p:spTgt spid="18"/>
                                        </p:tgtEl>
                                        <p:attrNameLst>
                                          <p:attrName>fill.type</p:attrName>
                                        </p:attrNameLst>
                                      </p:cBhvr>
                                      <p:to>
                                        <p:strVal val="solid"/>
                                      </p:to>
                                    </p:set>
                                    <p:set>
                                      <p:cBhvr>
                                        <p:cTn id="8" dur="2000" fill="hold"/>
                                        <p:tgtEl>
                                          <p:spTgt spid="1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object 2"/>
          <p:cNvSpPr/>
          <p:nvPr/>
        </p:nvSpPr>
        <p:spPr>
          <a:xfrm>
            <a:off x="1966341" y="1106486"/>
            <a:ext cx="8653860" cy="3002217"/>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844039" y="3739894"/>
            <a:ext cx="8763000" cy="3046476"/>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tabLst>
                <a:tab pos="10862945" algn="l"/>
              </a:tabLst>
            </a:pPr>
            <a:r>
              <a:rPr b="1" spc="-185" dirty="0">
                <a:latin typeface="+mj-ea"/>
                <a:cs typeface="Lucida Sans"/>
              </a:rPr>
              <a:t> </a:t>
            </a:r>
            <a:r>
              <a:rPr b="1" spc="-75" dirty="0">
                <a:latin typeface="+mj-ea"/>
                <a:cs typeface="Lucida Sans"/>
              </a:rPr>
              <a:t>clean</a:t>
            </a:r>
            <a:r>
              <a:rPr b="1" spc="-155" dirty="0">
                <a:latin typeface="+mj-ea"/>
                <a:cs typeface="Lucida Sans"/>
              </a:rPr>
              <a:t> </a:t>
            </a:r>
            <a:r>
              <a:rPr b="1" spc="-135" dirty="0">
                <a:latin typeface="+mj-ea"/>
                <a:cs typeface="Lucida Sans"/>
              </a:rPr>
              <a:t>data</a:t>
            </a:r>
            <a:r>
              <a:rPr b="1" spc="-120" dirty="0">
                <a:latin typeface="+mj-ea"/>
                <a:cs typeface="Lucida Sans"/>
              </a:rPr>
              <a:t> </a:t>
            </a:r>
            <a:r>
              <a:rPr spc="-5" dirty="0">
                <a:latin typeface="+mj-ea"/>
              </a:rPr>
              <a:t>有参序列比对</a:t>
            </a:r>
            <a:r>
              <a:rPr b="1" spc="85" dirty="0">
                <a:latin typeface="+mj-ea"/>
                <a:cs typeface="Lucida Sans"/>
              </a:rPr>
              <a:t>-</a:t>
            </a:r>
            <a:r>
              <a:rPr spc="-5" dirty="0">
                <a:latin typeface="+mj-ea"/>
              </a:rPr>
              <a:t>不同比对软件比较	</a:t>
            </a:r>
          </a:p>
        </p:txBody>
      </p:sp>
      <p:sp>
        <p:nvSpPr>
          <p:cNvPr id="5" name="object 5"/>
          <p:cNvSpPr/>
          <p:nvPr/>
        </p:nvSpPr>
        <p:spPr>
          <a:xfrm>
            <a:off x="2602992" y="2882645"/>
            <a:ext cx="114300" cy="361950"/>
          </a:xfrm>
          <a:custGeom>
            <a:avLst/>
            <a:gdLst/>
            <a:ahLst/>
            <a:cxnLst/>
            <a:rect l="l" t="t" r="r" b="b"/>
            <a:pathLst>
              <a:path w="114300" h="361950">
                <a:moveTo>
                  <a:pt x="38100" y="247650"/>
                </a:moveTo>
                <a:lnTo>
                  <a:pt x="0" y="247650"/>
                </a:lnTo>
                <a:lnTo>
                  <a:pt x="57150" y="361950"/>
                </a:lnTo>
                <a:lnTo>
                  <a:pt x="104775" y="266700"/>
                </a:lnTo>
                <a:lnTo>
                  <a:pt x="38100" y="266700"/>
                </a:lnTo>
                <a:lnTo>
                  <a:pt x="38100" y="247650"/>
                </a:lnTo>
                <a:close/>
              </a:path>
              <a:path w="114300" h="361950">
                <a:moveTo>
                  <a:pt x="76200" y="0"/>
                </a:moveTo>
                <a:lnTo>
                  <a:pt x="38100" y="0"/>
                </a:lnTo>
                <a:lnTo>
                  <a:pt x="38100" y="266700"/>
                </a:lnTo>
                <a:lnTo>
                  <a:pt x="76200" y="266700"/>
                </a:lnTo>
                <a:lnTo>
                  <a:pt x="76200" y="0"/>
                </a:lnTo>
                <a:close/>
              </a:path>
              <a:path w="114300" h="361950">
                <a:moveTo>
                  <a:pt x="114300" y="247650"/>
                </a:moveTo>
                <a:lnTo>
                  <a:pt x="76200" y="247650"/>
                </a:lnTo>
                <a:lnTo>
                  <a:pt x="76200" y="266700"/>
                </a:lnTo>
                <a:lnTo>
                  <a:pt x="104775" y="266700"/>
                </a:lnTo>
                <a:lnTo>
                  <a:pt x="114300" y="247650"/>
                </a:lnTo>
                <a:close/>
              </a:path>
            </a:pathLst>
          </a:custGeom>
          <a:solidFill>
            <a:srgbClr val="000000"/>
          </a:solidFill>
        </p:spPr>
        <p:txBody>
          <a:bodyPr wrap="square" lIns="0" tIns="0" rIns="0" bIns="0" rtlCol="0"/>
          <a:lstStyle/>
          <a:p>
            <a:endParaRPr/>
          </a:p>
        </p:txBody>
      </p:sp>
      <p:sp>
        <p:nvSpPr>
          <p:cNvPr id="6" name="object 6"/>
          <p:cNvSpPr txBox="1"/>
          <p:nvPr/>
        </p:nvSpPr>
        <p:spPr>
          <a:xfrm>
            <a:off x="2381757" y="2599182"/>
            <a:ext cx="552450" cy="208279"/>
          </a:xfrm>
          <a:prstGeom prst="rect">
            <a:avLst/>
          </a:prstGeom>
        </p:spPr>
        <p:txBody>
          <a:bodyPr vert="horz" wrap="square" lIns="0" tIns="12700" rIns="0" bIns="0" rtlCol="0">
            <a:spAutoFit/>
          </a:bodyPr>
          <a:lstStyle/>
          <a:p>
            <a:pPr marL="12700">
              <a:lnSpc>
                <a:spcPct val="100000"/>
              </a:lnSpc>
              <a:spcBef>
                <a:spcPts val="100"/>
              </a:spcBef>
            </a:pPr>
            <a:r>
              <a:rPr sz="1200" b="1" spc="-10" dirty="0">
                <a:latin typeface="Lucida Sans"/>
                <a:cs typeface="Lucida Sans"/>
              </a:rPr>
              <a:t>HIS</a:t>
            </a:r>
            <a:r>
              <a:rPr sz="1200" b="1" spc="-145" dirty="0">
                <a:latin typeface="Lucida Sans"/>
                <a:cs typeface="Lucida Sans"/>
              </a:rPr>
              <a:t>A</a:t>
            </a:r>
            <a:r>
              <a:rPr sz="1200" b="1" spc="-100" dirty="0">
                <a:latin typeface="Lucida Sans"/>
                <a:cs typeface="Lucida Sans"/>
              </a:rPr>
              <a:t>T2</a:t>
            </a:r>
            <a:endParaRPr sz="1200">
              <a:latin typeface="Lucida Sans"/>
              <a:cs typeface="Lucida Sans"/>
            </a:endParaRPr>
          </a:p>
        </p:txBody>
      </p:sp>
      <p:sp>
        <p:nvSpPr>
          <p:cNvPr id="7" name="object 7"/>
          <p:cNvSpPr/>
          <p:nvPr/>
        </p:nvSpPr>
        <p:spPr>
          <a:xfrm>
            <a:off x="5446776" y="2974085"/>
            <a:ext cx="114300" cy="361950"/>
          </a:xfrm>
          <a:custGeom>
            <a:avLst/>
            <a:gdLst/>
            <a:ahLst/>
            <a:cxnLst/>
            <a:rect l="l" t="t" r="r" b="b"/>
            <a:pathLst>
              <a:path w="114300" h="361950">
                <a:moveTo>
                  <a:pt x="38100" y="247650"/>
                </a:moveTo>
                <a:lnTo>
                  <a:pt x="0" y="247650"/>
                </a:lnTo>
                <a:lnTo>
                  <a:pt x="57150" y="361950"/>
                </a:lnTo>
                <a:lnTo>
                  <a:pt x="104775" y="266700"/>
                </a:lnTo>
                <a:lnTo>
                  <a:pt x="38100" y="266700"/>
                </a:lnTo>
                <a:lnTo>
                  <a:pt x="38100" y="247650"/>
                </a:lnTo>
                <a:close/>
              </a:path>
              <a:path w="114300" h="361950">
                <a:moveTo>
                  <a:pt x="76200" y="0"/>
                </a:moveTo>
                <a:lnTo>
                  <a:pt x="38100" y="0"/>
                </a:lnTo>
                <a:lnTo>
                  <a:pt x="38100" y="266700"/>
                </a:lnTo>
                <a:lnTo>
                  <a:pt x="76200" y="266700"/>
                </a:lnTo>
                <a:lnTo>
                  <a:pt x="76200" y="0"/>
                </a:lnTo>
                <a:close/>
              </a:path>
              <a:path w="114300" h="361950">
                <a:moveTo>
                  <a:pt x="114300" y="247650"/>
                </a:moveTo>
                <a:lnTo>
                  <a:pt x="76200" y="247650"/>
                </a:lnTo>
                <a:lnTo>
                  <a:pt x="76200" y="266700"/>
                </a:lnTo>
                <a:lnTo>
                  <a:pt x="104775" y="266700"/>
                </a:lnTo>
                <a:lnTo>
                  <a:pt x="114300" y="247650"/>
                </a:lnTo>
                <a:close/>
              </a:path>
            </a:pathLst>
          </a:custGeom>
          <a:solidFill>
            <a:srgbClr val="000000"/>
          </a:solidFill>
        </p:spPr>
        <p:txBody>
          <a:bodyPr wrap="square" lIns="0" tIns="0" rIns="0" bIns="0" rtlCol="0"/>
          <a:lstStyle/>
          <a:p>
            <a:endParaRPr/>
          </a:p>
        </p:txBody>
      </p:sp>
      <p:sp>
        <p:nvSpPr>
          <p:cNvPr id="8" name="object 8"/>
          <p:cNvSpPr txBox="1"/>
          <p:nvPr/>
        </p:nvSpPr>
        <p:spPr>
          <a:xfrm>
            <a:off x="5227446" y="2690240"/>
            <a:ext cx="552450" cy="208279"/>
          </a:xfrm>
          <a:prstGeom prst="rect">
            <a:avLst/>
          </a:prstGeom>
        </p:spPr>
        <p:txBody>
          <a:bodyPr vert="horz" wrap="square" lIns="0" tIns="12700" rIns="0" bIns="0" rtlCol="0">
            <a:spAutoFit/>
          </a:bodyPr>
          <a:lstStyle/>
          <a:p>
            <a:pPr marL="12700">
              <a:lnSpc>
                <a:spcPct val="100000"/>
              </a:lnSpc>
              <a:spcBef>
                <a:spcPts val="100"/>
              </a:spcBef>
            </a:pPr>
            <a:r>
              <a:rPr sz="1200" b="1" spc="-10" dirty="0">
                <a:latin typeface="Lucida Sans"/>
                <a:cs typeface="Lucida Sans"/>
              </a:rPr>
              <a:t>HIS</a:t>
            </a:r>
            <a:r>
              <a:rPr sz="1200" b="1" spc="-145" dirty="0">
                <a:latin typeface="Lucida Sans"/>
                <a:cs typeface="Lucida Sans"/>
              </a:rPr>
              <a:t>A</a:t>
            </a:r>
            <a:r>
              <a:rPr sz="1200" b="1" spc="-100" dirty="0">
                <a:latin typeface="Lucida Sans"/>
                <a:cs typeface="Lucida Sans"/>
              </a:rPr>
              <a:t>T2</a:t>
            </a:r>
            <a:endParaRPr sz="1200">
              <a:latin typeface="Lucida Sans"/>
              <a:cs typeface="Lucida Sans"/>
            </a:endParaRPr>
          </a:p>
        </p:txBody>
      </p:sp>
      <p:sp>
        <p:nvSpPr>
          <p:cNvPr id="9" name="object 9"/>
          <p:cNvSpPr/>
          <p:nvPr/>
        </p:nvSpPr>
        <p:spPr>
          <a:xfrm>
            <a:off x="2392679" y="5805678"/>
            <a:ext cx="114300" cy="361950"/>
          </a:xfrm>
          <a:custGeom>
            <a:avLst/>
            <a:gdLst/>
            <a:ahLst/>
            <a:cxnLst/>
            <a:rect l="l" t="t" r="r" b="b"/>
            <a:pathLst>
              <a:path w="114300" h="361950">
                <a:moveTo>
                  <a:pt x="38100" y="247650"/>
                </a:moveTo>
                <a:lnTo>
                  <a:pt x="0" y="247650"/>
                </a:lnTo>
                <a:lnTo>
                  <a:pt x="57150" y="361950"/>
                </a:lnTo>
                <a:lnTo>
                  <a:pt x="104775" y="266700"/>
                </a:lnTo>
                <a:lnTo>
                  <a:pt x="38100" y="266700"/>
                </a:lnTo>
                <a:lnTo>
                  <a:pt x="38100" y="247650"/>
                </a:lnTo>
                <a:close/>
              </a:path>
              <a:path w="114300" h="361950">
                <a:moveTo>
                  <a:pt x="76200" y="0"/>
                </a:moveTo>
                <a:lnTo>
                  <a:pt x="38100" y="0"/>
                </a:lnTo>
                <a:lnTo>
                  <a:pt x="38100" y="266700"/>
                </a:lnTo>
                <a:lnTo>
                  <a:pt x="76200" y="266700"/>
                </a:lnTo>
                <a:lnTo>
                  <a:pt x="76200" y="0"/>
                </a:lnTo>
                <a:close/>
              </a:path>
              <a:path w="114300" h="361950">
                <a:moveTo>
                  <a:pt x="114300" y="247650"/>
                </a:moveTo>
                <a:lnTo>
                  <a:pt x="76200" y="247650"/>
                </a:lnTo>
                <a:lnTo>
                  <a:pt x="76200" y="266700"/>
                </a:lnTo>
                <a:lnTo>
                  <a:pt x="104775" y="266700"/>
                </a:lnTo>
                <a:lnTo>
                  <a:pt x="114300" y="247650"/>
                </a:lnTo>
                <a:close/>
              </a:path>
            </a:pathLst>
          </a:custGeom>
          <a:solidFill>
            <a:srgbClr val="000000"/>
          </a:solidFill>
        </p:spPr>
        <p:txBody>
          <a:bodyPr wrap="square" lIns="0" tIns="0" rIns="0" bIns="0" rtlCol="0"/>
          <a:lstStyle/>
          <a:p>
            <a:endParaRPr/>
          </a:p>
        </p:txBody>
      </p:sp>
      <p:sp>
        <p:nvSpPr>
          <p:cNvPr id="10" name="object 10"/>
          <p:cNvSpPr txBox="1"/>
          <p:nvPr/>
        </p:nvSpPr>
        <p:spPr>
          <a:xfrm>
            <a:off x="2172716" y="5521858"/>
            <a:ext cx="552450" cy="208279"/>
          </a:xfrm>
          <a:prstGeom prst="rect">
            <a:avLst/>
          </a:prstGeom>
        </p:spPr>
        <p:txBody>
          <a:bodyPr vert="horz" wrap="square" lIns="0" tIns="12700" rIns="0" bIns="0" rtlCol="0">
            <a:spAutoFit/>
          </a:bodyPr>
          <a:lstStyle/>
          <a:p>
            <a:pPr marL="12700">
              <a:lnSpc>
                <a:spcPct val="100000"/>
              </a:lnSpc>
              <a:spcBef>
                <a:spcPts val="100"/>
              </a:spcBef>
            </a:pPr>
            <a:r>
              <a:rPr sz="1200" b="1" spc="-10" dirty="0">
                <a:latin typeface="Lucida Sans"/>
                <a:cs typeface="Lucida Sans"/>
              </a:rPr>
              <a:t>HIS</a:t>
            </a:r>
            <a:r>
              <a:rPr sz="1200" b="1" spc="-145" dirty="0">
                <a:latin typeface="Lucida Sans"/>
                <a:cs typeface="Lucida Sans"/>
              </a:rPr>
              <a:t>A</a:t>
            </a:r>
            <a:r>
              <a:rPr sz="1200" b="1" spc="-100" dirty="0">
                <a:latin typeface="Lucida Sans"/>
                <a:cs typeface="Lucida Sans"/>
              </a:rPr>
              <a:t>T2</a:t>
            </a:r>
            <a:endParaRPr sz="1200">
              <a:latin typeface="Lucida Sans"/>
              <a:cs typeface="Lucida Sans"/>
            </a:endParaRPr>
          </a:p>
        </p:txBody>
      </p:sp>
      <p:sp>
        <p:nvSpPr>
          <p:cNvPr id="11" name="object 11"/>
          <p:cNvSpPr/>
          <p:nvPr/>
        </p:nvSpPr>
        <p:spPr>
          <a:xfrm>
            <a:off x="5259323" y="5723382"/>
            <a:ext cx="114300" cy="361950"/>
          </a:xfrm>
          <a:custGeom>
            <a:avLst/>
            <a:gdLst/>
            <a:ahLst/>
            <a:cxnLst/>
            <a:rect l="l" t="t" r="r" b="b"/>
            <a:pathLst>
              <a:path w="114300" h="361950">
                <a:moveTo>
                  <a:pt x="38100" y="247650"/>
                </a:moveTo>
                <a:lnTo>
                  <a:pt x="0" y="247650"/>
                </a:lnTo>
                <a:lnTo>
                  <a:pt x="57150" y="361950"/>
                </a:lnTo>
                <a:lnTo>
                  <a:pt x="104775" y="266700"/>
                </a:lnTo>
                <a:lnTo>
                  <a:pt x="38100" y="266700"/>
                </a:lnTo>
                <a:lnTo>
                  <a:pt x="38100" y="247650"/>
                </a:lnTo>
                <a:close/>
              </a:path>
              <a:path w="114300" h="361950">
                <a:moveTo>
                  <a:pt x="76200" y="0"/>
                </a:moveTo>
                <a:lnTo>
                  <a:pt x="38100" y="0"/>
                </a:lnTo>
                <a:lnTo>
                  <a:pt x="38100" y="266700"/>
                </a:lnTo>
                <a:lnTo>
                  <a:pt x="76200" y="266700"/>
                </a:lnTo>
                <a:lnTo>
                  <a:pt x="76200" y="0"/>
                </a:lnTo>
                <a:close/>
              </a:path>
              <a:path w="114300" h="361950">
                <a:moveTo>
                  <a:pt x="114300" y="247650"/>
                </a:moveTo>
                <a:lnTo>
                  <a:pt x="76200" y="247650"/>
                </a:lnTo>
                <a:lnTo>
                  <a:pt x="76200" y="266700"/>
                </a:lnTo>
                <a:lnTo>
                  <a:pt x="104775" y="266700"/>
                </a:lnTo>
                <a:lnTo>
                  <a:pt x="114300" y="247650"/>
                </a:lnTo>
                <a:close/>
              </a:path>
            </a:pathLst>
          </a:custGeom>
          <a:solidFill>
            <a:srgbClr val="000000"/>
          </a:solidFill>
        </p:spPr>
        <p:txBody>
          <a:bodyPr wrap="square" lIns="0" tIns="0" rIns="0" bIns="0" rtlCol="0"/>
          <a:lstStyle/>
          <a:p>
            <a:endParaRPr/>
          </a:p>
        </p:txBody>
      </p:sp>
      <p:sp>
        <p:nvSpPr>
          <p:cNvPr id="12" name="object 12"/>
          <p:cNvSpPr txBox="1"/>
          <p:nvPr/>
        </p:nvSpPr>
        <p:spPr>
          <a:xfrm>
            <a:off x="5039614" y="5440171"/>
            <a:ext cx="552450" cy="208279"/>
          </a:xfrm>
          <a:prstGeom prst="rect">
            <a:avLst/>
          </a:prstGeom>
        </p:spPr>
        <p:txBody>
          <a:bodyPr vert="horz" wrap="square" lIns="0" tIns="12700" rIns="0" bIns="0" rtlCol="0">
            <a:spAutoFit/>
          </a:bodyPr>
          <a:lstStyle/>
          <a:p>
            <a:pPr marL="12700">
              <a:lnSpc>
                <a:spcPct val="100000"/>
              </a:lnSpc>
              <a:spcBef>
                <a:spcPts val="100"/>
              </a:spcBef>
            </a:pPr>
            <a:r>
              <a:rPr sz="1200" b="1" spc="-10" dirty="0">
                <a:latin typeface="Lucida Sans"/>
                <a:cs typeface="Lucida Sans"/>
              </a:rPr>
              <a:t>HIS</a:t>
            </a:r>
            <a:r>
              <a:rPr sz="1200" b="1" spc="-145" dirty="0">
                <a:latin typeface="Lucida Sans"/>
                <a:cs typeface="Lucida Sans"/>
              </a:rPr>
              <a:t>A</a:t>
            </a:r>
            <a:r>
              <a:rPr sz="1200" b="1" spc="-100" dirty="0">
                <a:latin typeface="Lucida Sans"/>
                <a:cs typeface="Lucida Sans"/>
              </a:rPr>
              <a:t>T2</a:t>
            </a:r>
            <a:endParaRPr sz="1200">
              <a:latin typeface="Lucida Sans"/>
              <a:cs typeface="Lucida Sans"/>
            </a:endParaRPr>
          </a:p>
        </p:txBody>
      </p:sp>
      <p:sp>
        <p:nvSpPr>
          <p:cNvPr id="13" name="object 13"/>
          <p:cNvSpPr/>
          <p:nvPr/>
        </p:nvSpPr>
        <p:spPr>
          <a:xfrm>
            <a:off x="8079231" y="2927476"/>
            <a:ext cx="189865" cy="353695"/>
          </a:xfrm>
          <a:custGeom>
            <a:avLst/>
            <a:gdLst/>
            <a:ahLst/>
            <a:cxnLst/>
            <a:rect l="l" t="t" r="r" b="b"/>
            <a:pathLst>
              <a:path w="189865" h="353695">
                <a:moveTo>
                  <a:pt x="121439" y="259659"/>
                </a:moveTo>
                <a:lnTo>
                  <a:pt x="87375" y="276733"/>
                </a:lnTo>
                <a:lnTo>
                  <a:pt x="189611" y="353313"/>
                </a:lnTo>
                <a:lnTo>
                  <a:pt x="189534" y="276606"/>
                </a:lnTo>
                <a:lnTo>
                  <a:pt x="129921" y="276606"/>
                </a:lnTo>
                <a:lnTo>
                  <a:pt x="121439" y="259659"/>
                </a:lnTo>
                <a:close/>
              </a:path>
              <a:path w="189865" h="353695">
                <a:moveTo>
                  <a:pt x="155458" y="242607"/>
                </a:moveTo>
                <a:lnTo>
                  <a:pt x="121439" y="259659"/>
                </a:lnTo>
                <a:lnTo>
                  <a:pt x="129921" y="276606"/>
                </a:lnTo>
                <a:lnTo>
                  <a:pt x="163957" y="259587"/>
                </a:lnTo>
                <a:lnTo>
                  <a:pt x="155458" y="242607"/>
                </a:lnTo>
                <a:close/>
              </a:path>
              <a:path w="189865" h="353695">
                <a:moveTo>
                  <a:pt x="189484" y="225551"/>
                </a:moveTo>
                <a:lnTo>
                  <a:pt x="155458" y="242607"/>
                </a:lnTo>
                <a:lnTo>
                  <a:pt x="163957" y="259587"/>
                </a:lnTo>
                <a:lnTo>
                  <a:pt x="129921" y="276606"/>
                </a:lnTo>
                <a:lnTo>
                  <a:pt x="189534" y="276606"/>
                </a:lnTo>
                <a:lnTo>
                  <a:pt x="189484" y="225551"/>
                </a:lnTo>
                <a:close/>
              </a:path>
              <a:path w="189865" h="353695">
                <a:moveTo>
                  <a:pt x="34036" y="0"/>
                </a:moveTo>
                <a:lnTo>
                  <a:pt x="0" y="17018"/>
                </a:lnTo>
                <a:lnTo>
                  <a:pt x="121439" y="259659"/>
                </a:lnTo>
                <a:lnTo>
                  <a:pt x="155458" y="242607"/>
                </a:lnTo>
                <a:lnTo>
                  <a:pt x="34036" y="0"/>
                </a:lnTo>
                <a:close/>
              </a:path>
            </a:pathLst>
          </a:custGeom>
          <a:solidFill>
            <a:srgbClr val="000000"/>
          </a:solidFill>
        </p:spPr>
        <p:txBody>
          <a:bodyPr wrap="square" lIns="0" tIns="0" rIns="0" bIns="0" rtlCol="0"/>
          <a:lstStyle/>
          <a:p>
            <a:endParaRPr/>
          </a:p>
        </p:txBody>
      </p:sp>
      <p:sp>
        <p:nvSpPr>
          <p:cNvPr id="14" name="object 14"/>
          <p:cNvSpPr/>
          <p:nvPr/>
        </p:nvSpPr>
        <p:spPr>
          <a:xfrm>
            <a:off x="8048243" y="5805678"/>
            <a:ext cx="114300" cy="361950"/>
          </a:xfrm>
          <a:custGeom>
            <a:avLst/>
            <a:gdLst/>
            <a:ahLst/>
            <a:cxnLst/>
            <a:rect l="l" t="t" r="r" b="b"/>
            <a:pathLst>
              <a:path w="114300" h="361950">
                <a:moveTo>
                  <a:pt x="38100" y="247650"/>
                </a:moveTo>
                <a:lnTo>
                  <a:pt x="0" y="247650"/>
                </a:lnTo>
                <a:lnTo>
                  <a:pt x="57150" y="361950"/>
                </a:lnTo>
                <a:lnTo>
                  <a:pt x="104775" y="266700"/>
                </a:lnTo>
                <a:lnTo>
                  <a:pt x="38100" y="266700"/>
                </a:lnTo>
                <a:lnTo>
                  <a:pt x="38100" y="247650"/>
                </a:lnTo>
                <a:close/>
              </a:path>
              <a:path w="114300" h="361950">
                <a:moveTo>
                  <a:pt x="76200" y="0"/>
                </a:moveTo>
                <a:lnTo>
                  <a:pt x="38100" y="0"/>
                </a:lnTo>
                <a:lnTo>
                  <a:pt x="38100" y="266700"/>
                </a:lnTo>
                <a:lnTo>
                  <a:pt x="76200" y="266700"/>
                </a:lnTo>
                <a:lnTo>
                  <a:pt x="76200" y="0"/>
                </a:lnTo>
                <a:close/>
              </a:path>
              <a:path w="114300" h="361950">
                <a:moveTo>
                  <a:pt x="114300" y="247650"/>
                </a:moveTo>
                <a:lnTo>
                  <a:pt x="76200" y="247650"/>
                </a:lnTo>
                <a:lnTo>
                  <a:pt x="76200" y="266700"/>
                </a:lnTo>
                <a:lnTo>
                  <a:pt x="104775" y="266700"/>
                </a:lnTo>
                <a:lnTo>
                  <a:pt x="114300" y="247650"/>
                </a:lnTo>
                <a:close/>
              </a:path>
            </a:pathLst>
          </a:custGeom>
          <a:solidFill>
            <a:srgbClr val="000000"/>
          </a:solidFill>
        </p:spPr>
        <p:txBody>
          <a:bodyPr wrap="square" lIns="0" tIns="0" rIns="0" bIns="0" rtlCol="0"/>
          <a:lstStyle/>
          <a:p>
            <a:endParaRPr/>
          </a:p>
        </p:txBody>
      </p:sp>
      <p:sp>
        <p:nvSpPr>
          <p:cNvPr id="15" name="object 15"/>
          <p:cNvSpPr txBox="1"/>
          <p:nvPr/>
        </p:nvSpPr>
        <p:spPr>
          <a:xfrm>
            <a:off x="7828026" y="5521858"/>
            <a:ext cx="552450" cy="208279"/>
          </a:xfrm>
          <a:prstGeom prst="rect">
            <a:avLst/>
          </a:prstGeom>
        </p:spPr>
        <p:txBody>
          <a:bodyPr vert="horz" wrap="square" lIns="0" tIns="12700" rIns="0" bIns="0" rtlCol="0">
            <a:spAutoFit/>
          </a:bodyPr>
          <a:lstStyle/>
          <a:p>
            <a:pPr marL="12700">
              <a:lnSpc>
                <a:spcPct val="100000"/>
              </a:lnSpc>
              <a:spcBef>
                <a:spcPts val="100"/>
              </a:spcBef>
            </a:pPr>
            <a:r>
              <a:rPr sz="1200" b="1" spc="-10" dirty="0">
                <a:latin typeface="Lucida Sans"/>
                <a:cs typeface="Lucida Sans"/>
              </a:rPr>
              <a:t>HIS</a:t>
            </a:r>
            <a:r>
              <a:rPr sz="1200" b="1" spc="-145" dirty="0">
                <a:latin typeface="Lucida Sans"/>
                <a:cs typeface="Lucida Sans"/>
              </a:rPr>
              <a:t>A</a:t>
            </a:r>
            <a:r>
              <a:rPr sz="1200" b="1" spc="-100" dirty="0">
                <a:latin typeface="Lucida Sans"/>
                <a:cs typeface="Lucida Sans"/>
              </a:rPr>
              <a:t>T2</a:t>
            </a:r>
            <a:endParaRPr sz="1200">
              <a:latin typeface="Lucida Sans"/>
              <a:cs typeface="Lucida Sans"/>
            </a:endParaRPr>
          </a:p>
        </p:txBody>
      </p:sp>
      <p:sp>
        <p:nvSpPr>
          <p:cNvPr id="16" name="object 16"/>
          <p:cNvSpPr/>
          <p:nvPr/>
        </p:nvSpPr>
        <p:spPr>
          <a:xfrm>
            <a:off x="2806573" y="2443733"/>
            <a:ext cx="198120" cy="867410"/>
          </a:xfrm>
          <a:custGeom>
            <a:avLst/>
            <a:gdLst/>
            <a:ahLst/>
            <a:cxnLst/>
            <a:rect l="l" t="t" r="r" b="b"/>
            <a:pathLst>
              <a:path w="198119" h="867410">
                <a:moveTo>
                  <a:pt x="0" y="745236"/>
                </a:moveTo>
                <a:lnTo>
                  <a:pt x="37972" y="867155"/>
                </a:lnTo>
                <a:lnTo>
                  <a:pt x="103608" y="776224"/>
                </a:lnTo>
                <a:lnTo>
                  <a:pt x="72135" y="776224"/>
                </a:lnTo>
                <a:lnTo>
                  <a:pt x="34543" y="770127"/>
                </a:lnTo>
                <a:lnTo>
                  <a:pt x="37609" y="751334"/>
                </a:lnTo>
                <a:lnTo>
                  <a:pt x="0" y="745236"/>
                </a:lnTo>
                <a:close/>
              </a:path>
              <a:path w="198119" h="867410">
                <a:moveTo>
                  <a:pt x="37609" y="751334"/>
                </a:moveTo>
                <a:lnTo>
                  <a:pt x="34543" y="770127"/>
                </a:lnTo>
                <a:lnTo>
                  <a:pt x="72135" y="776224"/>
                </a:lnTo>
                <a:lnTo>
                  <a:pt x="75201" y="757430"/>
                </a:lnTo>
                <a:lnTo>
                  <a:pt x="37609" y="751334"/>
                </a:lnTo>
                <a:close/>
              </a:path>
              <a:path w="198119" h="867410">
                <a:moveTo>
                  <a:pt x="75201" y="757430"/>
                </a:moveTo>
                <a:lnTo>
                  <a:pt x="72135" y="776224"/>
                </a:lnTo>
                <a:lnTo>
                  <a:pt x="103608" y="776224"/>
                </a:lnTo>
                <a:lnTo>
                  <a:pt x="112775" y="763524"/>
                </a:lnTo>
                <a:lnTo>
                  <a:pt x="75201" y="757430"/>
                </a:lnTo>
                <a:close/>
              </a:path>
              <a:path w="198119" h="867410">
                <a:moveTo>
                  <a:pt x="160146" y="0"/>
                </a:moveTo>
                <a:lnTo>
                  <a:pt x="37609" y="751334"/>
                </a:lnTo>
                <a:lnTo>
                  <a:pt x="75201" y="757430"/>
                </a:lnTo>
                <a:lnTo>
                  <a:pt x="197738" y="6095"/>
                </a:lnTo>
                <a:lnTo>
                  <a:pt x="160146" y="0"/>
                </a:lnTo>
                <a:close/>
              </a:path>
            </a:pathLst>
          </a:custGeom>
          <a:solidFill>
            <a:srgbClr val="000000"/>
          </a:solidFill>
        </p:spPr>
        <p:txBody>
          <a:bodyPr wrap="square" lIns="0" tIns="0" rIns="0" bIns="0" rtlCol="0"/>
          <a:lstStyle/>
          <a:p>
            <a:endParaRPr/>
          </a:p>
        </p:txBody>
      </p:sp>
      <p:sp>
        <p:nvSpPr>
          <p:cNvPr id="17" name="object 17"/>
          <p:cNvSpPr txBox="1"/>
          <p:nvPr/>
        </p:nvSpPr>
        <p:spPr>
          <a:xfrm>
            <a:off x="2772282" y="2199589"/>
            <a:ext cx="425450" cy="208915"/>
          </a:xfrm>
          <a:prstGeom prst="rect">
            <a:avLst/>
          </a:prstGeom>
        </p:spPr>
        <p:txBody>
          <a:bodyPr vert="horz" wrap="square" lIns="0" tIns="12700" rIns="0" bIns="0" rtlCol="0">
            <a:spAutoFit/>
          </a:bodyPr>
          <a:lstStyle/>
          <a:p>
            <a:pPr marL="12700">
              <a:lnSpc>
                <a:spcPct val="100000"/>
              </a:lnSpc>
              <a:spcBef>
                <a:spcPts val="100"/>
              </a:spcBef>
            </a:pPr>
            <a:r>
              <a:rPr sz="1200" b="1" spc="10" dirty="0">
                <a:latin typeface="Lucida Sans"/>
                <a:cs typeface="Lucida Sans"/>
              </a:rPr>
              <a:t>S</a:t>
            </a:r>
            <a:r>
              <a:rPr sz="1200" b="1" spc="-75" dirty="0">
                <a:latin typeface="Lucida Sans"/>
                <a:cs typeface="Lucida Sans"/>
              </a:rPr>
              <a:t>T</a:t>
            </a:r>
            <a:r>
              <a:rPr sz="1200" b="1" spc="-60" dirty="0">
                <a:latin typeface="Lucida Sans"/>
                <a:cs typeface="Lucida Sans"/>
              </a:rPr>
              <a:t>A</a:t>
            </a:r>
            <a:r>
              <a:rPr sz="1200" b="1" spc="40" dirty="0">
                <a:latin typeface="Lucida Sans"/>
                <a:cs typeface="Lucida Sans"/>
              </a:rPr>
              <a:t>R</a:t>
            </a:r>
            <a:endParaRPr sz="1200">
              <a:latin typeface="Lucida Sans"/>
              <a:cs typeface="Lucida Sans"/>
            </a:endParaRPr>
          </a:p>
        </p:txBody>
      </p:sp>
      <p:sp>
        <p:nvSpPr>
          <p:cNvPr id="18" name="object 18"/>
          <p:cNvSpPr/>
          <p:nvPr/>
        </p:nvSpPr>
        <p:spPr>
          <a:xfrm>
            <a:off x="8605266" y="2614676"/>
            <a:ext cx="369570" cy="671830"/>
          </a:xfrm>
          <a:custGeom>
            <a:avLst/>
            <a:gdLst/>
            <a:ahLst/>
            <a:cxnLst/>
            <a:rect l="l" t="t" r="r" b="b"/>
            <a:pathLst>
              <a:path w="369570" h="671829">
                <a:moveTo>
                  <a:pt x="3175" y="543940"/>
                </a:moveTo>
                <a:lnTo>
                  <a:pt x="0" y="671702"/>
                </a:lnTo>
                <a:lnTo>
                  <a:pt x="104139" y="597662"/>
                </a:lnTo>
                <a:lnTo>
                  <a:pt x="101991" y="596519"/>
                </a:lnTo>
                <a:lnTo>
                  <a:pt x="61594" y="596519"/>
                </a:lnTo>
                <a:lnTo>
                  <a:pt x="27939" y="578738"/>
                </a:lnTo>
                <a:lnTo>
                  <a:pt x="36906" y="561888"/>
                </a:lnTo>
                <a:lnTo>
                  <a:pt x="3175" y="543940"/>
                </a:lnTo>
                <a:close/>
              </a:path>
              <a:path w="369570" h="671829">
                <a:moveTo>
                  <a:pt x="36906" y="561888"/>
                </a:moveTo>
                <a:lnTo>
                  <a:pt x="27939" y="578738"/>
                </a:lnTo>
                <a:lnTo>
                  <a:pt x="61594" y="596519"/>
                </a:lnTo>
                <a:lnTo>
                  <a:pt x="70506" y="579766"/>
                </a:lnTo>
                <a:lnTo>
                  <a:pt x="36906" y="561888"/>
                </a:lnTo>
                <a:close/>
              </a:path>
              <a:path w="369570" h="671829">
                <a:moveTo>
                  <a:pt x="70506" y="579766"/>
                </a:moveTo>
                <a:lnTo>
                  <a:pt x="61594" y="596519"/>
                </a:lnTo>
                <a:lnTo>
                  <a:pt x="101991" y="596519"/>
                </a:lnTo>
                <a:lnTo>
                  <a:pt x="70506" y="579766"/>
                </a:lnTo>
                <a:close/>
              </a:path>
              <a:path w="369570" h="671829">
                <a:moveTo>
                  <a:pt x="335914" y="0"/>
                </a:moveTo>
                <a:lnTo>
                  <a:pt x="36906" y="561888"/>
                </a:lnTo>
                <a:lnTo>
                  <a:pt x="70506" y="579766"/>
                </a:lnTo>
                <a:lnTo>
                  <a:pt x="369442" y="17779"/>
                </a:lnTo>
                <a:lnTo>
                  <a:pt x="335914" y="0"/>
                </a:lnTo>
                <a:close/>
              </a:path>
            </a:pathLst>
          </a:custGeom>
          <a:solidFill>
            <a:srgbClr val="000000"/>
          </a:solidFill>
        </p:spPr>
        <p:txBody>
          <a:bodyPr wrap="square" lIns="0" tIns="0" rIns="0" bIns="0" rtlCol="0"/>
          <a:lstStyle/>
          <a:p>
            <a:endParaRPr/>
          </a:p>
        </p:txBody>
      </p:sp>
      <p:sp>
        <p:nvSpPr>
          <p:cNvPr id="19" name="object 19"/>
          <p:cNvSpPr/>
          <p:nvPr/>
        </p:nvSpPr>
        <p:spPr>
          <a:xfrm>
            <a:off x="5823965" y="2833751"/>
            <a:ext cx="508000" cy="483870"/>
          </a:xfrm>
          <a:custGeom>
            <a:avLst/>
            <a:gdLst/>
            <a:ahLst/>
            <a:cxnLst/>
            <a:rect l="l" t="t" r="r" b="b"/>
            <a:pathLst>
              <a:path w="508000" h="483870">
                <a:moveTo>
                  <a:pt x="43561" y="363220"/>
                </a:moveTo>
                <a:lnTo>
                  <a:pt x="0" y="483362"/>
                </a:lnTo>
                <a:lnTo>
                  <a:pt x="122300" y="446150"/>
                </a:lnTo>
                <a:lnTo>
                  <a:pt x="108554" y="431673"/>
                </a:lnTo>
                <a:lnTo>
                  <a:pt x="82169" y="431673"/>
                </a:lnTo>
                <a:lnTo>
                  <a:pt x="56007" y="403987"/>
                </a:lnTo>
                <a:lnTo>
                  <a:pt x="69819" y="390875"/>
                </a:lnTo>
                <a:lnTo>
                  <a:pt x="43561" y="363220"/>
                </a:lnTo>
                <a:close/>
              </a:path>
              <a:path w="508000" h="483870">
                <a:moveTo>
                  <a:pt x="69819" y="390875"/>
                </a:moveTo>
                <a:lnTo>
                  <a:pt x="56007" y="403987"/>
                </a:lnTo>
                <a:lnTo>
                  <a:pt x="82169" y="431673"/>
                </a:lnTo>
                <a:lnTo>
                  <a:pt x="96048" y="418501"/>
                </a:lnTo>
                <a:lnTo>
                  <a:pt x="69819" y="390875"/>
                </a:lnTo>
                <a:close/>
              </a:path>
              <a:path w="508000" h="483870">
                <a:moveTo>
                  <a:pt x="96048" y="418501"/>
                </a:moveTo>
                <a:lnTo>
                  <a:pt x="82169" y="431673"/>
                </a:lnTo>
                <a:lnTo>
                  <a:pt x="108554" y="431673"/>
                </a:lnTo>
                <a:lnTo>
                  <a:pt x="96048" y="418501"/>
                </a:lnTo>
                <a:close/>
              </a:path>
              <a:path w="508000" h="483870">
                <a:moveTo>
                  <a:pt x="481584" y="0"/>
                </a:moveTo>
                <a:lnTo>
                  <a:pt x="69819" y="390875"/>
                </a:lnTo>
                <a:lnTo>
                  <a:pt x="96048" y="418501"/>
                </a:lnTo>
                <a:lnTo>
                  <a:pt x="507873" y="27686"/>
                </a:lnTo>
                <a:lnTo>
                  <a:pt x="481584" y="0"/>
                </a:lnTo>
                <a:close/>
              </a:path>
            </a:pathLst>
          </a:custGeom>
          <a:solidFill>
            <a:srgbClr val="000000"/>
          </a:solidFill>
        </p:spPr>
        <p:txBody>
          <a:bodyPr wrap="square" lIns="0" tIns="0" rIns="0" bIns="0" rtlCol="0"/>
          <a:lstStyle/>
          <a:p>
            <a:endParaRPr/>
          </a:p>
        </p:txBody>
      </p:sp>
      <p:sp>
        <p:nvSpPr>
          <p:cNvPr id="20" name="object 20"/>
          <p:cNvSpPr txBox="1"/>
          <p:nvPr/>
        </p:nvSpPr>
        <p:spPr>
          <a:xfrm>
            <a:off x="6120129" y="2594228"/>
            <a:ext cx="425450" cy="208279"/>
          </a:xfrm>
          <a:prstGeom prst="rect">
            <a:avLst/>
          </a:prstGeom>
        </p:spPr>
        <p:txBody>
          <a:bodyPr vert="horz" wrap="square" lIns="0" tIns="12700" rIns="0" bIns="0" rtlCol="0">
            <a:spAutoFit/>
          </a:bodyPr>
          <a:lstStyle/>
          <a:p>
            <a:pPr marL="12700">
              <a:lnSpc>
                <a:spcPct val="100000"/>
              </a:lnSpc>
              <a:spcBef>
                <a:spcPts val="100"/>
              </a:spcBef>
            </a:pPr>
            <a:r>
              <a:rPr sz="1200" b="1" spc="110" dirty="0">
                <a:latin typeface="Lucida Sans"/>
                <a:cs typeface="Lucida Sans"/>
              </a:rPr>
              <a:t>S</a:t>
            </a:r>
            <a:r>
              <a:rPr sz="1200" b="1" spc="-185" dirty="0">
                <a:latin typeface="Lucida Sans"/>
                <a:cs typeface="Lucida Sans"/>
              </a:rPr>
              <a:t>T</a:t>
            </a:r>
            <a:r>
              <a:rPr sz="1200" b="1" spc="-60" dirty="0">
                <a:latin typeface="Lucida Sans"/>
                <a:cs typeface="Lucida Sans"/>
              </a:rPr>
              <a:t>A</a:t>
            </a:r>
            <a:r>
              <a:rPr sz="1200" b="1" spc="35" dirty="0">
                <a:latin typeface="Lucida Sans"/>
                <a:cs typeface="Lucida Sans"/>
              </a:rPr>
              <a:t>R</a:t>
            </a:r>
            <a:endParaRPr sz="1200">
              <a:latin typeface="Lucida Sans"/>
              <a:cs typeface="Lucida Sans"/>
            </a:endParaRPr>
          </a:p>
        </p:txBody>
      </p:sp>
      <p:sp>
        <p:nvSpPr>
          <p:cNvPr id="21" name="object 21"/>
          <p:cNvSpPr/>
          <p:nvPr/>
        </p:nvSpPr>
        <p:spPr>
          <a:xfrm>
            <a:off x="3773423" y="4912614"/>
            <a:ext cx="114300" cy="366395"/>
          </a:xfrm>
          <a:custGeom>
            <a:avLst/>
            <a:gdLst/>
            <a:ahLst/>
            <a:cxnLst/>
            <a:rect l="l" t="t" r="r" b="b"/>
            <a:pathLst>
              <a:path w="114300" h="366395">
                <a:moveTo>
                  <a:pt x="38100" y="251968"/>
                </a:moveTo>
                <a:lnTo>
                  <a:pt x="0" y="251968"/>
                </a:lnTo>
                <a:lnTo>
                  <a:pt x="57150" y="366268"/>
                </a:lnTo>
                <a:lnTo>
                  <a:pt x="104775" y="271018"/>
                </a:lnTo>
                <a:lnTo>
                  <a:pt x="38100" y="271018"/>
                </a:lnTo>
                <a:lnTo>
                  <a:pt x="38100" y="251968"/>
                </a:lnTo>
                <a:close/>
              </a:path>
              <a:path w="114300" h="366395">
                <a:moveTo>
                  <a:pt x="76200" y="0"/>
                </a:moveTo>
                <a:lnTo>
                  <a:pt x="38100" y="0"/>
                </a:lnTo>
                <a:lnTo>
                  <a:pt x="38100" y="271018"/>
                </a:lnTo>
                <a:lnTo>
                  <a:pt x="76200" y="271018"/>
                </a:lnTo>
                <a:lnTo>
                  <a:pt x="76200" y="0"/>
                </a:lnTo>
                <a:close/>
              </a:path>
              <a:path w="114300" h="366395">
                <a:moveTo>
                  <a:pt x="114300" y="251968"/>
                </a:moveTo>
                <a:lnTo>
                  <a:pt x="76200" y="251968"/>
                </a:lnTo>
                <a:lnTo>
                  <a:pt x="76200" y="271018"/>
                </a:lnTo>
                <a:lnTo>
                  <a:pt x="104775" y="271018"/>
                </a:lnTo>
                <a:lnTo>
                  <a:pt x="114300" y="251968"/>
                </a:lnTo>
                <a:close/>
              </a:path>
            </a:pathLst>
          </a:custGeom>
          <a:solidFill>
            <a:srgbClr val="000000"/>
          </a:solidFill>
        </p:spPr>
        <p:txBody>
          <a:bodyPr wrap="square" lIns="0" tIns="0" rIns="0" bIns="0" rtlCol="0"/>
          <a:lstStyle/>
          <a:p>
            <a:endParaRPr/>
          </a:p>
        </p:txBody>
      </p:sp>
      <p:sp>
        <p:nvSpPr>
          <p:cNvPr id="22" name="object 22"/>
          <p:cNvSpPr txBox="1"/>
          <p:nvPr/>
        </p:nvSpPr>
        <p:spPr>
          <a:xfrm>
            <a:off x="3616833" y="4647945"/>
            <a:ext cx="426084" cy="208279"/>
          </a:xfrm>
          <a:prstGeom prst="rect">
            <a:avLst/>
          </a:prstGeom>
        </p:spPr>
        <p:txBody>
          <a:bodyPr vert="horz" wrap="square" lIns="0" tIns="12700" rIns="0" bIns="0" rtlCol="0">
            <a:spAutoFit/>
          </a:bodyPr>
          <a:lstStyle/>
          <a:p>
            <a:pPr marL="12700">
              <a:lnSpc>
                <a:spcPct val="100000"/>
              </a:lnSpc>
              <a:spcBef>
                <a:spcPts val="100"/>
              </a:spcBef>
            </a:pPr>
            <a:r>
              <a:rPr sz="1200" b="1" spc="110" dirty="0">
                <a:latin typeface="Lucida Sans"/>
                <a:cs typeface="Lucida Sans"/>
              </a:rPr>
              <a:t>S</a:t>
            </a:r>
            <a:r>
              <a:rPr sz="1200" b="1" spc="-180" dirty="0">
                <a:latin typeface="Lucida Sans"/>
                <a:cs typeface="Lucida Sans"/>
              </a:rPr>
              <a:t>T</a:t>
            </a:r>
            <a:r>
              <a:rPr sz="1200" b="1" spc="-60" dirty="0">
                <a:latin typeface="Lucida Sans"/>
                <a:cs typeface="Lucida Sans"/>
              </a:rPr>
              <a:t>A</a:t>
            </a:r>
            <a:r>
              <a:rPr sz="1200" b="1" spc="35" dirty="0">
                <a:latin typeface="Lucida Sans"/>
                <a:cs typeface="Lucida Sans"/>
              </a:rPr>
              <a:t>R</a:t>
            </a:r>
            <a:endParaRPr sz="1200">
              <a:latin typeface="Lucida Sans"/>
              <a:cs typeface="Lucida Sans"/>
            </a:endParaRPr>
          </a:p>
        </p:txBody>
      </p:sp>
      <p:sp>
        <p:nvSpPr>
          <p:cNvPr id="23" name="object 23"/>
          <p:cNvSpPr/>
          <p:nvPr/>
        </p:nvSpPr>
        <p:spPr>
          <a:xfrm>
            <a:off x="6678168" y="4897373"/>
            <a:ext cx="114300" cy="366395"/>
          </a:xfrm>
          <a:custGeom>
            <a:avLst/>
            <a:gdLst/>
            <a:ahLst/>
            <a:cxnLst/>
            <a:rect l="l" t="t" r="r" b="b"/>
            <a:pathLst>
              <a:path w="114300" h="366395">
                <a:moveTo>
                  <a:pt x="38100" y="251968"/>
                </a:moveTo>
                <a:lnTo>
                  <a:pt x="0" y="251968"/>
                </a:lnTo>
                <a:lnTo>
                  <a:pt x="57150" y="366267"/>
                </a:lnTo>
                <a:lnTo>
                  <a:pt x="104775" y="271018"/>
                </a:lnTo>
                <a:lnTo>
                  <a:pt x="38100" y="271018"/>
                </a:lnTo>
                <a:lnTo>
                  <a:pt x="38100" y="251968"/>
                </a:lnTo>
                <a:close/>
              </a:path>
              <a:path w="114300" h="366395">
                <a:moveTo>
                  <a:pt x="76200" y="0"/>
                </a:moveTo>
                <a:lnTo>
                  <a:pt x="38100" y="0"/>
                </a:lnTo>
                <a:lnTo>
                  <a:pt x="38100" y="271018"/>
                </a:lnTo>
                <a:lnTo>
                  <a:pt x="76200" y="271018"/>
                </a:lnTo>
                <a:lnTo>
                  <a:pt x="76200" y="0"/>
                </a:lnTo>
                <a:close/>
              </a:path>
              <a:path w="114300" h="366395">
                <a:moveTo>
                  <a:pt x="114300" y="251968"/>
                </a:moveTo>
                <a:lnTo>
                  <a:pt x="76200" y="251968"/>
                </a:lnTo>
                <a:lnTo>
                  <a:pt x="76200" y="271018"/>
                </a:lnTo>
                <a:lnTo>
                  <a:pt x="104775" y="271018"/>
                </a:lnTo>
                <a:lnTo>
                  <a:pt x="114300" y="251968"/>
                </a:lnTo>
                <a:close/>
              </a:path>
            </a:pathLst>
          </a:custGeom>
          <a:solidFill>
            <a:srgbClr val="000000"/>
          </a:solidFill>
        </p:spPr>
        <p:txBody>
          <a:bodyPr wrap="square" lIns="0" tIns="0" rIns="0" bIns="0" rtlCol="0"/>
          <a:lstStyle/>
          <a:p>
            <a:endParaRPr/>
          </a:p>
        </p:txBody>
      </p:sp>
      <p:sp>
        <p:nvSpPr>
          <p:cNvPr id="24" name="object 24"/>
          <p:cNvSpPr txBox="1"/>
          <p:nvPr/>
        </p:nvSpPr>
        <p:spPr>
          <a:xfrm>
            <a:off x="6523481" y="4634229"/>
            <a:ext cx="425450" cy="208279"/>
          </a:xfrm>
          <a:prstGeom prst="rect">
            <a:avLst/>
          </a:prstGeom>
        </p:spPr>
        <p:txBody>
          <a:bodyPr vert="horz" wrap="square" lIns="0" tIns="12700" rIns="0" bIns="0" rtlCol="0">
            <a:spAutoFit/>
          </a:bodyPr>
          <a:lstStyle/>
          <a:p>
            <a:pPr marL="12700">
              <a:lnSpc>
                <a:spcPct val="100000"/>
              </a:lnSpc>
              <a:spcBef>
                <a:spcPts val="100"/>
              </a:spcBef>
            </a:pPr>
            <a:r>
              <a:rPr sz="1200" b="1" spc="110" dirty="0">
                <a:latin typeface="Lucida Sans"/>
                <a:cs typeface="Lucida Sans"/>
              </a:rPr>
              <a:t>S</a:t>
            </a:r>
            <a:r>
              <a:rPr sz="1200" b="1" spc="-185" dirty="0">
                <a:latin typeface="Lucida Sans"/>
                <a:cs typeface="Lucida Sans"/>
              </a:rPr>
              <a:t>T</a:t>
            </a:r>
            <a:r>
              <a:rPr sz="1200" b="1" spc="-60" dirty="0">
                <a:latin typeface="Lucida Sans"/>
                <a:cs typeface="Lucida Sans"/>
              </a:rPr>
              <a:t>A</a:t>
            </a:r>
            <a:r>
              <a:rPr sz="1200" b="1" spc="35" dirty="0">
                <a:latin typeface="Lucida Sans"/>
                <a:cs typeface="Lucida Sans"/>
              </a:rPr>
              <a:t>R</a:t>
            </a:r>
            <a:endParaRPr sz="1200">
              <a:latin typeface="Lucida Sans"/>
              <a:cs typeface="Lucida Sans"/>
            </a:endParaRPr>
          </a:p>
        </p:txBody>
      </p:sp>
      <p:sp>
        <p:nvSpPr>
          <p:cNvPr id="25" name="object 25"/>
          <p:cNvSpPr/>
          <p:nvPr/>
        </p:nvSpPr>
        <p:spPr>
          <a:xfrm>
            <a:off x="9439656" y="5116829"/>
            <a:ext cx="114300" cy="366395"/>
          </a:xfrm>
          <a:custGeom>
            <a:avLst/>
            <a:gdLst/>
            <a:ahLst/>
            <a:cxnLst/>
            <a:rect l="l" t="t" r="r" b="b"/>
            <a:pathLst>
              <a:path w="114300" h="366395">
                <a:moveTo>
                  <a:pt x="38100" y="251968"/>
                </a:moveTo>
                <a:lnTo>
                  <a:pt x="0" y="251968"/>
                </a:lnTo>
                <a:lnTo>
                  <a:pt x="57150" y="366268"/>
                </a:lnTo>
                <a:lnTo>
                  <a:pt x="104775" y="271018"/>
                </a:lnTo>
                <a:lnTo>
                  <a:pt x="38100" y="271018"/>
                </a:lnTo>
                <a:lnTo>
                  <a:pt x="38100" y="251968"/>
                </a:lnTo>
                <a:close/>
              </a:path>
              <a:path w="114300" h="366395">
                <a:moveTo>
                  <a:pt x="76200" y="0"/>
                </a:moveTo>
                <a:lnTo>
                  <a:pt x="38100" y="0"/>
                </a:lnTo>
                <a:lnTo>
                  <a:pt x="38100" y="271018"/>
                </a:lnTo>
                <a:lnTo>
                  <a:pt x="76200" y="271018"/>
                </a:lnTo>
                <a:lnTo>
                  <a:pt x="76200" y="0"/>
                </a:lnTo>
                <a:close/>
              </a:path>
              <a:path w="114300" h="366395">
                <a:moveTo>
                  <a:pt x="114300" y="251968"/>
                </a:moveTo>
                <a:lnTo>
                  <a:pt x="76200" y="251968"/>
                </a:lnTo>
                <a:lnTo>
                  <a:pt x="76200" y="271018"/>
                </a:lnTo>
                <a:lnTo>
                  <a:pt x="104775" y="271018"/>
                </a:lnTo>
                <a:lnTo>
                  <a:pt x="114300" y="251968"/>
                </a:lnTo>
                <a:close/>
              </a:path>
            </a:pathLst>
          </a:custGeom>
          <a:solidFill>
            <a:srgbClr val="000000"/>
          </a:solidFill>
        </p:spPr>
        <p:txBody>
          <a:bodyPr wrap="square" lIns="0" tIns="0" rIns="0" bIns="0" rtlCol="0"/>
          <a:lstStyle/>
          <a:p>
            <a:endParaRPr/>
          </a:p>
        </p:txBody>
      </p:sp>
      <p:sp>
        <p:nvSpPr>
          <p:cNvPr id="26" name="object 26"/>
          <p:cNvSpPr txBox="1"/>
          <p:nvPr/>
        </p:nvSpPr>
        <p:spPr>
          <a:xfrm>
            <a:off x="9249918" y="4853178"/>
            <a:ext cx="426084" cy="208279"/>
          </a:xfrm>
          <a:prstGeom prst="rect">
            <a:avLst/>
          </a:prstGeom>
        </p:spPr>
        <p:txBody>
          <a:bodyPr vert="horz" wrap="square" lIns="0" tIns="12700" rIns="0" bIns="0" rtlCol="0">
            <a:spAutoFit/>
          </a:bodyPr>
          <a:lstStyle/>
          <a:p>
            <a:pPr marL="12700">
              <a:lnSpc>
                <a:spcPct val="100000"/>
              </a:lnSpc>
              <a:spcBef>
                <a:spcPts val="100"/>
              </a:spcBef>
            </a:pPr>
            <a:r>
              <a:rPr sz="1200" b="1" spc="110" dirty="0">
                <a:latin typeface="Lucida Sans"/>
                <a:cs typeface="Lucida Sans"/>
              </a:rPr>
              <a:t>S</a:t>
            </a:r>
            <a:r>
              <a:rPr sz="1200" b="1" spc="-180" dirty="0">
                <a:latin typeface="Lucida Sans"/>
                <a:cs typeface="Lucida Sans"/>
              </a:rPr>
              <a:t>T</a:t>
            </a:r>
            <a:r>
              <a:rPr sz="1200" b="1" spc="-60" dirty="0">
                <a:latin typeface="Lucida Sans"/>
                <a:cs typeface="Lucida Sans"/>
              </a:rPr>
              <a:t>A</a:t>
            </a:r>
            <a:r>
              <a:rPr sz="1200" b="1" spc="35" dirty="0">
                <a:latin typeface="Lucida Sans"/>
                <a:cs typeface="Lucida Sans"/>
              </a:rPr>
              <a:t>R</a:t>
            </a:r>
            <a:endParaRPr sz="1200">
              <a:latin typeface="Lucida Sans"/>
              <a:cs typeface="Lucida Sans"/>
            </a:endParaRPr>
          </a:p>
        </p:txBody>
      </p:sp>
      <p:sp>
        <p:nvSpPr>
          <p:cNvPr id="27" name="object 27"/>
          <p:cNvSpPr/>
          <p:nvPr/>
        </p:nvSpPr>
        <p:spPr>
          <a:xfrm>
            <a:off x="3118104" y="5602985"/>
            <a:ext cx="114300" cy="361950"/>
          </a:xfrm>
          <a:custGeom>
            <a:avLst/>
            <a:gdLst/>
            <a:ahLst/>
            <a:cxnLst/>
            <a:rect l="l" t="t" r="r" b="b"/>
            <a:pathLst>
              <a:path w="114300" h="361950">
                <a:moveTo>
                  <a:pt x="38100" y="247650"/>
                </a:moveTo>
                <a:lnTo>
                  <a:pt x="0" y="247650"/>
                </a:lnTo>
                <a:lnTo>
                  <a:pt x="57150" y="361950"/>
                </a:lnTo>
                <a:lnTo>
                  <a:pt x="104775" y="266700"/>
                </a:lnTo>
                <a:lnTo>
                  <a:pt x="38100" y="266700"/>
                </a:lnTo>
                <a:lnTo>
                  <a:pt x="38100" y="247650"/>
                </a:lnTo>
                <a:close/>
              </a:path>
              <a:path w="114300" h="361950">
                <a:moveTo>
                  <a:pt x="76200" y="0"/>
                </a:moveTo>
                <a:lnTo>
                  <a:pt x="38100" y="0"/>
                </a:lnTo>
                <a:lnTo>
                  <a:pt x="38100" y="266700"/>
                </a:lnTo>
                <a:lnTo>
                  <a:pt x="76200" y="266700"/>
                </a:lnTo>
                <a:lnTo>
                  <a:pt x="76200" y="0"/>
                </a:lnTo>
                <a:close/>
              </a:path>
              <a:path w="114300" h="361950">
                <a:moveTo>
                  <a:pt x="114300" y="247650"/>
                </a:moveTo>
                <a:lnTo>
                  <a:pt x="76200" y="247650"/>
                </a:lnTo>
                <a:lnTo>
                  <a:pt x="76200" y="266700"/>
                </a:lnTo>
                <a:lnTo>
                  <a:pt x="104775" y="266700"/>
                </a:lnTo>
                <a:lnTo>
                  <a:pt x="114300" y="247650"/>
                </a:lnTo>
                <a:close/>
              </a:path>
            </a:pathLst>
          </a:custGeom>
          <a:solidFill>
            <a:srgbClr val="000000"/>
          </a:solidFill>
        </p:spPr>
        <p:txBody>
          <a:bodyPr wrap="square" lIns="0" tIns="0" rIns="0" bIns="0" rtlCol="0"/>
          <a:lstStyle/>
          <a:p>
            <a:endParaRPr/>
          </a:p>
        </p:txBody>
      </p:sp>
      <p:sp>
        <p:nvSpPr>
          <p:cNvPr id="28" name="object 28"/>
          <p:cNvSpPr txBox="1"/>
          <p:nvPr/>
        </p:nvSpPr>
        <p:spPr>
          <a:xfrm>
            <a:off x="2864611" y="5320029"/>
            <a:ext cx="619760" cy="208279"/>
          </a:xfrm>
          <a:prstGeom prst="rect">
            <a:avLst/>
          </a:prstGeom>
        </p:spPr>
        <p:txBody>
          <a:bodyPr vert="horz" wrap="square" lIns="0" tIns="12700" rIns="0" bIns="0" rtlCol="0">
            <a:spAutoFit/>
          </a:bodyPr>
          <a:lstStyle/>
          <a:p>
            <a:pPr marL="12700">
              <a:lnSpc>
                <a:spcPct val="100000"/>
              </a:lnSpc>
              <a:spcBef>
                <a:spcPts val="100"/>
              </a:spcBef>
            </a:pPr>
            <a:r>
              <a:rPr sz="1200" b="1" spc="-15" dirty="0">
                <a:latin typeface="Lucida Sans"/>
                <a:cs typeface="Lucida Sans"/>
              </a:rPr>
              <a:t>s</a:t>
            </a:r>
            <a:r>
              <a:rPr sz="1200" b="1" spc="-60" dirty="0">
                <a:latin typeface="Lucida Sans"/>
                <a:cs typeface="Lucida Sans"/>
              </a:rPr>
              <a:t>ubre</a:t>
            </a:r>
            <a:r>
              <a:rPr sz="1200" b="1" spc="-40" dirty="0">
                <a:latin typeface="Lucida Sans"/>
                <a:cs typeface="Lucida Sans"/>
              </a:rPr>
              <a:t>a</a:t>
            </a:r>
            <a:r>
              <a:rPr sz="1200" b="1" spc="-65" dirty="0">
                <a:latin typeface="Lucida Sans"/>
                <a:cs typeface="Lucida Sans"/>
              </a:rPr>
              <a:t>d</a:t>
            </a:r>
            <a:endParaRPr sz="1200">
              <a:latin typeface="Lucida Sans"/>
              <a:cs typeface="Lucida Sans"/>
            </a:endParaRPr>
          </a:p>
        </p:txBody>
      </p:sp>
      <p:sp>
        <p:nvSpPr>
          <p:cNvPr id="29" name="object 29"/>
          <p:cNvSpPr/>
          <p:nvPr/>
        </p:nvSpPr>
        <p:spPr>
          <a:xfrm>
            <a:off x="8724900" y="5653278"/>
            <a:ext cx="114300" cy="361950"/>
          </a:xfrm>
          <a:custGeom>
            <a:avLst/>
            <a:gdLst/>
            <a:ahLst/>
            <a:cxnLst/>
            <a:rect l="l" t="t" r="r" b="b"/>
            <a:pathLst>
              <a:path w="114300" h="361950">
                <a:moveTo>
                  <a:pt x="38100" y="247650"/>
                </a:moveTo>
                <a:lnTo>
                  <a:pt x="0" y="247650"/>
                </a:lnTo>
                <a:lnTo>
                  <a:pt x="57150" y="361950"/>
                </a:lnTo>
                <a:lnTo>
                  <a:pt x="104775" y="266700"/>
                </a:lnTo>
                <a:lnTo>
                  <a:pt x="38100" y="266700"/>
                </a:lnTo>
                <a:lnTo>
                  <a:pt x="38100" y="247650"/>
                </a:lnTo>
                <a:close/>
              </a:path>
              <a:path w="114300" h="361950">
                <a:moveTo>
                  <a:pt x="76200" y="0"/>
                </a:moveTo>
                <a:lnTo>
                  <a:pt x="38100" y="0"/>
                </a:lnTo>
                <a:lnTo>
                  <a:pt x="38100" y="266700"/>
                </a:lnTo>
                <a:lnTo>
                  <a:pt x="76200" y="266700"/>
                </a:lnTo>
                <a:lnTo>
                  <a:pt x="76200" y="0"/>
                </a:lnTo>
                <a:close/>
              </a:path>
              <a:path w="114300" h="361950">
                <a:moveTo>
                  <a:pt x="114300" y="247650"/>
                </a:moveTo>
                <a:lnTo>
                  <a:pt x="76200" y="247650"/>
                </a:lnTo>
                <a:lnTo>
                  <a:pt x="76200" y="266700"/>
                </a:lnTo>
                <a:lnTo>
                  <a:pt x="104775" y="266700"/>
                </a:lnTo>
                <a:lnTo>
                  <a:pt x="114300" y="247650"/>
                </a:lnTo>
                <a:close/>
              </a:path>
            </a:pathLst>
          </a:custGeom>
          <a:solidFill>
            <a:srgbClr val="000000"/>
          </a:solidFill>
        </p:spPr>
        <p:txBody>
          <a:bodyPr wrap="square" lIns="0" tIns="0" rIns="0" bIns="0" rtlCol="0"/>
          <a:lstStyle/>
          <a:p>
            <a:endParaRPr/>
          </a:p>
        </p:txBody>
      </p:sp>
      <p:sp>
        <p:nvSpPr>
          <p:cNvPr id="30" name="object 30"/>
          <p:cNvSpPr txBox="1"/>
          <p:nvPr/>
        </p:nvSpPr>
        <p:spPr>
          <a:xfrm>
            <a:off x="8471661" y="5370067"/>
            <a:ext cx="619760" cy="208279"/>
          </a:xfrm>
          <a:prstGeom prst="rect">
            <a:avLst/>
          </a:prstGeom>
        </p:spPr>
        <p:txBody>
          <a:bodyPr vert="horz" wrap="square" lIns="0" tIns="12700" rIns="0" bIns="0" rtlCol="0">
            <a:spAutoFit/>
          </a:bodyPr>
          <a:lstStyle/>
          <a:p>
            <a:pPr marL="12700">
              <a:lnSpc>
                <a:spcPct val="100000"/>
              </a:lnSpc>
              <a:spcBef>
                <a:spcPts val="100"/>
              </a:spcBef>
            </a:pPr>
            <a:r>
              <a:rPr sz="1200" b="1" spc="-15" dirty="0">
                <a:latin typeface="Lucida Sans"/>
                <a:cs typeface="Lucida Sans"/>
              </a:rPr>
              <a:t>s</a:t>
            </a:r>
            <a:r>
              <a:rPr sz="1200" b="1" spc="-60" dirty="0">
                <a:latin typeface="Lucida Sans"/>
                <a:cs typeface="Lucida Sans"/>
              </a:rPr>
              <a:t>ubre</a:t>
            </a:r>
            <a:r>
              <a:rPr sz="1200" b="1" spc="-40" dirty="0">
                <a:latin typeface="Lucida Sans"/>
                <a:cs typeface="Lucida Sans"/>
              </a:rPr>
              <a:t>a</a:t>
            </a:r>
            <a:r>
              <a:rPr sz="1200" b="1" spc="-65" dirty="0">
                <a:latin typeface="Lucida Sans"/>
                <a:cs typeface="Lucida Sans"/>
              </a:rPr>
              <a:t>d</a:t>
            </a:r>
            <a:endParaRPr sz="1200">
              <a:latin typeface="Lucida Sans"/>
              <a:cs typeface="Lucida Sans"/>
            </a:endParaRPr>
          </a:p>
        </p:txBody>
      </p:sp>
      <p:sp>
        <p:nvSpPr>
          <p:cNvPr id="31" name="object 31"/>
          <p:cNvSpPr/>
          <p:nvPr/>
        </p:nvSpPr>
        <p:spPr>
          <a:xfrm>
            <a:off x="5957315" y="5624321"/>
            <a:ext cx="114300" cy="361950"/>
          </a:xfrm>
          <a:custGeom>
            <a:avLst/>
            <a:gdLst/>
            <a:ahLst/>
            <a:cxnLst/>
            <a:rect l="l" t="t" r="r" b="b"/>
            <a:pathLst>
              <a:path w="114300" h="361950">
                <a:moveTo>
                  <a:pt x="38100" y="247649"/>
                </a:moveTo>
                <a:lnTo>
                  <a:pt x="0" y="247649"/>
                </a:lnTo>
                <a:lnTo>
                  <a:pt x="57150" y="361949"/>
                </a:lnTo>
                <a:lnTo>
                  <a:pt x="104775" y="266699"/>
                </a:lnTo>
                <a:lnTo>
                  <a:pt x="38100" y="266699"/>
                </a:lnTo>
                <a:lnTo>
                  <a:pt x="38100" y="247649"/>
                </a:lnTo>
                <a:close/>
              </a:path>
              <a:path w="114300" h="361950">
                <a:moveTo>
                  <a:pt x="76200" y="0"/>
                </a:moveTo>
                <a:lnTo>
                  <a:pt x="38100" y="0"/>
                </a:lnTo>
                <a:lnTo>
                  <a:pt x="38100" y="266699"/>
                </a:lnTo>
                <a:lnTo>
                  <a:pt x="76200" y="266699"/>
                </a:lnTo>
                <a:lnTo>
                  <a:pt x="76200" y="0"/>
                </a:lnTo>
                <a:close/>
              </a:path>
              <a:path w="114300" h="361950">
                <a:moveTo>
                  <a:pt x="114300" y="247649"/>
                </a:moveTo>
                <a:lnTo>
                  <a:pt x="76200" y="247649"/>
                </a:lnTo>
                <a:lnTo>
                  <a:pt x="76200" y="266699"/>
                </a:lnTo>
                <a:lnTo>
                  <a:pt x="104775" y="266699"/>
                </a:lnTo>
                <a:lnTo>
                  <a:pt x="114300" y="247649"/>
                </a:lnTo>
                <a:close/>
              </a:path>
            </a:pathLst>
          </a:custGeom>
          <a:solidFill>
            <a:srgbClr val="000000"/>
          </a:solidFill>
        </p:spPr>
        <p:txBody>
          <a:bodyPr wrap="square" lIns="0" tIns="0" rIns="0" bIns="0" rtlCol="0"/>
          <a:lstStyle/>
          <a:p>
            <a:endParaRPr/>
          </a:p>
        </p:txBody>
      </p:sp>
      <p:sp>
        <p:nvSpPr>
          <p:cNvPr id="32" name="object 32"/>
          <p:cNvSpPr txBox="1"/>
          <p:nvPr/>
        </p:nvSpPr>
        <p:spPr>
          <a:xfrm>
            <a:off x="5703570" y="5340858"/>
            <a:ext cx="619760" cy="208279"/>
          </a:xfrm>
          <a:prstGeom prst="rect">
            <a:avLst/>
          </a:prstGeom>
        </p:spPr>
        <p:txBody>
          <a:bodyPr vert="horz" wrap="square" lIns="0" tIns="12700" rIns="0" bIns="0" rtlCol="0">
            <a:spAutoFit/>
          </a:bodyPr>
          <a:lstStyle/>
          <a:p>
            <a:pPr marL="12700">
              <a:lnSpc>
                <a:spcPct val="100000"/>
              </a:lnSpc>
              <a:spcBef>
                <a:spcPts val="100"/>
              </a:spcBef>
            </a:pPr>
            <a:r>
              <a:rPr sz="1200" b="1" spc="-15" dirty="0">
                <a:latin typeface="Lucida Sans"/>
                <a:cs typeface="Lucida Sans"/>
              </a:rPr>
              <a:t>s</a:t>
            </a:r>
            <a:r>
              <a:rPr sz="1200" b="1" spc="-60" dirty="0">
                <a:latin typeface="Lucida Sans"/>
                <a:cs typeface="Lucida Sans"/>
              </a:rPr>
              <a:t>ubre</a:t>
            </a:r>
            <a:r>
              <a:rPr sz="1200" b="1" spc="-40" dirty="0">
                <a:latin typeface="Lucida Sans"/>
                <a:cs typeface="Lucida Sans"/>
              </a:rPr>
              <a:t>a</a:t>
            </a:r>
            <a:r>
              <a:rPr sz="1200" b="1" spc="-65" dirty="0">
                <a:latin typeface="Lucida Sans"/>
                <a:cs typeface="Lucida Sans"/>
              </a:rPr>
              <a:t>d</a:t>
            </a:r>
            <a:endParaRPr sz="1200">
              <a:latin typeface="Lucida Sans"/>
              <a:cs typeface="Lucida Sans"/>
            </a:endParaRPr>
          </a:p>
        </p:txBody>
      </p:sp>
      <p:sp>
        <p:nvSpPr>
          <p:cNvPr id="33" name="object 33"/>
          <p:cNvSpPr/>
          <p:nvPr/>
        </p:nvSpPr>
        <p:spPr>
          <a:xfrm>
            <a:off x="3035045" y="2813685"/>
            <a:ext cx="350520" cy="478155"/>
          </a:xfrm>
          <a:custGeom>
            <a:avLst/>
            <a:gdLst/>
            <a:ahLst/>
            <a:cxnLst/>
            <a:rect l="l" t="t" r="r" b="b"/>
            <a:pathLst>
              <a:path w="350520" h="478154">
                <a:moveTo>
                  <a:pt x="20193" y="351916"/>
                </a:moveTo>
                <a:lnTo>
                  <a:pt x="0" y="478027"/>
                </a:lnTo>
                <a:lnTo>
                  <a:pt x="113030" y="418464"/>
                </a:lnTo>
                <a:lnTo>
                  <a:pt x="103639" y="411734"/>
                </a:lnTo>
                <a:lnTo>
                  <a:pt x="70993" y="411734"/>
                </a:lnTo>
                <a:lnTo>
                  <a:pt x="40005" y="389509"/>
                </a:lnTo>
                <a:lnTo>
                  <a:pt x="51088" y="374064"/>
                </a:lnTo>
                <a:lnTo>
                  <a:pt x="20193" y="351916"/>
                </a:lnTo>
                <a:close/>
              </a:path>
              <a:path w="350520" h="478154">
                <a:moveTo>
                  <a:pt x="51088" y="374064"/>
                </a:moveTo>
                <a:lnTo>
                  <a:pt x="40005" y="389509"/>
                </a:lnTo>
                <a:lnTo>
                  <a:pt x="70993" y="411734"/>
                </a:lnTo>
                <a:lnTo>
                  <a:pt x="82080" y="396279"/>
                </a:lnTo>
                <a:lnTo>
                  <a:pt x="51088" y="374064"/>
                </a:lnTo>
                <a:close/>
              </a:path>
              <a:path w="350520" h="478154">
                <a:moveTo>
                  <a:pt x="82080" y="396279"/>
                </a:moveTo>
                <a:lnTo>
                  <a:pt x="70993" y="411734"/>
                </a:lnTo>
                <a:lnTo>
                  <a:pt x="103639" y="411734"/>
                </a:lnTo>
                <a:lnTo>
                  <a:pt x="82080" y="396279"/>
                </a:lnTo>
                <a:close/>
              </a:path>
              <a:path w="350520" h="478154">
                <a:moveTo>
                  <a:pt x="319531" y="0"/>
                </a:moveTo>
                <a:lnTo>
                  <a:pt x="51088" y="374064"/>
                </a:lnTo>
                <a:lnTo>
                  <a:pt x="82080" y="396279"/>
                </a:lnTo>
                <a:lnTo>
                  <a:pt x="350519" y="22098"/>
                </a:lnTo>
                <a:lnTo>
                  <a:pt x="319531" y="0"/>
                </a:lnTo>
                <a:close/>
              </a:path>
            </a:pathLst>
          </a:custGeom>
          <a:solidFill>
            <a:srgbClr val="000000"/>
          </a:solidFill>
        </p:spPr>
        <p:txBody>
          <a:bodyPr wrap="square" lIns="0" tIns="0" rIns="0" bIns="0" rtlCol="0"/>
          <a:lstStyle/>
          <a:p>
            <a:endParaRPr/>
          </a:p>
        </p:txBody>
      </p:sp>
      <p:sp>
        <p:nvSpPr>
          <p:cNvPr id="34" name="object 34"/>
          <p:cNvSpPr txBox="1"/>
          <p:nvPr/>
        </p:nvSpPr>
        <p:spPr>
          <a:xfrm>
            <a:off x="3058795" y="2544266"/>
            <a:ext cx="620395" cy="208915"/>
          </a:xfrm>
          <a:prstGeom prst="rect">
            <a:avLst/>
          </a:prstGeom>
        </p:spPr>
        <p:txBody>
          <a:bodyPr vert="horz" wrap="square" lIns="0" tIns="12700" rIns="0" bIns="0" rtlCol="0">
            <a:spAutoFit/>
          </a:bodyPr>
          <a:lstStyle/>
          <a:p>
            <a:pPr marL="12700">
              <a:lnSpc>
                <a:spcPct val="100000"/>
              </a:lnSpc>
              <a:spcBef>
                <a:spcPts val="100"/>
              </a:spcBef>
            </a:pPr>
            <a:r>
              <a:rPr sz="1200" b="1" spc="-50" dirty="0">
                <a:latin typeface="Lucida Sans"/>
                <a:cs typeface="Lucida Sans"/>
              </a:rPr>
              <a:t>subrea</a:t>
            </a:r>
            <a:r>
              <a:rPr sz="1200" b="1" spc="-65" dirty="0">
                <a:latin typeface="Lucida Sans"/>
                <a:cs typeface="Lucida Sans"/>
              </a:rPr>
              <a:t>d</a:t>
            </a:r>
            <a:endParaRPr sz="1200">
              <a:latin typeface="Lucida Sans"/>
              <a:cs typeface="Lucida Sans"/>
            </a:endParaRPr>
          </a:p>
        </p:txBody>
      </p:sp>
      <p:sp>
        <p:nvSpPr>
          <p:cNvPr id="35" name="object 35"/>
          <p:cNvSpPr/>
          <p:nvPr/>
        </p:nvSpPr>
        <p:spPr>
          <a:xfrm>
            <a:off x="5701538" y="2529458"/>
            <a:ext cx="323215" cy="731520"/>
          </a:xfrm>
          <a:custGeom>
            <a:avLst/>
            <a:gdLst/>
            <a:ahLst/>
            <a:cxnLst/>
            <a:rect l="l" t="t" r="r" b="b"/>
            <a:pathLst>
              <a:path w="323214" h="731520">
                <a:moveTo>
                  <a:pt x="0" y="603503"/>
                </a:moveTo>
                <a:lnTo>
                  <a:pt x="9651" y="731012"/>
                </a:lnTo>
                <a:lnTo>
                  <a:pt x="102165" y="649986"/>
                </a:lnTo>
                <a:lnTo>
                  <a:pt x="63373" y="649986"/>
                </a:lnTo>
                <a:lnTo>
                  <a:pt x="28066" y="635635"/>
                </a:lnTo>
                <a:lnTo>
                  <a:pt x="35295" y="617952"/>
                </a:lnTo>
                <a:lnTo>
                  <a:pt x="0" y="603503"/>
                </a:lnTo>
                <a:close/>
              </a:path>
              <a:path w="323214" h="731520">
                <a:moveTo>
                  <a:pt x="35295" y="617952"/>
                </a:moveTo>
                <a:lnTo>
                  <a:pt x="28066" y="635635"/>
                </a:lnTo>
                <a:lnTo>
                  <a:pt x="63373" y="649986"/>
                </a:lnTo>
                <a:lnTo>
                  <a:pt x="70563" y="632390"/>
                </a:lnTo>
                <a:lnTo>
                  <a:pt x="35295" y="617952"/>
                </a:lnTo>
                <a:close/>
              </a:path>
              <a:path w="323214" h="731520">
                <a:moveTo>
                  <a:pt x="70563" y="632390"/>
                </a:moveTo>
                <a:lnTo>
                  <a:pt x="63373" y="649986"/>
                </a:lnTo>
                <a:lnTo>
                  <a:pt x="102165" y="649986"/>
                </a:lnTo>
                <a:lnTo>
                  <a:pt x="105790" y="646811"/>
                </a:lnTo>
                <a:lnTo>
                  <a:pt x="70563" y="632390"/>
                </a:lnTo>
                <a:close/>
              </a:path>
              <a:path w="323214" h="731520">
                <a:moveTo>
                  <a:pt x="287909" y="0"/>
                </a:moveTo>
                <a:lnTo>
                  <a:pt x="35295" y="617952"/>
                </a:lnTo>
                <a:lnTo>
                  <a:pt x="70563" y="632390"/>
                </a:lnTo>
                <a:lnTo>
                  <a:pt x="323088" y="14477"/>
                </a:lnTo>
                <a:lnTo>
                  <a:pt x="287909" y="0"/>
                </a:lnTo>
                <a:close/>
              </a:path>
            </a:pathLst>
          </a:custGeom>
          <a:solidFill>
            <a:srgbClr val="000000"/>
          </a:solidFill>
        </p:spPr>
        <p:txBody>
          <a:bodyPr wrap="square" lIns="0" tIns="0" rIns="0" bIns="0" rtlCol="0"/>
          <a:lstStyle/>
          <a:p>
            <a:endParaRPr/>
          </a:p>
        </p:txBody>
      </p:sp>
      <p:sp>
        <p:nvSpPr>
          <p:cNvPr id="36" name="object 36"/>
          <p:cNvSpPr txBox="1"/>
          <p:nvPr/>
        </p:nvSpPr>
        <p:spPr>
          <a:xfrm>
            <a:off x="5697092" y="2257805"/>
            <a:ext cx="619760" cy="208279"/>
          </a:xfrm>
          <a:prstGeom prst="rect">
            <a:avLst/>
          </a:prstGeom>
        </p:spPr>
        <p:txBody>
          <a:bodyPr vert="horz" wrap="square" lIns="0" tIns="12700" rIns="0" bIns="0" rtlCol="0">
            <a:spAutoFit/>
          </a:bodyPr>
          <a:lstStyle/>
          <a:p>
            <a:pPr marL="12700">
              <a:lnSpc>
                <a:spcPct val="100000"/>
              </a:lnSpc>
              <a:spcBef>
                <a:spcPts val="100"/>
              </a:spcBef>
            </a:pPr>
            <a:r>
              <a:rPr sz="1200" b="1" spc="-15" dirty="0">
                <a:latin typeface="Lucida Sans"/>
                <a:cs typeface="Lucida Sans"/>
              </a:rPr>
              <a:t>s</a:t>
            </a:r>
            <a:r>
              <a:rPr sz="1200" b="1" spc="-60" dirty="0">
                <a:latin typeface="Lucida Sans"/>
                <a:cs typeface="Lucida Sans"/>
              </a:rPr>
              <a:t>ubre</a:t>
            </a:r>
            <a:r>
              <a:rPr sz="1200" b="1" spc="-40" dirty="0">
                <a:latin typeface="Lucida Sans"/>
                <a:cs typeface="Lucida Sans"/>
              </a:rPr>
              <a:t>a</a:t>
            </a:r>
            <a:r>
              <a:rPr sz="1200" b="1" spc="-65" dirty="0">
                <a:latin typeface="Lucida Sans"/>
                <a:cs typeface="Lucida Sans"/>
              </a:rPr>
              <a:t>d</a:t>
            </a:r>
            <a:endParaRPr sz="1200">
              <a:latin typeface="Lucida Sans"/>
              <a:cs typeface="Lucida Sans"/>
            </a:endParaRPr>
          </a:p>
        </p:txBody>
      </p:sp>
      <p:sp>
        <p:nvSpPr>
          <p:cNvPr id="37" name="object 37"/>
          <p:cNvSpPr/>
          <p:nvPr/>
        </p:nvSpPr>
        <p:spPr>
          <a:xfrm>
            <a:off x="8461756" y="2697733"/>
            <a:ext cx="197485" cy="563880"/>
          </a:xfrm>
          <a:custGeom>
            <a:avLst/>
            <a:gdLst/>
            <a:ahLst/>
            <a:cxnLst/>
            <a:rect l="l" t="t" r="r" b="b"/>
            <a:pathLst>
              <a:path w="197484" h="563879">
                <a:moveTo>
                  <a:pt x="0" y="438530"/>
                </a:moveTo>
                <a:lnTo>
                  <a:pt x="24638" y="563879"/>
                </a:lnTo>
                <a:lnTo>
                  <a:pt x="102681" y="477138"/>
                </a:lnTo>
                <a:lnTo>
                  <a:pt x="68325" y="477138"/>
                </a:lnTo>
                <a:lnTo>
                  <a:pt x="31623" y="466978"/>
                </a:lnTo>
                <a:lnTo>
                  <a:pt x="36684" y="448643"/>
                </a:lnTo>
                <a:lnTo>
                  <a:pt x="0" y="438530"/>
                </a:lnTo>
                <a:close/>
              </a:path>
              <a:path w="197484" h="563879">
                <a:moveTo>
                  <a:pt x="36684" y="448643"/>
                </a:moveTo>
                <a:lnTo>
                  <a:pt x="31623" y="466978"/>
                </a:lnTo>
                <a:lnTo>
                  <a:pt x="68325" y="477138"/>
                </a:lnTo>
                <a:lnTo>
                  <a:pt x="73398" y="458764"/>
                </a:lnTo>
                <a:lnTo>
                  <a:pt x="36684" y="448643"/>
                </a:lnTo>
                <a:close/>
              </a:path>
              <a:path w="197484" h="563879">
                <a:moveTo>
                  <a:pt x="73398" y="458764"/>
                </a:moveTo>
                <a:lnTo>
                  <a:pt x="68325" y="477138"/>
                </a:lnTo>
                <a:lnTo>
                  <a:pt x="102681" y="477138"/>
                </a:lnTo>
                <a:lnTo>
                  <a:pt x="110109" y="468883"/>
                </a:lnTo>
                <a:lnTo>
                  <a:pt x="73398" y="458764"/>
                </a:lnTo>
                <a:close/>
              </a:path>
              <a:path w="197484" h="563879">
                <a:moveTo>
                  <a:pt x="160527" y="0"/>
                </a:moveTo>
                <a:lnTo>
                  <a:pt x="36684" y="448643"/>
                </a:lnTo>
                <a:lnTo>
                  <a:pt x="73398" y="458764"/>
                </a:lnTo>
                <a:lnTo>
                  <a:pt x="197230" y="10160"/>
                </a:lnTo>
                <a:lnTo>
                  <a:pt x="160527" y="0"/>
                </a:lnTo>
                <a:close/>
              </a:path>
            </a:pathLst>
          </a:custGeom>
          <a:solidFill>
            <a:srgbClr val="000000"/>
          </a:solidFill>
        </p:spPr>
        <p:txBody>
          <a:bodyPr wrap="square" lIns="0" tIns="0" rIns="0" bIns="0" rtlCol="0"/>
          <a:lstStyle/>
          <a:p>
            <a:endParaRPr/>
          </a:p>
        </p:txBody>
      </p:sp>
      <p:sp>
        <p:nvSpPr>
          <p:cNvPr id="38" name="object 38"/>
          <p:cNvSpPr txBox="1"/>
          <p:nvPr/>
        </p:nvSpPr>
        <p:spPr>
          <a:xfrm>
            <a:off x="7818881" y="2327528"/>
            <a:ext cx="1387475" cy="584200"/>
          </a:xfrm>
          <a:prstGeom prst="rect">
            <a:avLst/>
          </a:prstGeom>
        </p:spPr>
        <p:txBody>
          <a:bodyPr vert="horz" wrap="square" lIns="0" tIns="12700" rIns="0" bIns="0" rtlCol="0">
            <a:spAutoFit/>
          </a:bodyPr>
          <a:lstStyle/>
          <a:p>
            <a:pPr marR="5080" algn="r">
              <a:lnSpc>
                <a:spcPts val="1395"/>
              </a:lnSpc>
              <a:spcBef>
                <a:spcPts val="100"/>
              </a:spcBef>
            </a:pPr>
            <a:r>
              <a:rPr sz="1200" b="1" spc="110" dirty="0">
                <a:latin typeface="Lucida Sans"/>
                <a:cs typeface="Lucida Sans"/>
              </a:rPr>
              <a:t>S</a:t>
            </a:r>
            <a:r>
              <a:rPr sz="1200" b="1" spc="-185" dirty="0">
                <a:latin typeface="Lucida Sans"/>
                <a:cs typeface="Lucida Sans"/>
              </a:rPr>
              <a:t>T</a:t>
            </a:r>
            <a:r>
              <a:rPr sz="1200" b="1" spc="-60" dirty="0">
                <a:latin typeface="Lucida Sans"/>
                <a:cs typeface="Lucida Sans"/>
              </a:rPr>
              <a:t>A</a:t>
            </a:r>
            <a:r>
              <a:rPr sz="1200" b="1" spc="35" dirty="0">
                <a:latin typeface="Lucida Sans"/>
                <a:cs typeface="Lucida Sans"/>
              </a:rPr>
              <a:t>R</a:t>
            </a:r>
            <a:endParaRPr sz="1200">
              <a:latin typeface="Lucida Sans"/>
              <a:cs typeface="Lucida Sans"/>
            </a:endParaRPr>
          </a:p>
          <a:p>
            <a:pPr marL="603885">
              <a:lnSpc>
                <a:spcPts val="1395"/>
              </a:lnSpc>
            </a:pPr>
            <a:r>
              <a:rPr sz="1200" b="1" spc="-50" dirty="0">
                <a:latin typeface="Lucida Sans"/>
                <a:cs typeface="Lucida Sans"/>
              </a:rPr>
              <a:t>subread</a:t>
            </a:r>
            <a:endParaRPr sz="1200">
              <a:latin typeface="Lucida Sans"/>
              <a:cs typeface="Lucida Sans"/>
            </a:endParaRPr>
          </a:p>
          <a:p>
            <a:pPr marL="12700">
              <a:lnSpc>
                <a:spcPct val="100000"/>
              </a:lnSpc>
              <a:spcBef>
                <a:spcPts val="165"/>
              </a:spcBef>
            </a:pPr>
            <a:r>
              <a:rPr sz="1200" b="1" spc="-60" dirty="0">
                <a:latin typeface="Lucida Sans"/>
                <a:cs typeface="Lucida Sans"/>
              </a:rPr>
              <a:t>HISAT2</a:t>
            </a:r>
            <a:endParaRPr sz="1200">
              <a:latin typeface="Lucida Sans"/>
              <a:cs typeface="Lucida Sans"/>
            </a:endParaRPr>
          </a:p>
        </p:txBody>
      </p:sp>
      <p:sp>
        <p:nvSpPr>
          <p:cNvPr id="40" name="object 40"/>
          <p:cNvSpPr txBox="1">
            <a:spLocks noGrp="1"/>
          </p:cNvSpPr>
          <p:nvPr>
            <p:ph type="sldNum" sz="quarter" idx="7"/>
          </p:nvPr>
        </p:nvSpPr>
        <p:spPr>
          <a:prstGeom prst="rect">
            <a:avLst/>
          </a:prstGeom>
        </p:spPr>
        <p:txBody>
          <a:bodyPr vert="horz" wrap="square" lIns="0" tIns="103022" rIns="0" bIns="0" rtlCol="0">
            <a:spAutoFit/>
          </a:bodyPr>
          <a:lstStyle/>
          <a:p>
            <a:pPr marL="25400">
              <a:lnSpc>
                <a:spcPct val="100000"/>
              </a:lnSpc>
            </a:pPr>
            <a:fld id="{81D60167-4931-47E6-BA6A-407CBD079E47}" type="slidenum">
              <a:rPr spc="25" dirty="0"/>
              <a:t>40</a:t>
            </a:fld>
            <a:endParaRPr spc="25"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tabLst>
                <a:tab pos="10862945" algn="l"/>
              </a:tabLst>
            </a:pPr>
            <a:r>
              <a:rPr b="1" spc="-185" dirty="0">
                <a:latin typeface="+mj-ea"/>
                <a:cs typeface="Lucida Sans"/>
              </a:rPr>
              <a:t> </a:t>
            </a:r>
            <a:r>
              <a:rPr b="1" spc="-75" dirty="0">
                <a:latin typeface="+mj-ea"/>
                <a:cs typeface="Lucida Sans"/>
              </a:rPr>
              <a:t>clean</a:t>
            </a:r>
            <a:r>
              <a:rPr b="1" spc="-145" dirty="0">
                <a:latin typeface="+mj-ea"/>
                <a:cs typeface="Lucida Sans"/>
              </a:rPr>
              <a:t> </a:t>
            </a:r>
            <a:r>
              <a:rPr b="1" spc="-135" dirty="0">
                <a:latin typeface="+mj-ea"/>
                <a:cs typeface="Lucida Sans"/>
              </a:rPr>
              <a:t>data</a:t>
            </a:r>
            <a:r>
              <a:rPr b="1" spc="-110" dirty="0">
                <a:latin typeface="+mj-ea"/>
                <a:cs typeface="Lucida Sans"/>
              </a:rPr>
              <a:t> </a:t>
            </a:r>
            <a:r>
              <a:rPr spc="-5" dirty="0">
                <a:latin typeface="+mj-ea"/>
              </a:rPr>
              <a:t>有参序列比对</a:t>
            </a:r>
            <a:r>
              <a:rPr spc="85" dirty="0">
                <a:latin typeface="+mj-ea"/>
              </a:rPr>
              <a:t> </a:t>
            </a:r>
            <a:r>
              <a:rPr b="1" spc="-35" dirty="0">
                <a:latin typeface="+mj-ea"/>
                <a:cs typeface="Lucida Sans"/>
              </a:rPr>
              <a:t>STAR	</a:t>
            </a:r>
          </a:p>
        </p:txBody>
      </p:sp>
      <p:sp>
        <p:nvSpPr>
          <p:cNvPr id="3" name="object 3"/>
          <p:cNvSpPr txBox="1"/>
          <p:nvPr/>
        </p:nvSpPr>
        <p:spPr>
          <a:xfrm>
            <a:off x="1011427" y="3631184"/>
            <a:ext cx="2783205" cy="330835"/>
          </a:xfrm>
          <a:prstGeom prst="rect">
            <a:avLst/>
          </a:prstGeom>
        </p:spPr>
        <p:txBody>
          <a:bodyPr vert="horz" wrap="square" lIns="0" tIns="12700" rIns="0" bIns="0" rtlCol="0">
            <a:spAutoFit/>
          </a:bodyPr>
          <a:lstStyle/>
          <a:p>
            <a:pPr marL="12700">
              <a:lnSpc>
                <a:spcPct val="100000"/>
              </a:lnSpc>
              <a:spcBef>
                <a:spcPts val="100"/>
              </a:spcBef>
            </a:pPr>
            <a:r>
              <a:rPr sz="2000" b="1" spc="-70" dirty="0">
                <a:solidFill>
                  <a:srgbClr val="171717"/>
                </a:solidFill>
                <a:latin typeface="Lucida Sans"/>
                <a:cs typeface="Lucida Sans"/>
              </a:rPr>
              <a:t>Running </a:t>
            </a:r>
            <a:r>
              <a:rPr sz="2000" b="1" spc="-100" dirty="0">
                <a:solidFill>
                  <a:srgbClr val="171717"/>
                </a:solidFill>
                <a:latin typeface="Lucida Sans"/>
                <a:cs typeface="Lucida Sans"/>
              </a:rPr>
              <a:t>mapping</a:t>
            </a:r>
            <a:r>
              <a:rPr sz="2000" b="1" spc="-165" dirty="0">
                <a:solidFill>
                  <a:srgbClr val="171717"/>
                </a:solidFill>
                <a:latin typeface="Lucida Sans"/>
                <a:cs typeface="Lucida Sans"/>
              </a:rPr>
              <a:t> </a:t>
            </a:r>
            <a:r>
              <a:rPr sz="2000" b="1" spc="-75" dirty="0">
                <a:solidFill>
                  <a:srgbClr val="171717"/>
                </a:solidFill>
                <a:latin typeface="Lucida Sans"/>
                <a:cs typeface="Lucida Sans"/>
              </a:rPr>
              <a:t>jobs</a:t>
            </a:r>
            <a:endParaRPr sz="2000">
              <a:latin typeface="Lucida Sans"/>
              <a:cs typeface="Lucida Sans"/>
            </a:endParaRPr>
          </a:p>
        </p:txBody>
      </p:sp>
      <p:sp>
        <p:nvSpPr>
          <p:cNvPr id="4" name="object 4"/>
          <p:cNvSpPr txBox="1"/>
          <p:nvPr/>
        </p:nvSpPr>
        <p:spPr>
          <a:xfrm>
            <a:off x="1011427" y="1774697"/>
            <a:ext cx="1396365" cy="848994"/>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171717"/>
                </a:solidFill>
                <a:latin typeface="Trebuchet MS"/>
                <a:cs typeface="Trebuchet MS"/>
              </a:rPr>
              <a:t>--runThreadN</a:t>
            </a:r>
            <a:endParaRPr sz="1800">
              <a:latin typeface="Trebuchet MS"/>
              <a:cs typeface="Trebuchet MS"/>
            </a:endParaRPr>
          </a:p>
          <a:p>
            <a:pPr marL="12700">
              <a:lnSpc>
                <a:spcPct val="100000"/>
              </a:lnSpc>
            </a:pPr>
            <a:r>
              <a:rPr sz="1800" spc="5" dirty="0">
                <a:solidFill>
                  <a:srgbClr val="171717"/>
                </a:solidFill>
                <a:latin typeface="Trebuchet MS"/>
                <a:cs typeface="Trebuchet MS"/>
              </a:rPr>
              <a:t>--runMode</a:t>
            </a:r>
            <a:endParaRPr sz="1800">
              <a:latin typeface="Trebuchet MS"/>
              <a:cs typeface="Trebuchet MS"/>
            </a:endParaRPr>
          </a:p>
          <a:p>
            <a:pPr marL="12700">
              <a:lnSpc>
                <a:spcPct val="100000"/>
              </a:lnSpc>
            </a:pPr>
            <a:r>
              <a:rPr sz="1800" dirty="0">
                <a:solidFill>
                  <a:srgbClr val="171717"/>
                </a:solidFill>
                <a:latin typeface="Trebuchet MS"/>
                <a:cs typeface="Trebuchet MS"/>
              </a:rPr>
              <a:t>--genomeDir</a:t>
            </a:r>
            <a:endParaRPr sz="1800">
              <a:latin typeface="Trebuchet MS"/>
              <a:cs typeface="Trebuchet MS"/>
            </a:endParaRPr>
          </a:p>
        </p:txBody>
      </p:sp>
      <p:sp>
        <p:nvSpPr>
          <p:cNvPr id="5" name="object 5"/>
          <p:cNvSpPr txBox="1"/>
          <p:nvPr/>
        </p:nvSpPr>
        <p:spPr>
          <a:xfrm>
            <a:off x="2904489" y="1774697"/>
            <a:ext cx="1966595" cy="848994"/>
          </a:xfrm>
          <a:prstGeom prst="rect">
            <a:avLst/>
          </a:prstGeom>
        </p:spPr>
        <p:txBody>
          <a:bodyPr vert="horz" wrap="square" lIns="0" tIns="12700" rIns="0" bIns="0" rtlCol="0">
            <a:spAutoFit/>
          </a:bodyPr>
          <a:lstStyle/>
          <a:p>
            <a:pPr marL="12700">
              <a:lnSpc>
                <a:spcPct val="100000"/>
              </a:lnSpc>
              <a:spcBef>
                <a:spcPts val="100"/>
              </a:spcBef>
            </a:pPr>
            <a:r>
              <a:rPr sz="1800" spc="20" dirty="0">
                <a:solidFill>
                  <a:srgbClr val="171717"/>
                </a:solidFill>
                <a:latin typeface="Trebuchet MS"/>
                <a:cs typeface="Trebuchet MS"/>
              </a:rPr>
              <a:t>NumberOfThreads</a:t>
            </a:r>
            <a:endParaRPr sz="1800" dirty="0">
              <a:latin typeface="Trebuchet MS"/>
              <a:cs typeface="Trebuchet MS"/>
            </a:endParaRPr>
          </a:p>
          <a:p>
            <a:pPr marL="12700">
              <a:lnSpc>
                <a:spcPct val="100000"/>
              </a:lnSpc>
            </a:pPr>
            <a:r>
              <a:rPr sz="1800" spc="5" dirty="0">
                <a:solidFill>
                  <a:srgbClr val="171717"/>
                </a:solidFill>
                <a:latin typeface="Trebuchet MS"/>
                <a:cs typeface="Trebuchet MS"/>
              </a:rPr>
              <a:t>genomeGenerate</a:t>
            </a:r>
            <a:endParaRPr sz="1800" dirty="0">
              <a:latin typeface="Trebuchet MS"/>
              <a:cs typeface="Trebuchet MS"/>
            </a:endParaRPr>
          </a:p>
          <a:p>
            <a:pPr marL="12700">
              <a:lnSpc>
                <a:spcPct val="100000"/>
              </a:lnSpc>
            </a:pPr>
            <a:r>
              <a:rPr sz="1800" spc="-135" dirty="0">
                <a:solidFill>
                  <a:srgbClr val="171717"/>
                </a:solidFill>
                <a:latin typeface="Trebuchet MS"/>
                <a:cs typeface="Trebuchet MS"/>
              </a:rPr>
              <a:t>/p</a:t>
            </a:r>
            <a:r>
              <a:rPr sz="1800" spc="-140" dirty="0">
                <a:solidFill>
                  <a:srgbClr val="171717"/>
                </a:solidFill>
                <a:latin typeface="Trebuchet MS"/>
                <a:cs typeface="Trebuchet MS"/>
              </a:rPr>
              <a:t>a</a:t>
            </a:r>
            <a:r>
              <a:rPr sz="1800" spc="-215" dirty="0">
                <a:solidFill>
                  <a:srgbClr val="171717"/>
                </a:solidFill>
                <a:latin typeface="Trebuchet MS"/>
                <a:cs typeface="Trebuchet MS"/>
              </a:rPr>
              <a:t>th/t</a:t>
            </a:r>
            <a:r>
              <a:rPr sz="1800" spc="-204" dirty="0">
                <a:solidFill>
                  <a:srgbClr val="171717"/>
                </a:solidFill>
                <a:latin typeface="Trebuchet MS"/>
                <a:cs typeface="Trebuchet MS"/>
              </a:rPr>
              <a:t>o/</a:t>
            </a:r>
            <a:r>
              <a:rPr sz="1800" spc="55" dirty="0">
                <a:solidFill>
                  <a:srgbClr val="171717"/>
                </a:solidFill>
                <a:latin typeface="Trebuchet MS"/>
                <a:cs typeface="Trebuchet MS"/>
              </a:rPr>
              <a:t>g</a:t>
            </a:r>
            <a:r>
              <a:rPr sz="1800" spc="50" dirty="0">
                <a:solidFill>
                  <a:srgbClr val="171717"/>
                </a:solidFill>
                <a:latin typeface="Trebuchet MS"/>
                <a:cs typeface="Trebuchet MS"/>
              </a:rPr>
              <a:t>e</a:t>
            </a:r>
            <a:r>
              <a:rPr sz="1800" spc="25" dirty="0">
                <a:solidFill>
                  <a:srgbClr val="171717"/>
                </a:solidFill>
                <a:latin typeface="Trebuchet MS"/>
                <a:cs typeface="Trebuchet MS"/>
              </a:rPr>
              <a:t>n</a:t>
            </a:r>
            <a:r>
              <a:rPr sz="1800" spc="15" dirty="0">
                <a:solidFill>
                  <a:srgbClr val="171717"/>
                </a:solidFill>
                <a:latin typeface="Trebuchet MS"/>
                <a:cs typeface="Trebuchet MS"/>
              </a:rPr>
              <a:t>o</a:t>
            </a:r>
            <a:r>
              <a:rPr sz="1800" spc="75" dirty="0">
                <a:solidFill>
                  <a:srgbClr val="171717"/>
                </a:solidFill>
                <a:latin typeface="Trebuchet MS"/>
                <a:cs typeface="Trebuchet MS"/>
              </a:rPr>
              <a:t>me</a:t>
            </a:r>
            <a:r>
              <a:rPr sz="1800" spc="55" dirty="0">
                <a:solidFill>
                  <a:srgbClr val="171717"/>
                </a:solidFill>
                <a:latin typeface="Trebuchet MS"/>
                <a:cs typeface="Trebuchet MS"/>
              </a:rPr>
              <a:t>D</a:t>
            </a:r>
            <a:r>
              <a:rPr sz="1800" spc="-110" dirty="0">
                <a:solidFill>
                  <a:srgbClr val="171717"/>
                </a:solidFill>
                <a:latin typeface="Trebuchet MS"/>
                <a:cs typeface="Trebuchet MS"/>
              </a:rPr>
              <a:t>ir</a:t>
            </a:r>
            <a:endParaRPr sz="1800" dirty="0">
              <a:latin typeface="Trebuchet MS"/>
              <a:cs typeface="Trebuchet MS"/>
            </a:endParaRPr>
          </a:p>
        </p:txBody>
      </p:sp>
      <p:sp>
        <p:nvSpPr>
          <p:cNvPr id="6" name="object 6"/>
          <p:cNvSpPr txBox="1"/>
          <p:nvPr/>
        </p:nvSpPr>
        <p:spPr>
          <a:xfrm>
            <a:off x="1011427" y="2597911"/>
            <a:ext cx="2054860" cy="299720"/>
          </a:xfrm>
          <a:prstGeom prst="rect">
            <a:avLst/>
          </a:prstGeom>
        </p:spPr>
        <p:txBody>
          <a:bodyPr vert="horz" wrap="square" lIns="0" tIns="12700" rIns="0" bIns="0" rtlCol="0">
            <a:spAutoFit/>
          </a:bodyPr>
          <a:lstStyle/>
          <a:p>
            <a:pPr marL="12700">
              <a:lnSpc>
                <a:spcPct val="100000"/>
              </a:lnSpc>
              <a:spcBef>
                <a:spcPts val="100"/>
              </a:spcBef>
            </a:pPr>
            <a:r>
              <a:rPr sz="1800" spc="15" dirty="0">
                <a:solidFill>
                  <a:srgbClr val="171717"/>
                </a:solidFill>
                <a:latin typeface="Trebuchet MS"/>
                <a:cs typeface="Trebuchet MS"/>
              </a:rPr>
              <a:t>--genomeFastaFiles</a:t>
            </a:r>
            <a:endParaRPr sz="1800" dirty="0">
              <a:latin typeface="Trebuchet MS"/>
              <a:cs typeface="Trebuchet MS"/>
            </a:endParaRPr>
          </a:p>
        </p:txBody>
      </p:sp>
      <p:sp>
        <p:nvSpPr>
          <p:cNvPr id="7" name="object 7"/>
          <p:cNvSpPr txBox="1"/>
          <p:nvPr/>
        </p:nvSpPr>
        <p:spPr>
          <a:xfrm>
            <a:off x="3819271" y="2597911"/>
            <a:ext cx="5016500" cy="299720"/>
          </a:xfrm>
          <a:prstGeom prst="rect">
            <a:avLst/>
          </a:prstGeom>
        </p:spPr>
        <p:txBody>
          <a:bodyPr vert="horz" wrap="square" lIns="0" tIns="12700" rIns="0" bIns="0" rtlCol="0">
            <a:spAutoFit/>
          </a:bodyPr>
          <a:lstStyle/>
          <a:p>
            <a:pPr marL="12700">
              <a:lnSpc>
                <a:spcPct val="100000"/>
              </a:lnSpc>
              <a:spcBef>
                <a:spcPts val="100"/>
              </a:spcBef>
            </a:pPr>
            <a:r>
              <a:rPr sz="1800" spc="-95" dirty="0">
                <a:solidFill>
                  <a:srgbClr val="171717"/>
                </a:solidFill>
                <a:latin typeface="Trebuchet MS"/>
                <a:cs typeface="Trebuchet MS"/>
              </a:rPr>
              <a:t>/path/to/genome/fasta1 /path/to/genome/fasta2</a:t>
            </a:r>
            <a:r>
              <a:rPr sz="1800" spc="120" dirty="0">
                <a:solidFill>
                  <a:srgbClr val="171717"/>
                </a:solidFill>
                <a:latin typeface="Trebuchet MS"/>
                <a:cs typeface="Trebuchet MS"/>
              </a:rPr>
              <a:t> </a:t>
            </a:r>
            <a:r>
              <a:rPr sz="1800" spc="-160" dirty="0">
                <a:solidFill>
                  <a:srgbClr val="171717"/>
                </a:solidFill>
                <a:latin typeface="Trebuchet MS"/>
                <a:cs typeface="Trebuchet MS"/>
              </a:rPr>
              <a:t>...</a:t>
            </a:r>
            <a:endParaRPr sz="1800">
              <a:latin typeface="Trebuchet MS"/>
              <a:cs typeface="Trebuchet MS"/>
            </a:endParaRPr>
          </a:p>
        </p:txBody>
      </p:sp>
      <p:sp>
        <p:nvSpPr>
          <p:cNvPr id="8" name="object 8"/>
          <p:cNvSpPr txBox="1"/>
          <p:nvPr/>
        </p:nvSpPr>
        <p:spPr>
          <a:xfrm>
            <a:off x="1011427" y="2872232"/>
            <a:ext cx="1598295" cy="574040"/>
          </a:xfrm>
          <a:prstGeom prst="rect">
            <a:avLst/>
          </a:prstGeom>
        </p:spPr>
        <p:txBody>
          <a:bodyPr vert="horz" wrap="square" lIns="0" tIns="12700" rIns="0" bIns="0" rtlCol="0">
            <a:spAutoFit/>
          </a:bodyPr>
          <a:lstStyle/>
          <a:p>
            <a:pPr marL="12700">
              <a:lnSpc>
                <a:spcPct val="100000"/>
              </a:lnSpc>
              <a:spcBef>
                <a:spcPts val="100"/>
              </a:spcBef>
            </a:pPr>
            <a:r>
              <a:rPr sz="1800" spc="-20" dirty="0">
                <a:solidFill>
                  <a:srgbClr val="171717"/>
                </a:solidFill>
                <a:latin typeface="Trebuchet MS"/>
                <a:cs typeface="Trebuchet MS"/>
              </a:rPr>
              <a:t>--sjdbGTFfile</a:t>
            </a:r>
            <a:endParaRPr sz="1800">
              <a:latin typeface="Trebuchet MS"/>
              <a:cs typeface="Trebuchet MS"/>
            </a:endParaRPr>
          </a:p>
          <a:p>
            <a:pPr marL="12700">
              <a:lnSpc>
                <a:spcPct val="100000"/>
              </a:lnSpc>
            </a:pPr>
            <a:r>
              <a:rPr sz="1800" dirty="0">
                <a:solidFill>
                  <a:srgbClr val="171717"/>
                </a:solidFill>
                <a:latin typeface="Trebuchet MS"/>
                <a:cs typeface="Trebuchet MS"/>
              </a:rPr>
              <a:t>--sjdbOverhang</a:t>
            </a:r>
            <a:endParaRPr sz="1800">
              <a:latin typeface="Trebuchet MS"/>
              <a:cs typeface="Trebuchet MS"/>
            </a:endParaRPr>
          </a:p>
        </p:txBody>
      </p:sp>
      <p:sp>
        <p:nvSpPr>
          <p:cNvPr id="9" name="object 9"/>
          <p:cNvSpPr txBox="1"/>
          <p:nvPr/>
        </p:nvSpPr>
        <p:spPr>
          <a:xfrm>
            <a:off x="2904489" y="2872232"/>
            <a:ext cx="2348230" cy="574040"/>
          </a:xfrm>
          <a:prstGeom prst="rect">
            <a:avLst/>
          </a:prstGeom>
        </p:spPr>
        <p:txBody>
          <a:bodyPr vert="horz" wrap="square" lIns="0" tIns="12700" rIns="0" bIns="0" rtlCol="0">
            <a:spAutoFit/>
          </a:bodyPr>
          <a:lstStyle/>
          <a:p>
            <a:pPr marL="12700" marR="5080">
              <a:lnSpc>
                <a:spcPct val="100000"/>
              </a:lnSpc>
              <a:spcBef>
                <a:spcPts val="100"/>
              </a:spcBef>
            </a:pPr>
            <a:r>
              <a:rPr sz="1800" spc="-135" dirty="0">
                <a:solidFill>
                  <a:srgbClr val="171717"/>
                </a:solidFill>
                <a:latin typeface="Trebuchet MS"/>
                <a:cs typeface="Trebuchet MS"/>
              </a:rPr>
              <a:t>/p</a:t>
            </a:r>
            <a:r>
              <a:rPr sz="1800" spc="-140" dirty="0">
                <a:solidFill>
                  <a:srgbClr val="171717"/>
                </a:solidFill>
                <a:latin typeface="Trebuchet MS"/>
                <a:cs typeface="Trebuchet MS"/>
              </a:rPr>
              <a:t>a</a:t>
            </a:r>
            <a:r>
              <a:rPr sz="1800" spc="-215" dirty="0">
                <a:solidFill>
                  <a:srgbClr val="171717"/>
                </a:solidFill>
                <a:latin typeface="Trebuchet MS"/>
                <a:cs typeface="Trebuchet MS"/>
              </a:rPr>
              <a:t>th/t</a:t>
            </a:r>
            <a:r>
              <a:rPr sz="1800" spc="-204" dirty="0">
                <a:solidFill>
                  <a:srgbClr val="171717"/>
                </a:solidFill>
                <a:latin typeface="Trebuchet MS"/>
                <a:cs typeface="Trebuchet MS"/>
              </a:rPr>
              <a:t>o/</a:t>
            </a:r>
            <a:r>
              <a:rPr sz="1800" spc="35" dirty="0">
                <a:solidFill>
                  <a:srgbClr val="171717"/>
                </a:solidFill>
                <a:latin typeface="Trebuchet MS"/>
                <a:cs typeface="Trebuchet MS"/>
              </a:rPr>
              <a:t>a</a:t>
            </a:r>
            <a:r>
              <a:rPr sz="1800" spc="25" dirty="0">
                <a:solidFill>
                  <a:srgbClr val="171717"/>
                </a:solidFill>
                <a:latin typeface="Trebuchet MS"/>
                <a:cs typeface="Trebuchet MS"/>
              </a:rPr>
              <a:t>nn</a:t>
            </a:r>
            <a:r>
              <a:rPr sz="1800" spc="15" dirty="0">
                <a:solidFill>
                  <a:srgbClr val="171717"/>
                </a:solidFill>
                <a:latin typeface="Trebuchet MS"/>
                <a:cs typeface="Trebuchet MS"/>
              </a:rPr>
              <a:t>o</a:t>
            </a:r>
            <a:r>
              <a:rPr sz="1800" spc="-85" dirty="0">
                <a:solidFill>
                  <a:srgbClr val="171717"/>
                </a:solidFill>
                <a:latin typeface="Trebuchet MS"/>
                <a:cs typeface="Trebuchet MS"/>
              </a:rPr>
              <a:t>tati</a:t>
            </a:r>
            <a:r>
              <a:rPr sz="1800" spc="-125" dirty="0">
                <a:solidFill>
                  <a:srgbClr val="171717"/>
                </a:solidFill>
                <a:latin typeface="Trebuchet MS"/>
                <a:cs typeface="Trebuchet MS"/>
              </a:rPr>
              <a:t>o</a:t>
            </a:r>
            <a:r>
              <a:rPr sz="1800" spc="30" dirty="0">
                <a:solidFill>
                  <a:srgbClr val="171717"/>
                </a:solidFill>
                <a:latin typeface="Trebuchet MS"/>
                <a:cs typeface="Trebuchet MS"/>
              </a:rPr>
              <a:t>ns.</a:t>
            </a:r>
            <a:r>
              <a:rPr sz="1800" spc="20" dirty="0">
                <a:solidFill>
                  <a:srgbClr val="171717"/>
                </a:solidFill>
                <a:latin typeface="Trebuchet MS"/>
                <a:cs typeface="Trebuchet MS"/>
              </a:rPr>
              <a:t>g</a:t>
            </a:r>
            <a:r>
              <a:rPr sz="1800" spc="-170" dirty="0">
                <a:solidFill>
                  <a:srgbClr val="171717"/>
                </a:solidFill>
                <a:latin typeface="Trebuchet MS"/>
                <a:cs typeface="Trebuchet MS"/>
              </a:rPr>
              <a:t>tf  </a:t>
            </a:r>
            <a:r>
              <a:rPr sz="1800" spc="25" dirty="0">
                <a:solidFill>
                  <a:srgbClr val="171717"/>
                </a:solidFill>
                <a:latin typeface="Trebuchet MS"/>
                <a:cs typeface="Trebuchet MS"/>
              </a:rPr>
              <a:t>ReadLength-1</a:t>
            </a:r>
            <a:endParaRPr sz="1800" dirty="0">
              <a:latin typeface="Trebuchet MS"/>
              <a:cs typeface="Trebuchet MS"/>
            </a:endParaRPr>
          </a:p>
        </p:txBody>
      </p:sp>
      <p:sp>
        <p:nvSpPr>
          <p:cNvPr id="10" name="object 10"/>
          <p:cNvSpPr/>
          <p:nvPr/>
        </p:nvSpPr>
        <p:spPr>
          <a:xfrm>
            <a:off x="932688" y="4219955"/>
            <a:ext cx="6694931" cy="1600200"/>
          </a:xfrm>
          <a:prstGeom prst="rect">
            <a:avLst/>
          </a:prstGeom>
          <a:blipFill>
            <a:blip r:embed="rId2" cstate="print"/>
            <a:stretch>
              <a:fillRect/>
            </a:stretch>
          </a:blipFill>
        </p:spPr>
        <p:txBody>
          <a:bodyPr wrap="square" lIns="0" tIns="0" rIns="0" bIns="0" rtlCol="0"/>
          <a:lstStyle/>
          <a:p>
            <a:endParaRPr/>
          </a:p>
        </p:txBody>
      </p:sp>
      <p:sp>
        <p:nvSpPr>
          <p:cNvPr id="11" name="object 11"/>
          <p:cNvSpPr/>
          <p:nvPr/>
        </p:nvSpPr>
        <p:spPr>
          <a:xfrm>
            <a:off x="8138159" y="1479803"/>
            <a:ext cx="3195955" cy="1949450"/>
          </a:xfrm>
          <a:custGeom>
            <a:avLst/>
            <a:gdLst/>
            <a:ahLst/>
            <a:cxnLst/>
            <a:rect l="l" t="t" r="r" b="b"/>
            <a:pathLst>
              <a:path w="3195954" h="1949450">
                <a:moveTo>
                  <a:pt x="1331595" y="954024"/>
                </a:moveTo>
                <a:lnTo>
                  <a:pt x="532638" y="954024"/>
                </a:lnTo>
                <a:lnTo>
                  <a:pt x="1293876" y="1949069"/>
                </a:lnTo>
                <a:lnTo>
                  <a:pt x="1331595" y="954024"/>
                </a:lnTo>
                <a:close/>
              </a:path>
              <a:path w="3195954" h="1949450">
                <a:moveTo>
                  <a:pt x="3036824" y="0"/>
                </a:moveTo>
                <a:lnTo>
                  <a:pt x="159004" y="0"/>
                </a:lnTo>
                <a:lnTo>
                  <a:pt x="108768" y="8111"/>
                </a:lnTo>
                <a:lnTo>
                  <a:pt x="65123" y="30695"/>
                </a:lnTo>
                <a:lnTo>
                  <a:pt x="30695" y="65123"/>
                </a:lnTo>
                <a:lnTo>
                  <a:pt x="8111" y="108768"/>
                </a:lnTo>
                <a:lnTo>
                  <a:pt x="0" y="159004"/>
                </a:lnTo>
                <a:lnTo>
                  <a:pt x="0" y="795020"/>
                </a:lnTo>
                <a:lnTo>
                  <a:pt x="8111" y="845255"/>
                </a:lnTo>
                <a:lnTo>
                  <a:pt x="30695" y="888900"/>
                </a:lnTo>
                <a:lnTo>
                  <a:pt x="65123" y="923328"/>
                </a:lnTo>
                <a:lnTo>
                  <a:pt x="108768" y="945912"/>
                </a:lnTo>
                <a:lnTo>
                  <a:pt x="159004" y="954024"/>
                </a:lnTo>
                <a:lnTo>
                  <a:pt x="3036824" y="954024"/>
                </a:lnTo>
                <a:lnTo>
                  <a:pt x="3087059" y="945912"/>
                </a:lnTo>
                <a:lnTo>
                  <a:pt x="3130704" y="923328"/>
                </a:lnTo>
                <a:lnTo>
                  <a:pt x="3165132" y="888900"/>
                </a:lnTo>
                <a:lnTo>
                  <a:pt x="3187716" y="845255"/>
                </a:lnTo>
                <a:lnTo>
                  <a:pt x="3195828" y="795020"/>
                </a:lnTo>
                <a:lnTo>
                  <a:pt x="3195828" y="159004"/>
                </a:lnTo>
                <a:lnTo>
                  <a:pt x="3187716" y="108768"/>
                </a:lnTo>
                <a:lnTo>
                  <a:pt x="3165132" y="65123"/>
                </a:lnTo>
                <a:lnTo>
                  <a:pt x="3130704" y="30695"/>
                </a:lnTo>
                <a:lnTo>
                  <a:pt x="3087059" y="8111"/>
                </a:lnTo>
                <a:lnTo>
                  <a:pt x="3036824" y="0"/>
                </a:lnTo>
                <a:close/>
              </a:path>
            </a:pathLst>
          </a:custGeom>
          <a:solidFill>
            <a:srgbClr val="FFFFFF"/>
          </a:solidFill>
        </p:spPr>
        <p:txBody>
          <a:bodyPr wrap="square" lIns="0" tIns="0" rIns="0" bIns="0" rtlCol="0"/>
          <a:lstStyle/>
          <a:p>
            <a:endParaRPr/>
          </a:p>
        </p:txBody>
      </p:sp>
      <p:sp>
        <p:nvSpPr>
          <p:cNvPr id="12" name="object 12"/>
          <p:cNvSpPr/>
          <p:nvPr/>
        </p:nvSpPr>
        <p:spPr>
          <a:xfrm>
            <a:off x="8138159" y="1479803"/>
            <a:ext cx="3195955" cy="1949450"/>
          </a:xfrm>
          <a:custGeom>
            <a:avLst/>
            <a:gdLst/>
            <a:ahLst/>
            <a:cxnLst/>
            <a:rect l="l" t="t" r="r" b="b"/>
            <a:pathLst>
              <a:path w="3195954" h="1949450">
                <a:moveTo>
                  <a:pt x="0" y="159004"/>
                </a:moveTo>
                <a:lnTo>
                  <a:pt x="8111" y="108768"/>
                </a:lnTo>
                <a:lnTo>
                  <a:pt x="30695" y="65123"/>
                </a:lnTo>
                <a:lnTo>
                  <a:pt x="65123" y="30695"/>
                </a:lnTo>
                <a:lnTo>
                  <a:pt x="108768" y="8111"/>
                </a:lnTo>
                <a:lnTo>
                  <a:pt x="159004" y="0"/>
                </a:lnTo>
                <a:lnTo>
                  <a:pt x="532638" y="0"/>
                </a:lnTo>
                <a:lnTo>
                  <a:pt x="1331595" y="0"/>
                </a:lnTo>
                <a:lnTo>
                  <a:pt x="3036824" y="0"/>
                </a:lnTo>
                <a:lnTo>
                  <a:pt x="3087059" y="8111"/>
                </a:lnTo>
                <a:lnTo>
                  <a:pt x="3130704" y="30695"/>
                </a:lnTo>
                <a:lnTo>
                  <a:pt x="3165132" y="65123"/>
                </a:lnTo>
                <a:lnTo>
                  <a:pt x="3187716" y="108768"/>
                </a:lnTo>
                <a:lnTo>
                  <a:pt x="3195828" y="159004"/>
                </a:lnTo>
                <a:lnTo>
                  <a:pt x="3195828" y="556513"/>
                </a:lnTo>
                <a:lnTo>
                  <a:pt x="3195828" y="795020"/>
                </a:lnTo>
                <a:lnTo>
                  <a:pt x="3187716" y="845255"/>
                </a:lnTo>
                <a:lnTo>
                  <a:pt x="3165132" y="888900"/>
                </a:lnTo>
                <a:lnTo>
                  <a:pt x="3130704" y="923328"/>
                </a:lnTo>
                <a:lnTo>
                  <a:pt x="3087059" y="945912"/>
                </a:lnTo>
                <a:lnTo>
                  <a:pt x="3036824" y="954024"/>
                </a:lnTo>
                <a:lnTo>
                  <a:pt x="1331595" y="954024"/>
                </a:lnTo>
                <a:lnTo>
                  <a:pt x="1293876" y="1949069"/>
                </a:lnTo>
                <a:lnTo>
                  <a:pt x="532638" y="954024"/>
                </a:lnTo>
                <a:lnTo>
                  <a:pt x="159004" y="954024"/>
                </a:lnTo>
                <a:lnTo>
                  <a:pt x="108768" y="945912"/>
                </a:lnTo>
                <a:lnTo>
                  <a:pt x="65123" y="923328"/>
                </a:lnTo>
                <a:lnTo>
                  <a:pt x="30695" y="888900"/>
                </a:lnTo>
                <a:lnTo>
                  <a:pt x="8111" y="845255"/>
                </a:lnTo>
                <a:lnTo>
                  <a:pt x="0" y="795020"/>
                </a:lnTo>
                <a:lnTo>
                  <a:pt x="0" y="556513"/>
                </a:lnTo>
                <a:lnTo>
                  <a:pt x="0" y="159004"/>
                </a:lnTo>
                <a:close/>
              </a:path>
            </a:pathLst>
          </a:custGeom>
          <a:ln w="12191">
            <a:solidFill>
              <a:srgbClr val="000000"/>
            </a:solidFill>
          </a:ln>
        </p:spPr>
        <p:txBody>
          <a:bodyPr wrap="square" lIns="0" tIns="0" rIns="0" bIns="0" rtlCol="0"/>
          <a:lstStyle/>
          <a:p>
            <a:endParaRPr/>
          </a:p>
        </p:txBody>
      </p:sp>
      <p:sp>
        <p:nvSpPr>
          <p:cNvPr id="13" name="object 13"/>
          <p:cNvSpPr txBox="1"/>
          <p:nvPr/>
        </p:nvSpPr>
        <p:spPr>
          <a:xfrm>
            <a:off x="1011427" y="1275333"/>
            <a:ext cx="9703435" cy="681355"/>
          </a:xfrm>
          <a:prstGeom prst="rect">
            <a:avLst/>
          </a:prstGeom>
        </p:spPr>
        <p:txBody>
          <a:bodyPr vert="horz" wrap="square" lIns="0" tIns="13335" rIns="0" bIns="0" rtlCol="0">
            <a:spAutoFit/>
          </a:bodyPr>
          <a:lstStyle/>
          <a:p>
            <a:pPr marL="12700">
              <a:lnSpc>
                <a:spcPts val="2340"/>
              </a:lnSpc>
              <a:spcBef>
                <a:spcPts val="105"/>
              </a:spcBef>
            </a:pPr>
            <a:r>
              <a:rPr sz="2000" b="1" spc="-75" dirty="0">
                <a:solidFill>
                  <a:srgbClr val="171717"/>
                </a:solidFill>
                <a:latin typeface="Lucida Sans"/>
                <a:cs typeface="Lucida Sans"/>
              </a:rPr>
              <a:t>Generating </a:t>
            </a:r>
            <a:r>
              <a:rPr sz="2000" b="1" spc="-85" dirty="0">
                <a:solidFill>
                  <a:srgbClr val="171717"/>
                </a:solidFill>
                <a:latin typeface="Lucida Sans"/>
                <a:cs typeface="Lucida Sans"/>
              </a:rPr>
              <a:t>genome</a:t>
            </a:r>
            <a:r>
              <a:rPr sz="2000" b="1" spc="-150" dirty="0">
                <a:solidFill>
                  <a:srgbClr val="171717"/>
                </a:solidFill>
                <a:latin typeface="Lucida Sans"/>
                <a:cs typeface="Lucida Sans"/>
              </a:rPr>
              <a:t> </a:t>
            </a:r>
            <a:r>
              <a:rPr sz="2000" b="1" spc="-70" dirty="0">
                <a:solidFill>
                  <a:srgbClr val="171717"/>
                </a:solidFill>
                <a:latin typeface="Lucida Sans"/>
                <a:cs typeface="Lucida Sans"/>
              </a:rPr>
              <a:t>indexes</a:t>
            </a:r>
            <a:endParaRPr sz="2000" dirty="0">
              <a:latin typeface="Lucida Sans"/>
              <a:cs typeface="Lucida Sans"/>
            </a:endParaRPr>
          </a:p>
          <a:p>
            <a:pPr marR="5080" algn="r">
              <a:lnSpc>
                <a:spcPts val="2820"/>
              </a:lnSpc>
            </a:pPr>
            <a:r>
              <a:rPr sz="2400" b="0" dirty="0">
                <a:solidFill>
                  <a:srgbClr val="C00000"/>
                </a:solidFill>
                <a:latin typeface="Microsoft YaHei UI Light"/>
                <a:cs typeface="Microsoft YaHei UI Light"/>
              </a:rPr>
              <a:t>满足</a:t>
            </a:r>
            <a:r>
              <a:rPr sz="2400" b="0" spc="-120" dirty="0">
                <a:solidFill>
                  <a:srgbClr val="C00000"/>
                </a:solidFill>
                <a:latin typeface="Microsoft YaHei UI Light"/>
                <a:cs typeface="Microsoft YaHei UI Light"/>
              </a:rPr>
              <a:t> </a:t>
            </a:r>
            <a:r>
              <a:rPr sz="2400" spc="120" dirty="0">
                <a:solidFill>
                  <a:srgbClr val="C00000"/>
                </a:solidFill>
                <a:latin typeface="Trebuchet MS"/>
                <a:cs typeface="Trebuchet MS"/>
              </a:rPr>
              <a:t>RNA-seq</a:t>
            </a:r>
            <a:endParaRPr sz="2400" dirty="0">
              <a:latin typeface="Trebuchet MS"/>
              <a:cs typeface="Trebuchet MS"/>
            </a:endParaRPr>
          </a:p>
        </p:txBody>
      </p:sp>
      <p:sp>
        <p:nvSpPr>
          <p:cNvPr id="14" name="object 14"/>
          <p:cNvSpPr txBox="1"/>
          <p:nvPr/>
        </p:nvSpPr>
        <p:spPr>
          <a:xfrm>
            <a:off x="8351646" y="1931034"/>
            <a:ext cx="2768600" cy="391160"/>
          </a:xfrm>
          <a:prstGeom prst="rect">
            <a:avLst/>
          </a:prstGeom>
        </p:spPr>
        <p:txBody>
          <a:bodyPr vert="horz" wrap="square" lIns="0" tIns="12700" rIns="0" bIns="0" rtlCol="0">
            <a:spAutoFit/>
          </a:bodyPr>
          <a:lstStyle/>
          <a:p>
            <a:pPr marL="12700">
              <a:lnSpc>
                <a:spcPct val="100000"/>
              </a:lnSpc>
              <a:spcBef>
                <a:spcPts val="100"/>
              </a:spcBef>
            </a:pPr>
            <a:r>
              <a:rPr sz="2400" b="0" dirty="0">
                <a:solidFill>
                  <a:srgbClr val="C00000"/>
                </a:solidFill>
                <a:latin typeface="Microsoft YaHei UI Light"/>
                <a:cs typeface="Microsoft YaHei UI Light"/>
              </a:rPr>
              <a:t>初步分析的一切需求</a:t>
            </a:r>
            <a:endParaRPr sz="2400">
              <a:latin typeface="Microsoft YaHei UI Light"/>
              <a:cs typeface="Microsoft YaHei UI Light"/>
            </a:endParaRPr>
          </a:p>
        </p:txBody>
      </p:sp>
      <p:sp>
        <p:nvSpPr>
          <p:cNvPr id="15" name="object 15"/>
          <p:cNvSpPr/>
          <p:nvPr/>
        </p:nvSpPr>
        <p:spPr>
          <a:xfrm>
            <a:off x="8819388" y="3649979"/>
            <a:ext cx="1392886" cy="1580379"/>
          </a:xfrm>
          <a:prstGeom prst="rect">
            <a:avLst/>
          </a:prstGeom>
          <a:blipFill>
            <a:blip r:embed="rId3" cstate="print"/>
            <a:stretch>
              <a:fillRect/>
            </a:stretch>
          </a:blipFill>
        </p:spPr>
        <p:txBody>
          <a:bodyPr wrap="square" lIns="0" tIns="0" rIns="0" bIns="0" rtlCol="0"/>
          <a:lstStyle/>
          <a:p>
            <a:endParaRPr/>
          </a:p>
        </p:txBody>
      </p:sp>
      <p:sp>
        <p:nvSpPr>
          <p:cNvPr id="17" name="object 17"/>
          <p:cNvSpPr txBox="1">
            <a:spLocks noGrp="1"/>
          </p:cNvSpPr>
          <p:nvPr>
            <p:ph type="sldNum" sz="quarter" idx="7"/>
          </p:nvPr>
        </p:nvSpPr>
        <p:spPr>
          <a:prstGeom prst="rect">
            <a:avLst/>
          </a:prstGeom>
        </p:spPr>
        <p:txBody>
          <a:bodyPr vert="horz" wrap="square" lIns="0" tIns="103022" rIns="0" bIns="0" rtlCol="0">
            <a:spAutoFit/>
          </a:bodyPr>
          <a:lstStyle/>
          <a:p>
            <a:pPr marL="25400">
              <a:lnSpc>
                <a:spcPct val="100000"/>
              </a:lnSpc>
            </a:pPr>
            <a:fld id="{81D60167-4931-47E6-BA6A-407CBD079E47}" type="slidenum">
              <a:rPr spc="25" dirty="0"/>
              <a:t>41</a:t>
            </a:fld>
            <a:endParaRPr spc="25"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tabLst>
                <a:tab pos="10862945" algn="l"/>
              </a:tabLst>
            </a:pPr>
            <a:r>
              <a:rPr b="1" spc="-185" dirty="0">
                <a:latin typeface="+mj-ea"/>
                <a:cs typeface="Lucida Sans"/>
              </a:rPr>
              <a:t> </a:t>
            </a:r>
            <a:r>
              <a:rPr b="1" spc="-75" dirty="0">
                <a:latin typeface="+mj-ea"/>
                <a:cs typeface="Lucida Sans"/>
              </a:rPr>
              <a:t>clean</a:t>
            </a:r>
            <a:r>
              <a:rPr b="1" spc="-145" dirty="0">
                <a:latin typeface="+mj-ea"/>
                <a:cs typeface="Lucida Sans"/>
              </a:rPr>
              <a:t> </a:t>
            </a:r>
            <a:r>
              <a:rPr b="1" spc="-135" dirty="0">
                <a:latin typeface="+mj-ea"/>
                <a:cs typeface="Lucida Sans"/>
              </a:rPr>
              <a:t>data</a:t>
            </a:r>
            <a:r>
              <a:rPr b="1" spc="-110" dirty="0">
                <a:latin typeface="+mj-ea"/>
                <a:cs typeface="Lucida Sans"/>
              </a:rPr>
              <a:t> </a:t>
            </a:r>
            <a:r>
              <a:rPr spc="-5" dirty="0">
                <a:latin typeface="+mj-ea"/>
              </a:rPr>
              <a:t>有参序列比对</a:t>
            </a:r>
            <a:r>
              <a:rPr spc="85" dirty="0">
                <a:latin typeface="+mj-ea"/>
              </a:rPr>
              <a:t> </a:t>
            </a:r>
            <a:r>
              <a:rPr b="1" spc="-35" dirty="0">
                <a:latin typeface="+mj-ea"/>
                <a:cs typeface="Lucida Sans"/>
              </a:rPr>
              <a:t>STAR	</a:t>
            </a:r>
          </a:p>
        </p:txBody>
      </p:sp>
      <p:sp>
        <p:nvSpPr>
          <p:cNvPr id="5" name="object 5"/>
          <p:cNvSpPr txBox="1"/>
          <p:nvPr/>
        </p:nvSpPr>
        <p:spPr>
          <a:xfrm>
            <a:off x="1425702" y="1304035"/>
            <a:ext cx="4507865" cy="5081840"/>
          </a:xfrm>
          <a:prstGeom prst="rect">
            <a:avLst/>
          </a:prstGeom>
        </p:spPr>
        <p:txBody>
          <a:bodyPr vert="horz" wrap="square" lIns="0" tIns="12700" rIns="0" bIns="0" rtlCol="0">
            <a:spAutoFit/>
          </a:bodyPr>
          <a:lstStyle/>
          <a:p>
            <a:pPr marR="120650" algn="r">
              <a:lnSpc>
                <a:spcPct val="100000"/>
              </a:lnSpc>
              <a:spcBef>
                <a:spcPts val="100"/>
              </a:spcBef>
            </a:pPr>
            <a:r>
              <a:rPr sz="2400" b="1" spc="-135" dirty="0">
                <a:solidFill>
                  <a:srgbClr val="171717"/>
                </a:solidFill>
                <a:latin typeface="+mn-ea"/>
                <a:cs typeface="Lucida Sans"/>
              </a:rPr>
              <a:t>Out</a:t>
            </a:r>
            <a:r>
              <a:rPr sz="2400" b="1" spc="-140" dirty="0">
                <a:solidFill>
                  <a:srgbClr val="171717"/>
                </a:solidFill>
                <a:latin typeface="+mn-ea"/>
                <a:cs typeface="Lucida Sans"/>
              </a:rPr>
              <a:t>put</a:t>
            </a:r>
            <a:endParaRPr sz="2400" dirty="0">
              <a:latin typeface="+mn-ea"/>
              <a:cs typeface="Lucida Sans"/>
            </a:endParaRPr>
          </a:p>
          <a:p>
            <a:pPr marR="118110" algn="r">
              <a:lnSpc>
                <a:spcPct val="100000"/>
              </a:lnSpc>
              <a:spcBef>
                <a:spcPts val="2375"/>
              </a:spcBef>
            </a:pPr>
            <a:r>
              <a:rPr sz="1800" b="1" spc="-45" dirty="0">
                <a:latin typeface="+mn-ea"/>
                <a:cs typeface="Lucida Sans"/>
              </a:rPr>
              <a:t>Log.out</a:t>
            </a:r>
            <a:endParaRPr sz="1800" dirty="0">
              <a:latin typeface="+mn-ea"/>
              <a:cs typeface="Lucida Sans"/>
            </a:endParaRPr>
          </a:p>
          <a:p>
            <a:pPr>
              <a:lnSpc>
                <a:spcPct val="100000"/>
              </a:lnSpc>
              <a:spcBef>
                <a:spcPts val="15"/>
              </a:spcBef>
            </a:pPr>
            <a:endParaRPr sz="2200" dirty="0">
              <a:latin typeface="+mn-ea"/>
              <a:cs typeface="Times New Roman"/>
            </a:endParaRPr>
          </a:p>
          <a:p>
            <a:pPr marL="12700">
              <a:lnSpc>
                <a:spcPct val="100000"/>
              </a:lnSpc>
            </a:pPr>
            <a:r>
              <a:rPr sz="1800" b="1" spc="-75" dirty="0">
                <a:latin typeface="+mn-ea"/>
                <a:cs typeface="Lucida Sans"/>
              </a:rPr>
              <a:t>Unsorted </a:t>
            </a:r>
            <a:r>
              <a:rPr sz="1800" b="1" spc="-80" dirty="0">
                <a:latin typeface="+mn-ea"/>
                <a:cs typeface="Lucida Sans"/>
              </a:rPr>
              <a:t>and </a:t>
            </a:r>
            <a:r>
              <a:rPr sz="1800" b="1" spc="-60" dirty="0">
                <a:latin typeface="+mn-ea"/>
                <a:cs typeface="Lucida Sans"/>
              </a:rPr>
              <a:t>sorted-by-coordinate</a:t>
            </a:r>
            <a:r>
              <a:rPr sz="1800" b="1" spc="-120" dirty="0">
                <a:latin typeface="+mn-ea"/>
                <a:cs typeface="Lucida Sans"/>
              </a:rPr>
              <a:t> </a:t>
            </a:r>
            <a:r>
              <a:rPr sz="1800" b="1" spc="-20" dirty="0">
                <a:latin typeface="+mn-ea"/>
                <a:cs typeface="Lucida Sans"/>
              </a:rPr>
              <a:t>BAM</a:t>
            </a:r>
            <a:endParaRPr sz="1800" dirty="0">
              <a:latin typeface="+mn-ea"/>
              <a:cs typeface="Lucida Sans"/>
            </a:endParaRPr>
          </a:p>
          <a:p>
            <a:pPr marL="1628139" marR="52705" indent="1064260" algn="r">
              <a:lnSpc>
                <a:spcPct val="189400"/>
              </a:lnSpc>
              <a:spcBef>
                <a:spcPts val="70"/>
              </a:spcBef>
            </a:pPr>
            <a:r>
              <a:rPr sz="1800" b="1" spc="-20" dirty="0">
                <a:latin typeface="+mn-ea"/>
                <a:cs typeface="Lucida Sans"/>
              </a:rPr>
              <a:t>Splice</a:t>
            </a:r>
            <a:r>
              <a:rPr sz="1800" b="1" spc="-160" dirty="0">
                <a:latin typeface="+mn-ea"/>
                <a:cs typeface="Lucida Sans"/>
              </a:rPr>
              <a:t> </a:t>
            </a:r>
            <a:r>
              <a:rPr sz="1800" b="1" spc="-65" dirty="0">
                <a:latin typeface="+mn-ea"/>
                <a:cs typeface="Lucida Sans"/>
              </a:rPr>
              <a:t>junctions </a:t>
            </a:r>
            <a:r>
              <a:rPr sz="1800" b="1" spc="-30" dirty="0">
                <a:latin typeface="+mn-ea"/>
                <a:cs typeface="Lucida Sans"/>
              </a:rPr>
              <a:t> </a:t>
            </a:r>
            <a:r>
              <a:rPr sz="1800" b="1" spc="-80" dirty="0">
                <a:latin typeface="+mn-ea"/>
                <a:cs typeface="Lucida Sans"/>
              </a:rPr>
              <a:t>transcript</a:t>
            </a:r>
            <a:r>
              <a:rPr sz="1800" b="1" spc="-120" dirty="0">
                <a:latin typeface="+mn-ea"/>
                <a:cs typeface="Lucida Sans"/>
              </a:rPr>
              <a:t> </a:t>
            </a:r>
            <a:r>
              <a:rPr sz="1800" b="1" spc="-65" dirty="0">
                <a:latin typeface="+mn-ea"/>
                <a:cs typeface="Lucida Sans"/>
              </a:rPr>
              <a:t>coordinates </a:t>
            </a:r>
            <a:r>
              <a:rPr sz="1800" b="1" spc="-40" dirty="0">
                <a:latin typeface="+mn-ea"/>
                <a:cs typeface="Lucida Sans"/>
              </a:rPr>
              <a:t> </a:t>
            </a:r>
            <a:r>
              <a:rPr sz="1800" b="1" spc="-95" dirty="0">
                <a:latin typeface="+mn-ea"/>
                <a:cs typeface="Lucida Sans"/>
              </a:rPr>
              <a:t>number </a:t>
            </a:r>
            <a:r>
              <a:rPr sz="1800" b="1" spc="-100" dirty="0">
                <a:latin typeface="+mn-ea"/>
                <a:cs typeface="Lucida Sans"/>
              </a:rPr>
              <a:t>of </a:t>
            </a:r>
            <a:r>
              <a:rPr sz="1800" b="1" spc="-70" dirty="0">
                <a:latin typeface="+mn-ea"/>
                <a:cs typeface="Lucida Sans"/>
              </a:rPr>
              <a:t>reads </a:t>
            </a:r>
            <a:r>
              <a:rPr sz="1800" b="1" spc="-90" dirty="0">
                <a:latin typeface="+mn-ea"/>
                <a:cs typeface="Lucida Sans"/>
              </a:rPr>
              <a:t>per</a:t>
            </a:r>
            <a:r>
              <a:rPr sz="1800" b="1" spc="-135" dirty="0">
                <a:latin typeface="+mn-ea"/>
                <a:cs typeface="Lucida Sans"/>
              </a:rPr>
              <a:t> </a:t>
            </a:r>
            <a:r>
              <a:rPr sz="1800" b="1" spc="-70" dirty="0">
                <a:latin typeface="+mn-ea"/>
                <a:cs typeface="Lucida Sans"/>
              </a:rPr>
              <a:t>gene</a:t>
            </a:r>
            <a:endParaRPr sz="1800" dirty="0">
              <a:latin typeface="+mn-ea"/>
              <a:cs typeface="Lucida Sans"/>
            </a:endParaRPr>
          </a:p>
          <a:p>
            <a:pPr marL="132080">
              <a:lnSpc>
                <a:spcPct val="100000"/>
              </a:lnSpc>
              <a:spcBef>
                <a:spcPts val="1540"/>
              </a:spcBef>
            </a:pPr>
            <a:r>
              <a:rPr sz="1600" spc="-10" dirty="0">
                <a:solidFill>
                  <a:srgbClr val="171717"/>
                </a:solidFill>
                <a:latin typeface="+mn-ea"/>
                <a:cs typeface="Trebuchet MS"/>
              </a:rPr>
              <a:t>column </a:t>
            </a:r>
            <a:r>
              <a:rPr sz="1600" spc="-50" dirty="0">
                <a:solidFill>
                  <a:srgbClr val="171717"/>
                </a:solidFill>
                <a:latin typeface="+mn-ea"/>
                <a:cs typeface="Trebuchet MS"/>
              </a:rPr>
              <a:t>1: </a:t>
            </a:r>
            <a:r>
              <a:rPr sz="1600" spc="30" dirty="0">
                <a:solidFill>
                  <a:srgbClr val="171717"/>
                </a:solidFill>
                <a:latin typeface="+mn-ea"/>
                <a:cs typeface="Trebuchet MS"/>
              </a:rPr>
              <a:t>gene</a:t>
            </a:r>
            <a:r>
              <a:rPr sz="1600" spc="-50" dirty="0">
                <a:solidFill>
                  <a:srgbClr val="171717"/>
                </a:solidFill>
                <a:latin typeface="+mn-ea"/>
                <a:cs typeface="Trebuchet MS"/>
              </a:rPr>
              <a:t> </a:t>
            </a:r>
            <a:r>
              <a:rPr sz="1600" spc="85" dirty="0">
                <a:solidFill>
                  <a:srgbClr val="171717"/>
                </a:solidFill>
                <a:latin typeface="+mn-ea"/>
                <a:cs typeface="Trebuchet MS"/>
              </a:rPr>
              <a:t>ID</a:t>
            </a:r>
            <a:endParaRPr sz="1600" dirty="0">
              <a:latin typeface="+mn-ea"/>
              <a:cs typeface="Trebuchet MS"/>
            </a:endParaRPr>
          </a:p>
          <a:p>
            <a:pPr marL="132080" marR="70485">
              <a:lnSpc>
                <a:spcPct val="100000"/>
              </a:lnSpc>
            </a:pPr>
            <a:r>
              <a:rPr sz="1600" spc="-10" dirty="0">
                <a:solidFill>
                  <a:srgbClr val="171717"/>
                </a:solidFill>
                <a:latin typeface="+mn-ea"/>
                <a:cs typeface="Trebuchet MS"/>
              </a:rPr>
              <a:t>column </a:t>
            </a:r>
            <a:r>
              <a:rPr sz="1600" spc="-50" dirty="0">
                <a:solidFill>
                  <a:srgbClr val="171717"/>
                </a:solidFill>
                <a:latin typeface="+mn-ea"/>
                <a:cs typeface="Trebuchet MS"/>
              </a:rPr>
              <a:t>2: </a:t>
            </a:r>
            <a:r>
              <a:rPr sz="1600" dirty="0">
                <a:solidFill>
                  <a:srgbClr val="171717"/>
                </a:solidFill>
                <a:latin typeface="+mn-ea"/>
                <a:cs typeface="Trebuchet MS"/>
              </a:rPr>
              <a:t>counts </a:t>
            </a:r>
            <a:r>
              <a:rPr sz="1600" spc="-70" dirty="0">
                <a:solidFill>
                  <a:srgbClr val="171717"/>
                </a:solidFill>
                <a:latin typeface="+mn-ea"/>
                <a:cs typeface="Trebuchet MS"/>
              </a:rPr>
              <a:t>for </a:t>
            </a:r>
            <a:r>
              <a:rPr sz="1600" spc="-5" dirty="0">
                <a:solidFill>
                  <a:srgbClr val="171717"/>
                </a:solidFill>
                <a:latin typeface="+mn-ea"/>
                <a:cs typeface="Trebuchet MS"/>
              </a:rPr>
              <a:t>unstranded </a:t>
            </a:r>
            <a:r>
              <a:rPr sz="1600" spc="80" dirty="0">
                <a:solidFill>
                  <a:srgbClr val="171717"/>
                </a:solidFill>
                <a:latin typeface="+mn-ea"/>
                <a:cs typeface="Trebuchet MS"/>
              </a:rPr>
              <a:t>RNA-seq  </a:t>
            </a:r>
            <a:r>
              <a:rPr sz="1600" spc="-10" dirty="0">
                <a:solidFill>
                  <a:srgbClr val="171717"/>
                </a:solidFill>
                <a:latin typeface="+mn-ea"/>
                <a:cs typeface="Trebuchet MS"/>
              </a:rPr>
              <a:t>column </a:t>
            </a:r>
            <a:r>
              <a:rPr sz="1600" spc="-50" dirty="0">
                <a:solidFill>
                  <a:srgbClr val="171717"/>
                </a:solidFill>
                <a:latin typeface="+mn-ea"/>
                <a:cs typeface="Trebuchet MS"/>
              </a:rPr>
              <a:t>3: </a:t>
            </a:r>
            <a:r>
              <a:rPr sz="1600" dirty="0">
                <a:solidFill>
                  <a:srgbClr val="171717"/>
                </a:solidFill>
                <a:latin typeface="+mn-ea"/>
                <a:cs typeface="Trebuchet MS"/>
              </a:rPr>
              <a:t>counts </a:t>
            </a:r>
            <a:r>
              <a:rPr sz="1600" spc="-70" dirty="0">
                <a:solidFill>
                  <a:srgbClr val="171717"/>
                </a:solidFill>
                <a:latin typeface="+mn-ea"/>
                <a:cs typeface="Trebuchet MS"/>
              </a:rPr>
              <a:t>for </a:t>
            </a:r>
            <a:r>
              <a:rPr sz="1600" spc="-55" dirty="0">
                <a:solidFill>
                  <a:srgbClr val="171717"/>
                </a:solidFill>
                <a:latin typeface="+mn-ea"/>
                <a:cs typeface="Trebuchet MS"/>
              </a:rPr>
              <a:t>the </a:t>
            </a:r>
            <a:r>
              <a:rPr sz="1600" dirty="0">
                <a:solidFill>
                  <a:srgbClr val="171717"/>
                </a:solidFill>
                <a:latin typeface="+mn-ea"/>
                <a:cs typeface="Trebuchet MS"/>
              </a:rPr>
              <a:t>1st </a:t>
            </a:r>
            <a:r>
              <a:rPr sz="1600" spc="-10" dirty="0">
                <a:solidFill>
                  <a:srgbClr val="171717"/>
                </a:solidFill>
                <a:latin typeface="+mn-ea"/>
                <a:cs typeface="Trebuchet MS"/>
              </a:rPr>
              <a:t>read </a:t>
            </a:r>
            <a:r>
              <a:rPr sz="1600" spc="-15" dirty="0">
                <a:solidFill>
                  <a:srgbClr val="171717"/>
                </a:solidFill>
                <a:latin typeface="+mn-ea"/>
                <a:cs typeface="Trebuchet MS"/>
              </a:rPr>
              <a:t>strand </a:t>
            </a:r>
            <a:r>
              <a:rPr sz="1600" spc="-10" dirty="0">
                <a:solidFill>
                  <a:srgbClr val="171717"/>
                </a:solidFill>
                <a:latin typeface="+mn-ea"/>
                <a:cs typeface="Trebuchet MS"/>
              </a:rPr>
              <a:t>aligned  </a:t>
            </a:r>
            <a:r>
              <a:rPr sz="1600" spc="-85" dirty="0">
                <a:solidFill>
                  <a:srgbClr val="171717"/>
                </a:solidFill>
                <a:latin typeface="+mn-ea"/>
                <a:cs typeface="Trebuchet MS"/>
              </a:rPr>
              <a:t>with </a:t>
            </a:r>
            <a:r>
              <a:rPr sz="1600" spc="155" dirty="0">
                <a:solidFill>
                  <a:srgbClr val="171717"/>
                </a:solidFill>
                <a:latin typeface="+mn-ea"/>
                <a:cs typeface="Trebuchet MS"/>
              </a:rPr>
              <a:t>RNA </a:t>
            </a:r>
            <a:r>
              <a:rPr sz="1600" spc="-25" dirty="0">
                <a:solidFill>
                  <a:srgbClr val="171717"/>
                </a:solidFill>
                <a:latin typeface="+mn-ea"/>
                <a:cs typeface="Trebuchet MS"/>
              </a:rPr>
              <a:t>(htseq-count </a:t>
            </a:r>
            <a:r>
              <a:rPr sz="1600" spc="-40" dirty="0">
                <a:solidFill>
                  <a:srgbClr val="171717"/>
                </a:solidFill>
                <a:latin typeface="+mn-ea"/>
                <a:cs typeface="Trebuchet MS"/>
              </a:rPr>
              <a:t>option </a:t>
            </a:r>
            <a:r>
              <a:rPr sz="1600" spc="40" dirty="0">
                <a:solidFill>
                  <a:srgbClr val="171717"/>
                </a:solidFill>
                <a:latin typeface="+mn-ea"/>
                <a:cs typeface="Trebuchet MS"/>
              </a:rPr>
              <a:t>-s</a:t>
            </a:r>
            <a:r>
              <a:rPr sz="1600" spc="-250" dirty="0">
                <a:solidFill>
                  <a:srgbClr val="171717"/>
                </a:solidFill>
                <a:latin typeface="+mn-ea"/>
                <a:cs typeface="Trebuchet MS"/>
              </a:rPr>
              <a:t> </a:t>
            </a:r>
            <a:r>
              <a:rPr sz="1600" spc="20" dirty="0">
                <a:solidFill>
                  <a:srgbClr val="171717"/>
                </a:solidFill>
                <a:latin typeface="+mn-ea"/>
                <a:cs typeface="Trebuchet MS"/>
              </a:rPr>
              <a:t>yes)</a:t>
            </a:r>
            <a:endParaRPr sz="1600" dirty="0">
              <a:latin typeface="+mn-ea"/>
              <a:cs typeface="Trebuchet MS"/>
            </a:endParaRPr>
          </a:p>
          <a:p>
            <a:pPr marL="132080" marR="5080">
              <a:lnSpc>
                <a:spcPct val="100000"/>
              </a:lnSpc>
            </a:pPr>
            <a:r>
              <a:rPr sz="1600" spc="-10" dirty="0">
                <a:solidFill>
                  <a:srgbClr val="171717"/>
                </a:solidFill>
                <a:latin typeface="+mn-ea"/>
                <a:cs typeface="Trebuchet MS"/>
              </a:rPr>
              <a:t>column </a:t>
            </a:r>
            <a:r>
              <a:rPr sz="1600" spc="-50" dirty="0">
                <a:solidFill>
                  <a:srgbClr val="171717"/>
                </a:solidFill>
                <a:latin typeface="+mn-ea"/>
                <a:cs typeface="Trebuchet MS"/>
              </a:rPr>
              <a:t>4: </a:t>
            </a:r>
            <a:r>
              <a:rPr sz="1600" dirty="0">
                <a:solidFill>
                  <a:srgbClr val="171717"/>
                </a:solidFill>
                <a:latin typeface="+mn-ea"/>
                <a:cs typeface="Trebuchet MS"/>
              </a:rPr>
              <a:t>counts </a:t>
            </a:r>
            <a:r>
              <a:rPr sz="1600" spc="-70" dirty="0">
                <a:solidFill>
                  <a:srgbClr val="171717"/>
                </a:solidFill>
                <a:latin typeface="+mn-ea"/>
                <a:cs typeface="Trebuchet MS"/>
              </a:rPr>
              <a:t>for </a:t>
            </a:r>
            <a:r>
              <a:rPr sz="1600" spc="-55" dirty="0">
                <a:solidFill>
                  <a:srgbClr val="171717"/>
                </a:solidFill>
                <a:latin typeface="+mn-ea"/>
                <a:cs typeface="Trebuchet MS"/>
              </a:rPr>
              <a:t>the </a:t>
            </a:r>
            <a:r>
              <a:rPr sz="1600" spc="15" dirty="0">
                <a:solidFill>
                  <a:srgbClr val="171717"/>
                </a:solidFill>
                <a:latin typeface="+mn-ea"/>
                <a:cs typeface="Trebuchet MS"/>
              </a:rPr>
              <a:t>2nd </a:t>
            </a:r>
            <a:r>
              <a:rPr sz="1600" spc="-10" dirty="0">
                <a:solidFill>
                  <a:srgbClr val="171717"/>
                </a:solidFill>
                <a:latin typeface="+mn-ea"/>
                <a:cs typeface="Trebuchet MS"/>
              </a:rPr>
              <a:t>read </a:t>
            </a:r>
            <a:r>
              <a:rPr sz="1600" spc="-15" dirty="0">
                <a:solidFill>
                  <a:srgbClr val="171717"/>
                </a:solidFill>
                <a:latin typeface="+mn-ea"/>
                <a:cs typeface="Trebuchet MS"/>
              </a:rPr>
              <a:t>strand</a:t>
            </a:r>
            <a:r>
              <a:rPr sz="1600" spc="-100" dirty="0">
                <a:solidFill>
                  <a:srgbClr val="171717"/>
                </a:solidFill>
                <a:latin typeface="+mn-ea"/>
                <a:cs typeface="Trebuchet MS"/>
              </a:rPr>
              <a:t> </a:t>
            </a:r>
            <a:r>
              <a:rPr sz="1600" spc="-10" dirty="0">
                <a:solidFill>
                  <a:srgbClr val="171717"/>
                </a:solidFill>
                <a:latin typeface="+mn-ea"/>
                <a:cs typeface="Trebuchet MS"/>
              </a:rPr>
              <a:t>aligned  </a:t>
            </a:r>
            <a:r>
              <a:rPr sz="1600" spc="-85" dirty="0">
                <a:solidFill>
                  <a:srgbClr val="171717"/>
                </a:solidFill>
                <a:latin typeface="+mn-ea"/>
                <a:cs typeface="Trebuchet MS"/>
              </a:rPr>
              <a:t>with </a:t>
            </a:r>
            <a:r>
              <a:rPr sz="1600" spc="155" dirty="0">
                <a:solidFill>
                  <a:srgbClr val="171717"/>
                </a:solidFill>
                <a:latin typeface="+mn-ea"/>
                <a:cs typeface="Trebuchet MS"/>
              </a:rPr>
              <a:t>RNA </a:t>
            </a:r>
            <a:r>
              <a:rPr sz="1600" spc="-25" dirty="0">
                <a:solidFill>
                  <a:srgbClr val="171717"/>
                </a:solidFill>
                <a:latin typeface="+mn-ea"/>
                <a:cs typeface="Trebuchet MS"/>
              </a:rPr>
              <a:t>(htseq-count </a:t>
            </a:r>
            <a:r>
              <a:rPr sz="1600" spc="-40" dirty="0">
                <a:solidFill>
                  <a:srgbClr val="171717"/>
                </a:solidFill>
                <a:latin typeface="+mn-ea"/>
                <a:cs typeface="Trebuchet MS"/>
              </a:rPr>
              <a:t>option </a:t>
            </a:r>
            <a:r>
              <a:rPr sz="1600" spc="40" dirty="0">
                <a:solidFill>
                  <a:srgbClr val="171717"/>
                </a:solidFill>
                <a:latin typeface="+mn-ea"/>
                <a:cs typeface="Trebuchet MS"/>
              </a:rPr>
              <a:t>-s</a:t>
            </a:r>
            <a:r>
              <a:rPr sz="1600" spc="-250" dirty="0">
                <a:solidFill>
                  <a:srgbClr val="171717"/>
                </a:solidFill>
                <a:latin typeface="+mn-ea"/>
                <a:cs typeface="Trebuchet MS"/>
              </a:rPr>
              <a:t> </a:t>
            </a:r>
            <a:r>
              <a:rPr sz="1600" spc="-5" dirty="0">
                <a:solidFill>
                  <a:srgbClr val="171717"/>
                </a:solidFill>
                <a:latin typeface="+mn-ea"/>
                <a:cs typeface="Trebuchet MS"/>
              </a:rPr>
              <a:t>reverse)</a:t>
            </a:r>
            <a:endParaRPr sz="1600" dirty="0">
              <a:latin typeface="+mn-ea"/>
              <a:cs typeface="Trebuchet MS"/>
            </a:endParaRPr>
          </a:p>
        </p:txBody>
      </p:sp>
      <p:sp>
        <p:nvSpPr>
          <p:cNvPr id="6" name="object 6"/>
          <p:cNvSpPr txBox="1"/>
          <p:nvPr/>
        </p:nvSpPr>
        <p:spPr>
          <a:xfrm>
            <a:off x="4223765" y="6345428"/>
            <a:ext cx="1587500" cy="299720"/>
          </a:xfrm>
          <a:prstGeom prst="rect">
            <a:avLst/>
          </a:prstGeom>
        </p:spPr>
        <p:txBody>
          <a:bodyPr vert="horz" wrap="square" lIns="0" tIns="12700" rIns="0" bIns="0" rtlCol="0">
            <a:spAutoFit/>
          </a:bodyPr>
          <a:lstStyle/>
          <a:p>
            <a:pPr marL="12700">
              <a:lnSpc>
                <a:spcPct val="100000"/>
              </a:lnSpc>
              <a:spcBef>
                <a:spcPts val="100"/>
              </a:spcBef>
            </a:pPr>
            <a:r>
              <a:rPr sz="1800" b="1" spc="-100" dirty="0">
                <a:latin typeface="+mn-ea"/>
                <a:cs typeface="Lucida Sans"/>
              </a:rPr>
              <a:t>Output</a:t>
            </a:r>
            <a:r>
              <a:rPr sz="1800" b="1" spc="-165" dirty="0">
                <a:latin typeface="+mn-ea"/>
                <a:cs typeface="Lucida Sans"/>
              </a:rPr>
              <a:t> </a:t>
            </a:r>
            <a:r>
              <a:rPr sz="1800" b="1" spc="-55" dirty="0">
                <a:latin typeface="+mn-ea"/>
                <a:cs typeface="Lucida Sans"/>
              </a:rPr>
              <a:t>Wiggle</a:t>
            </a:r>
            <a:endParaRPr sz="1800" dirty="0">
              <a:latin typeface="+mn-ea"/>
              <a:cs typeface="Lucida Sans"/>
            </a:endParaRPr>
          </a:p>
        </p:txBody>
      </p:sp>
      <p:sp>
        <p:nvSpPr>
          <p:cNvPr id="7" name="object 7"/>
          <p:cNvSpPr/>
          <p:nvPr/>
        </p:nvSpPr>
        <p:spPr>
          <a:xfrm>
            <a:off x="5981700" y="1353311"/>
            <a:ext cx="5213604" cy="5234940"/>
          </a:xfrm>
          <a:prstGeom prst="rect">
            <a:avLst/>
          </a:prstGeom>
          <a:blipFill>
            <a:blip r:embed="rId2" cstate="print"/>
            <a:stretch>
              <a:fillRect/>
            </a:stretch>
          </a:blipFill>
        </p:spPr>
        <p:txBody>
          <a:bodyPr wrap="square" lIns="0" tIns="0" rIns="0" bIns="0" rtlCol="0"/>
          <a:lstStyle/>
          <a:p>
            <a:endParaRPr/>
          </a:p>
        </p:txBody>
      </p:sp>
      <p:sp>
        <p:nvSpPr>
          <p:cNvPr id="9" name="灯片编号占位符 8">
            <a:extLst>
              <a:ext uri="{FF2B5EF4-FFF2-40B4-BE49-F238E27FC236}">
                <a16:creationId xmlns:a16="http://schemas.microsoft.com/office/drawing/2014/main" id="{998AC40D-1953-46D5-B373-8D6BF80DF1F3}"/>
              </a:ext>
            </a:extLst>
          </p:cNvPr>
          <p:cNvSpPr>
            <a:spLocks noGrp="1"/>
          </p:cNvSpPr>
          <p:nvPr>
            <p:ph type="sldNum" sz="quarter" idx="7"/>
          </p:nvPr>
        </p:nvSpPr>
        <p:spPr/>
        <p:txBody>
          <a:bodyPr/>
          <a:lstStyle/>
          <a:p>
            <a:pPr marL="25400">
              <a:lnSpc>
                <a:spcPct val="100000"/>
              </a:lnSpc>
            </a:pPr>
            <a:fld id="{81D60167-4931-47E6-BA6A-407CBD079E47}" type="slidenum">
              <a:rPr lang="en-US" altLang="zh-CN" spc="25" smtClean="0"/>
              <a:t>42</a:t>
            </a:fld>
            <a:endParaRPr lang="en-US" altLang="zh-CN" spc="25"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tabLst>
                <a:tab pos="10862945" algn="l"/>
              </a:tabLst>
            </a:pPr>
            <a:r>
              <a:rPr b="1" spc="-185" dirty="0">
                <a:latin typeface="+mj-ea"/>
                <a:cs typeface="Lucida Sans"/>
              </a:rPr>
              <a:t> </a:t>
            </a:r>
            <a:r>
              <a:rPr b="1" spc="-75" dirty="0">
                <a:latin typeface="+mj-ea"/>
                <a:cs typeface="Lucida Sans"/>
              </a:rPr>
              <a:t>clean</a:t>
            </a:r>
            <a:r>
              <a:rPr b="1" spc="-145" dirty="0">
                <a:latin typeface="+mj-ea"/>
                <a:cs typeface="Lucida Sans"/>
              </a:rPr>
              <a:t> </a:t>
            </a:r>
            <a:r>
              <a:rPr b="1" spc="-135" dirty="0">
                <a:latin typeface="+mj-ea"/>
                <a:cs typeface="Lucida Sans"/>
              </a:rPr>
              <a:t>data</a:t>
            </a:r>
            <a:r>
              <a:rPr b="1" spc="-110" dirty="0">
                <a:latin typeface="+mj-ea"/>
                <a:cs typeface="Lucida Sans"/>
              </a:rPr>
              <a:t> </a:t>
            </a:r>
            <a:r>
              <a:rPr spc="-5" dirty="0">
                <a:latin typeface="+mj-ea"/>
              </a:rPr>
              <a:t>有参序列比对</a:t>
            </a:r>
            <a:r>
              <a:rPr spc="85" dirty="0">
                <a:latin typeface="+mj-ea"/>
              </a:rPr>
              <a:t> </a:t>
            </a:r>
            <a:r>
              <a:rPr b="1" spc="-35" dirty="0">
                <a:latin typeface="+mj-ea"/>
                <a:cs typeface="Lucida Sans"/>
              </a:rPr>
              <a:t>STAR	</a:t>
            </a:r>
          </a:p>
        </p:txBody>
      </p:sp>
      <p:sp>
        <p:nvSpPr>
          <p:cNvPr id="5" name="object 5"/>
          <p:cNvSpPr/>
          <p:nvPr/>
        </p:nvSpPr>
        <p:spPr>
          <a:xfrm>
            <a:off x="5829808" y="1250441"/>
            <a:ext cx="4892675" cy="1237615"/>
          </a:xfrm>
          <a:custGeom>
            <a:avLst/>
            <a:gdLst/>
            <a:ahLst/>
            <a:cxnLst/>
            <a:rect l="l" t="t" r="r" b="b"/>
            <a:pathLst>
              <a:path w="4892675" h="1237614">
                <a:moveTo>
                  <a:pt x="1278889" y="113537"/>
                </a:moveTo>
                <a:lnTo>
                  <a:pt x="1287807" y="69330"/>
                </a:lnTo>
                <a:lnTo>
                  <a:pt x="1312132" y="33242"/>
                </a:lnTo>
                <a:lnTo>
                  <a:pt x="1348220" y="8917"/>
                </a:lnTo>
                <a:lnTo>
                  <a:pt x="1392427" y="0"/>
                </a:lnTo>
                <a:lnTo>
                  <a:pt x="1881123" y="0"/>
                </a:lnTo>
                <a:lnTo>
                  <a:pt x="2784474" y="0"/>
                </a:lnTo>
                <a:lnTo>
                  <a:pt x="4778756" y="0"/>
                </a:lnTo>
                <a:lnTo>
                  <a:pt x="4822963" y="8917"/>
                </a:lnTo>
                <a:lnTo>
                  <a:pt x="4859051" y="33242"/>
                </a:lnTo>
                <a:lnTo>
                  <a:pt x="4883376" y="69330"/>
                </a:lnTo>
                <a:lnTo>
                  <a:pt x="4892294" y="113537"/>
                </a:lnTo>
                <a:lnTo>
                  <a:pt x="4892294" y="397383"/>
                </a:lnTo>
                <a:lnTo>
                  <a:pt x="4892294" y="567690"/>
                </a:lnTo>
                <a:lnTo>
                  <a:pt x="4883376" y="611897"/>
                </a:lnTo>
                <a:lnTo>
                  <a:pt x="4859051" y="647985"/>
                </a:lnTo>
                <a:lnTo>
                  <a:pt x="4822963" y="672310"/>
                </a:lnTo>
                <a:lnTo>
                  <a:pt x="4778756" y="681228"/>
                </a:lnTo>
                <a:lnTo>
                  <a:pt x="2784474" y="681228"/>
                </a:lnTo>
                <a:lnTo>
                  <a:pt x="0" y="1237107"/>
                </a:lnTo>
                <a:lnTo>
                  <a:pt x="1881123" y="681228"/>
                </a:lnTo>
                <a:lnTo>
                  <a:pt x="1392427" y="681228"/>
                </a:lnTo>
                <a:lnTo>
                  <a:pt x="1348220" y="672310"/>
                </a:lnTo>
                <a:lnTo>
                  <a:pt x="1312132" y="647985"/>
                </a:lnTo>
                <a:lnTo>
                  <a:pt x="1287807" y="611897"/>
                </a:lnTo>
                <a:lnTo>
                  <a:pt x="1278889" y="567690"/>
                </a:lnTo>
                <a:lnTo>
                  <a:pt x="1278889" y="397383"/>
                </a:lnTo>
                <a:lnTo>
                  <a:pt x="1278889" y="113537"/>
                </a:lnTo>
                <a:close/>
              </a:path>
            </a:pathLst>
          </a:custGeom>
          <a:ln w="28955">
            <a:solidFill>
              <a:srgbClr val="5185B8"/>
            </a:solidFill>
          </a:ln>
        </p:spPr>
        <p:txBody>
          <a:bodyPr wrap="square" lIns="0" tIns="0" rIns="0" bIns="0" rtlCol="0"/>
          <a:lstStyle/>
          <a:p>
            <a:endParaRPr/>
          </a:p>
        </p:txBody>
      </p:sp>
      <p:sp>
        <p:nvSpPr>
          <p:cNvPr id="6" name="object 6"/>
          <p:cNvSpPr txBox="1"/>
          <p:nvPr/>
        </p:nvSpPr>
        <p:spPr>
          <a:xfrm>
            <a:off x="7190358" y="1325625"/>
            <a:ext cx="2493010" cy="504625"/>
          </a:xfrm>
          <a:prstGeom prst="rect">
            <a:avLst/>
          </a:prstGeom>
        </p:spPr>
        <p:txBody>
          <a:bodyPr vert="horz" wrap="square" lIns="0" tIns="12065" rIns="0" bIns="0" rtlCol="0">
            <a:spAutoFit/>
          </a:bodyPr>
          <a:lstStyle/>
          <a:p>
            <a:pPr marL="12700">
              <a:lnSpc>
                <a:spcPct val="100000"/>
              </a:lnSpc>
              <a:spcBef>
                <a:spcPts val="95"/>
              </a:spcBef>
            </a:pPr>
            <a:r>
              <a:rPr sz="1600" spc="155" dirty="0">
                <a:solidFill>
                  <a:srgbClr val="171717"/>
                </a:solidFill>
                <a:latin typeface="+mn-ea"/>
                <a:cs typeface="Trebuchet MS"/>
              </a:rPr>
              <a:t>BAM</a:t>
            </a:r>
            <a:r>
              <a:rPr sz="1600" b="0" spc="-5" dirty="0">
                <a:solidFill>
                  <a:srgbClr val="171717"/>
                </a:solidFill>
                <a:latin typeface="+mn-ea"/>
                <a:cs typeface="Microsoft YaHei UI Light"/>
              </a:rPr>
              <a:t>文件保存比对结果信息</a:t>
            </a:r>
            <a:endParaRPr sz="1600">
              <a:latin typeface="+mn-ea"/>
              <a:cs typeface="Microsoft YaHei UI Light"/>
            </a:endParaRPr>
          </a:p>
        </p:txBody>
      </p:sp>
      <p:sp>
        <p:nvSpPr>
          <p:cNvPr id="7" name="object 7"/>
          <p:cNvSpPr txBox="1"/>
          <p:nvPr/>
        </p:nvSpPr>
        <p:spPr>
          <a:xfrm>
            <a:off x="7190358" y="1569466"/>
            <a:ext cx="1849755" cy="258404"/>
          </a:xfrm>
          <a:prstGeom prst="rect">
            <a:avLst/>
          </a:prstGeom>
        </p:spPr>
        <p:txBody>
          <a:bodyPr vert="horz" wrap="square" lIns="0" tIns="12065" rIns="0" bIns="0" rtlCol="0">
            <a:spAutoFit/>
          </a:bodyPr>
          <a:lstStyle/>
          <a:p>
            <a:pPr marL="12700">
              <a:lnSpc>
                <a:spcPct val="100000"/>
              </a:lnSpc>
              <a:spcBef>
                <a:spcPts val="95"/>
              </a:spcBef>
            </a:pPr>
            <a:r>
              <a:rPr sz="1600" b="0" spc="-5" dirty="0">
                <a:solidFill>
                  <a:srgbClr val="171717"/>
                </a:solidFill>
                <a:latin typeface="+mn-ea"/>
                <a:cs typeface="Microsoft YaHei UI Light"/>
              </a:rPr>
              <a:t>是最重要的结果文件</a:t>
            </a:r>
            <a:endParaRPr sz="1600">
              <a:latin typeface="+mn-ea"/>
              <a:cs typeface="Microsoft YaHei UI Light"/>
            </a:endParaRPr>
          </a:p>
        </p:txBody>
      </p:sp>
      <p:sp>
        <p:nvSpPr>
          <p:cNvPr id="8" name="object 8"/>
          <p:cNvSpPr/>
          <p:nvPr/>
        </p:nvSpPr>
        <p:spPr>
          <a:xfrm>
            <a:off x="6099809" y="2416301"/>
            <a:ext cx="2077720" cy="838200"/>
          </a:xfrm>
          <a:custGeom>
            <a:avLst/>
            <a:gdLst/>
            <a:ahLst/>
            <a:cxnLst/>
            <a:rect l="l" t="t" r="r" b="b"/>
            <a:pathLst>
              <a:path w="2077720" h="838200">
                <a:moveTo>
                  <a:pt x="1221993" y="408432"/>
                </a:moveTo>
                <a:lnTo>
                  <a:pt x="855471" y="408432"/>
                </a:lnTo>
                <a:lnTo>
                  <a:pt x="0" y="838073"/>
                </a:lnTo>
                <a:lnTo>
                  <a:pt x="1221993" y="408432"/>
                </a:lnTo>
                <a:close/>
              </a:path>
              <a:path w="2077720" h="838200">
                <a:moveTo>
                  <a:pt x="2009139" y="0"/>
                </a:moveTo>
                <a:lnTo>
                  <a:pt x="679195" y="0"/>
                </a:lnTo>
                <a:lnTo>
                  <a:pt x="652700" y="5349"/>
                </a:lnTo>
                <a:lnTo>
                  <a:pt x="631063" y="19938"/>
                </a:lnTo>
                <a:lnTo>
                  <a:pt x="616473" y="41576"/>
                </a:lnTo>
                <a:lnTo>
                  <a:pt x="611123" y="68072"/>
                </a:lnTo>
                <a:lnTo>
                  <a:pt x="611123" y="340360"/>
                </a:lnTo>
                <a:lnTo>
                  <a:pt x="616473" y="366855"/>
                </a:lnTo>
                <a:lnTo>
                  <a:pt x="631063" y="388493"/>
                </a:lnTo>
                <a:lnTo>
                  <a:pt x="652700" y="403082"/>
                </a:lnTo>
                <a:lnTo>
                  <a:pt x="679195" y="408432"/>
                </a:lnTo>
                <a:lnTo>
                  <a:pt x="2009139" y="408432"/>
                </a:lnTo>
                <a:lnTo>
                  <a:pt x="2035635" y="403082"/>
                </a:lnTo>
                <a:lnTo>
                  <a:pt x="2057273" y="388493"/>
                </a:lnTo>
                <a:lnTo>
                  <a:pt x="2071862" y="366855"/>
                </a:lnTo>
                <a:lnTo>
                  <a:pt x="2077212" y="340360"/>
                </a:lnTo>
                <a:lnTo>
                  <a:pt x="2077212" y="68072"/>
                </a:lnTo>
                <a:lnTo>
                  <a:pt x="2071862" y="41576"/>
                </a:lnTo>
                <a:lnTo>
                  <a:pt x="2057273" y="19938"/>
                </a:lnTo>
                <a:lnTo>
                  <a:pt x="2035635" y="5349"/>
                </a:lnTo>
                <a:lnTo>
                  <a:pt x="2009139" y="0"/>
                </a:lnTo>
                <a:close/>
              </a:path>
            </a:pathLst>
          </a:custGeom>
          <a:solidFill>
            <a:srgbClr val="FFFFFF"/>
          </a:solidFill>
        </p:spPr>
        <p:txBody>
          <a:bodyPr wrap="square" lIns="0" tIns="0" rIns="0" bIns="0" rtlCol="0"/>
          <a:lstStyle/>
          <a:p>
            <a:endParaRPr/>
          </a:p>
        </p:txBody>
      </p:sp>
      <p:sp>
        <p:nvSpPr>
          <p:cNvPr id="9" name="object 9"/>
          <p:cNvSpPr/>
          <p:nvPr/>
        </p:nvSpPr>
        <p:spPr>
          <a:xfrm>
            <a:off x="6099809" y="2416301"/>
            <a:ext cx="2077720" cy="838200"/>
          </a:xfrm>
          <a:custGeom>
            <a:avLst/>
            <a:gdLst/>
            <a:ahLst/>
            <a:cxnLst/>
            <a:rect l="l" t="t" r="r" b="b"/>
            <a:pathLst>
              <a:path w="2077720" h="838200">
                <a:moveTo>
                  <a:pt x="611123" y="68072"/>
                </a:moveTo>
                <a:lnTo>
                  <a:pt x="616473" y="41576"/>
                </a:lnTo>
                <a:lnTo>
                  <a:pt x="631063" y="19938"/>
                </a:lnTo>
                <a:lnTo>
                  <a:pt x="652700" y="5349"/>
                </a:lnTo>
                <a:lnTo>
                  <a:pt x="679195" y="0"/>
                </a:lnTo>
                <a:lnTo>
                  <a:pt x="855471" y="0"/>
                </a:lnTo>
                <a:lnTo>
                  <a:pt x="1221993" y="0"/>
                </a:lnTo>
                <a:lnTo>
                  <a:pt x="2009139" y="0"/>
                </a:lnTo>
                <a:lnTo>
                  <a:pt x="2035635" y="5349"/>
                </a:lnTo>
                <a:lnTo>
                  <a:pt x="2057273" y="19938"/>
                </a:lnTo>
                <a:lnTo>
                  <a:pt x="2071862" y="41576"/>
                </a:lnTo>
                <a:lnTo>
                  <a:pt x="2077212" y="68072"/>
                </a:lnTo>
                <a:lnTo>
                  <a:pt x="2077212" y="238251"/>
                </a:lnTo>
                <a:lnTo>
                  <a:pt x="2077212" y="340360"/>
                </a:lnTo>
                <a:lnTo>
                  <a:pt x="2071862" y="366855"/>
                </a:lnTo>
                <a:lnTo>
                  <a:pt x="2057273" y="388493"/>
                </a:lnTo>
                <a:lnTo>
                  <a:pt x="2035635" y="403082"/>
                </a:lnTo>
                <a:lnTo>
                  <a:pt x="2009139" y="408432"/>
                </a:lnTo>
                <a:lnTo>
                  <a:pt x="1221993" y="408432"/>
                </a:lnTo>
                <a:lnTo>
                  <a:pt x="0" y="838073"/>
                </a:lnTo>
                <a:lnTo>
                  <a:pt x="855471" y="408432"/>
                </a:lnTo>
                <a:lnTo>
                  <a:pt x="679195" y="408432"/>
                </a:lnTo>
                <a:lnTo>
                  <a:pt x="652700" y="403082"/>
                </a:lnTo>
                <a:lnTo>
                  <a:pt x="631063" y="388493"/>
                </a:lnTo>
                <a:lnTo>
                  <a:pt x="616473" y="366855"/>
                </a:lnTo>
                <a:lnTo>
                  <a:pt x="611123" y="340360"/>
                </a:lnTo>
                <a:lnTo>
                  <a:pt x="611123" y="238251"/>
                </a:lnTo>
                <a:lnTo>
                  <a:pt x="611123" y="68072"/>
                </a:lnTo>
                <a:close/>
              </a:path>
            </a:pathLst>
          </a:custGeom>
          <a:ln w="28956">
            <a:solidFill>
              <a:srgbClr val="5185B8"/>
            </a:solidFill>
          </a:ln>
        </p:spPr>
        <p:txBody>
          <a:bodyPr wrap="square" lIns="0" tIns="0" rIns="0" bIns="0" rtlCol="0"/>
          <a:lstStyle/>
          <a:p>
            <a:endParaRPr/>
          </a:p>
        </p:txBody>
      </p:sp>
      <p:sp>
        <p:nvSpPr>
          <p:cNvPr id="10" name="object 10"/>
          <p:cNvSpPr txBox="1"/>
          <p:nvPr/>
        </p:nvSpPr>
        <p:spPr>
          <a:xfrm>
            <a:off x="6822185" y="2478786"/>
            <a:ext cx="1242060" cy="258404"/>
          </a:xfrm>
          <a:prstGeom prst="rect">
            <a:avLst/>
          </a:prstGeom>
        </p:spPr>
        <p:txBody>
          <a:bodyPr vert="horz" wrap="square" lIns="0" tIns="12065" rIns="0" bIns="0" rtlCol="0">
            <a:spAutoFit/>
          </a:bodyPr>
          <a:lstStyle/>
          <a:p>
            <a:pPr marL="12700">
              <a:lnSpc>
                <a:spcPct val="100000"/>
              </a:lnSpc>
              <a:spcBef>
                <a:spcPts val="95"/>
              </a:spcBef>
            </a:pPr>
            <a:r>
              <a:rPr sz="1600" b="0" spc="-5" dirty="0">
                <a:solidFill>
                  <a:srgbClr val="171717"/>
                </a:solidFill>
                <a:latin typeface="+mn-ea"/>
                <a:cs typeface="Microsoft YaHei UI Light"/>
              </a:rPr>
              <a:t>识别剪切位点</a:t>
            </a:r>
            <a:endParaRPr sz="1600" dirty="0">
              <a:latin typeface="+mn-ea"/>
              <a:cs typeface="Microsoft YaHei UI Light"/>
            </a:endParaRPr>
          </a:p>
        </p:txBody>
      </p:sp>
      <p:sp>
        <p:nvSpPr>
          <p:cNvPr id="11" name="object 11"/>
          <p:cNvSpPr/>
          <p:nvPr/>
        </p:nvSpPr>
        <p:spPr>
          <a:xfrm>
            <a:off x="5991478" y="3152394"/>
            <a:ext cx="6052185" cy="952500"/>
          </a:xfrm>
          <a:custGeom>
            <a:avLst/>
            <a:gdLst/>
            <a:ahLst/>
            <a:cxnLst/>
            <a:rect l="l" t="t" r="r" b="b"/>
            <a:pathLst>
              <a:path w="6052184" h="952500">
                <a:moveTo>
                  <a:pt x="5893181" y="0"/>
                </a:moveTo>
                <a:lnTo>
                  <a:pt x="1414652" y="0"/>
                </a:lnTo>
                <a:lnTo>
                  <a:pt x="1364493" y="8097"/>
                </a:lnTo>
                <a:lnTo>
                  <a:pt x="1320916" y="30642"/>
                </a:lnTo>
                <a:lnTo>
                  <a:pt x="1286545" y="65013"/>
                </a:lnTo>
                <a:lnTo>
                  <a:pt x="1264000" y="108590"/>
                </a:lnTo>
                <a:lnTo>
                  <a:pt x="1255902" y="158750"/>
                </a:lnTo>
                <a:lnTo>
                  <a:pt x="1255902" y="555624"/>
                </a:lnTo>
                <a:lnTo>
                  <a:pt x="0" y="709548"/>
                </a:lnTo>
                <a:lnTo>
                  <a:pt x="1255902" y="793749"/>
                </a:lnTo>
                <a:lnTo>
                  <a:pt x="1264000" y="843909"/>
                </a:lnTo>
                <a:lnTo>
                  <a:pt x="1286545" y="887486"/>
                </a:lnTo>
                <a:lnTo>
                  <a:pt x="1320916" y="921857"/>
                </a:lnTo>
                <a:lnTo>
                  <a:pt x="1364493" y="944402"/>
                </a:lnTo>
                <a:lnTo>
                  <a:pt x="1414652" y="952499"/>
                </a:lnTo>
                <a:lnTo>
                  <a:pt x="5893181" y="952499"/>
                </a:lnTo>
                <a:lnTo>
                  <a:pt x="5943340" y="944402"/>
                </a:lnTo>
                <a:lnTo>
                  <a:pt x="5986917" y="921857"/>
                </a:lnTo>
                <a:lnTo>
                  <a:pt x="6021288" y="887486"/>
                </a:lnTo>
                <a:lnTo>
                  <a:pt x="6043833" y="843909"/>
                </a:lnTo>
                <a:lnTo>
                  <a:pt x="6051931" y="793749"/>
                </a:lnTo>
                <a:lnTo>
                  <a:pt x="6051931" y="158750"/>
                </a:lnTo>
                <a:lnTo>
                  <a:pt x="6043833" y="108590"/>
                </a:lnTo>
                <a:lnTo>
                  <a:pt x="6021288" y="65013"/>
                </a:lnTo>
                <a:lnTo>
                  <a:pt x="5986917" y="30642"/>
                </a:lnTo>
                <a:lnTo>
                  <a:pt x="5943340" y="8097"/>
                </a:lnTo>
                <a:lnTo>
                  <a:pt x="5893181" y="0"/>
                </a:lnTo>
                <a:close/>
              </a:path>
            </a:pathLst>
          </a:custGeom>
          <a:solidFill>
            <a:srgbClr val="FFFFFF"/>
          </a:solidFill>
        </p:spPr>
        <p:txBody>
          <a:bodyPr wrap="square" lIns="0" tIns="0" rIns="0" bIns="0" rtlCol="0"/>
          <a:lstStyle/>
          <a:p>
            <a:endParaRPr/>
          </a:p>
        </p:txBody>
      </p:sp>
      <p:sp>
        <p:nvSpPr>
          <p:cNvPr id="12" name="object 12"/>
          <p:cNvSpPr/>
          <p:nvPr/>
        </p:nvSpPr>
        <p:spPr>
          <a:xfrm>
            <a:off x="5991478" y="3152394"/>
            <a:ext cx="6052185" cy="952500"/>
          </a:xfrm>
          <a:custGeom>
            <a:avLst/>
            <a:gdLst/>
            <a:ahLst/>
            <a:cxnLst/>
            <a:rect l="l" t="t" r="r" b="b"/>
            <a:pathLst>
              <a:path w="6052184" h="952500">
                <a:moveTo>
                  <a:pt x="1255902" y="158750"/>
                </a:moveTo>
                <a:lnTo>
                  <a:pt x="1264000" y="108590"/>
                </a:lnTo>
                <a:lnTo>
                  <a:pt x="1286545" y="65013"/>
                </a:lnTo>
                <a:lnTo>
                  <a:pt x="1320916" y="30642"/>
                </a:lnTo>
                <a:lnTo>
                  <a:pt x="1364493" y="8097"/>
                </a:lnTo>
                <a:lnTo>
                  <a:pt x="1414652" y="0"/>
                </a:lnTo>
                <a:lnTo>
                  <a:pt x="2055241" y="0"/>
                </a:lnTo>
                <a:lnTo>
                  <a:pt x="3254248" y="0"/>
                </a:lnTo>
                <a:lnTo>
                  <a:pt x="5893181" y="0"/>
                </a:lnTo>
                <a:lnTo>
                  <a:pt x="5943340" y="8097"/>
                </a:lnTo>
                <a:lnTo>
                  <a:pt x="5986917" y="30642"/>
                </a:lnTo>
                <a:lnTo>
                  <a:pt x="6021288" y="65013"/>
                </a:lnTo>
                <a:lnTo>
                  <a:pt x="6043833" y="108590"/>
                </a:lnTo>
                <a:lnTo>
                  <a:pt x="6051931" y="158750"/>
                </a:lnTo>
                <a:lnTo>
                  <a:pt x="6051931" y="555624"/>
                </a:lnTo>
                <a:lnTo>
                  <a:pt x="6051931" y="793749"/>
                </a:lnTo>
                <a:lnTo>
                  <a:pt x="6043833" y="843909"/>
                </a:lnTo>
                <a:lnTo>
                  <a:pt x="6021288" y="887486"/>
                </a:lnTo>
                <a:lnTo>
                  <a:pt x="5986917" y="921857"/>
                </a:lnTo>
                <a:lnTo>
                  <a:pt x="5943340" y="944402"/>
                </a:lnTo>
                <a:lnTo>
                  <a:pt x="5893181" y="952499"/>
                </a:lnTo>
                <a:lnTo>
                  <a:pt x="3254248" y="952499"/>
                </a:lnTo>
                <a:lnTo>
                  <a:pt x="2055241" y="952499"/>
                </a:lnTo>
                <a:lnTo>
                  <a:pt x="1414652" y="952499"/>
                </a:lnTo>
                <a:lnTo>
                  <a:pt x="1364493" y="944402"/>
                </a:lnTo>
                <a:lnTo>
                  <a:pt x="1320916" y="921857"/>
                </a:lnTo>
                <a:lnTo>
                  <a:pt x="1286545" y="887486"/>
                </a:lnTo>
                <a:lnTo>
                  <a:pt x="1264000" y="843909"/>
                </a:lnTo>
                <a:lnTo>
                  <a:pt x="1255902" y="793749"/>
                </a:lnTo>
                <a:lnTo>
                  <a:pt x="0" y="709548"/>
                </a:lnTo>
                <a:lnTo>
                  <a:pt x="1255902" y="555624"/>
                </a:lnTo>
                <a:lnTo>
                  <a:pt x="1255902" y="158750"/>
                </a:lnTo>
                <a:close/>
              </a:path>
            </a:pathLst>
          </a:custGeom>
          <a:ln w="28956">
            <a:solidFill>
              <a:srgbClr val="5185B8"/>
            </a:solidFill>
          </a:ln>
        </p:spPr>
        <p:txBody>
          <a:bodyPr wrap="square" lIns="0" tIns="0" rIns="0" bIns="0" rtlCol="0"/>
          <a:lstStyle/>
          <a:p>
            <a:endParaRPr/>
          </a:p>
        </p:txBody>
      </p:sp>
      <p:sp>
        <p:nvSpPr>
          <p:cNvPr id="13" name="object 13"/>
          <p:cNvSpPr txBox="1"/>
          <p:nvPr/>
        </p:nvSpPr>
        <p:spPr>
          <a:xfrm>
            <a:off x="7444231" y="3240404"/>
            <a:ext cx="4401820" cy="756920"/>
          </a:xfrm>
          <a:prstGeom prst="rect">
            <a:avLst/>
          </a:prstGeom>
        </p:spPr>
        <p:txBody>
          <a:bodyPr vert="horz" wrap="square" lIns="0" tIns="12065" rIns="0" bIns="0" rtlCol="0">
            <a:spAutoFit/>
          </a:bodyPr>
          <a:lstStyle/>
          <a:p>
            <a:pPr marL="12700" marR="5080" indent="-1270" algn="ctr">
              <a:lnSpc>
                <a:spcPct val="100000"/>
              </a:lnSpc>
              <a:spcBef>
                <a:spcPts val="95"/>
              </a:spcBef>
            </a:pPr>
            <a:r>
              <a:rPr sz="1600" b="0" spc="-5" dirty="0">
                <a:solidFill>
                  <a:srgbClr val="171717"/>
                </a:solidFill>
                <a:latin typeface="+mn-ea"/>
                <a:cs typeface="Microsoft YaHei UI Light"/>
              </a:rPr>
              <a:t>区别于</a:t>
            </a:r>
            <a:r>
              <a:rPr sz="1600" b="0" spc="-30" dirty="0">
                <a:solidFill>
                  <a:srgbClr val="171717"/>
                </a:solidFill>
                <a:latin typeface="+mn-ea"/>
                <a:cs typeface="Microsoft YaHei UI Light"/>
              </a:rPr>
              <a:t> </a:t>
            </a:r>
            <a:r>
              <a:rPr sz="1600" spc="25" dirty="0">
                <a:solidFill>
                  <a:srgbClr val="171717"/>
                </a:solidFill>
                <a:latin typeface="+mn-ea"/>
                <a:cs typeface="Trebuchet MS"/>
              </a:rPr>
              <a:t>genome</a:t>
            </a:r>
            <a:r>
              <a:rPr sz="1600" spc="-40" dirty="0">
                <a:solidFill>
                  <a:srgbClr val="171717"/>
                </a:solidFill>
                <a:latin typeface="+mn-ea"/>
                <a:cs typeface="Trebuchet MS"/>
              </a:rPr>
              <a:t> </a:t>
            </a:r>
            <a:r>
              <a:rPr sz="1600" spc="-10" dirty="0">
                <a:solidFill>
                  <a:srgbClr val="171717"/>
                </a:solidFill>
                <a:latin typeface="+mn-ea"/>
                <a:cs typeface="Trebuchet MS"/>
              </a:rPr>
              <a:t>coordinates</a:t>
            </a:r>
            <a:r>
              <a:rPr sz="1600" spc="-45" dirty="0">
                <a:solidFill>
                  <a:srgbClr val="171717"/>
                </a:solidFill>
                <a:latin typeface="+mn-ea"/>
                <a:cs typeface="Trebuchet MS"/>
              </a:rPr>
              <a:t> </a:t>
            </a:r>
            <a:r>
              <a:rPr sz="1600" spc="-145" dirty="0">
                <a:solidFill>
                  <a:srgbClr val="171717"/>
                </a:solidFill>
                <a:latin typeface="+mn-ea"/>
                <a:cs typeface="Trebuchet MS"/>
              </a:rPr>
              <a:t>,</a:t>
            </a:r>
            <a:r>
              <a:rPr sz="1600" spc="-30" dirty="0">
                <a:solidFill>
                  <a:srgbClr val="171717"/>
                </a:solidFill>
                <a:latin typeface="+mn-ea"/>
                <a:cs typeface="Trebuchet MS"/>
              </a:rPr>
              <a:t> </a:t>
            </a:r>
            <a:r>
              <a:rPr sz="1600" b="0" spc="-5" dirty="0">
                <a:solidFill>
                  <a:srgbClr val="171717"/>
                </a:solidFill>
                <a:latin typeface="+mn-ea"/>
                <a:cs typeface="Microsoft YaHei UI Light"/>
              </a:rPr>
              <a:t>生成</a:t>
            </a:r>
            <a:r>
              <a:rPr sz="1600" spc="-45" dirty="0">
                <a:solidFill>
                  <a:srgbClr val="171717"/>
                </a:solidFill>
                <a:latin typeface="+mn-ea"/>
                <a:cs typeface="Trebuchet MS"/>
              </a:rPr>
              <a:t>transcript  </a:t>
            </a:r>
            <a:r>
              <a:rPr sz="1600" spc="-10" dirty="0">
                <a:solidFill>
                  <a:srgbClr val="171717"/>
                </a:solidFill>
                <a:latin typeface="+mn-ea"/>
                <a:cs typeface="Trebuchet MS"/>
              </a:rPr>
              <a:t>coordinates</a:t>
            </a:r>
            <a:r>
              <a:rPr sz="1600" spc="-65" dirty="0">
                <a:solidFill>
                  <a:srgbClr val="171717"/>
                </a:solidFill>
                <a:latin typeface="+mn-ea"/>
                <a:cs typeface="Trebuchet MS"/>
              </a:rPr>
              <a:t> </a:t>
            </a:r>
            <a:r>
              <a:rPr sz="1600" spc="10" dirty="0">
                <a:solidFill>
                  <a:srgbClr val="171717"/>
                </a:solidFill>
                <a:latin typeface="+mn-ea"/>
                <a:cs typeface="Trebuchet MS"/>
              </a:rPr>
              <a:t>bam</a:t>
            </a:r>
            <a:r>
              <a:rPr sz="1600" spc="-45" dirty="0">
                <a:solidFill>
                  <a:srgbClr val="171717"/>
                </a:solidFill>
                <a:latin typeface="+mn-ea"/>
                <a:cs typeface="Trebuchet MS"/>
              </a:rPr>
              <a:t> </a:t>
            </a:r>
            <a:r>
              <a:rPr sz="1600" b="0" spc="-5" dirty="0">
                <a:solidFill>
                  <a:srgbClr val="171717"/>
                </a:solidFill>
                <a:latin typeface="+mn-ea"/>
                <a:cs typeface="Microsoft YaHei UI Light"/>
              </a:rPr>
              <a:t>文件，用于后续</a:t>
            </a:r>
            <a:r>
              <a:rPr sz="1600" spc="229" dirty="0">
                <a:solidFill>
                  <a:srgbClr val="171717"/>
                </a:solidFill>
                <a:latin typeface="+mn-ea"/>
                <a:cs typeface="Trebuchet MS"/>
              </a:rPr>
              <a:t>RSEM</a:t>
            </a:r>
            <a:r>
              <a:rPr sz="1600" b="0" spc="-5" dirty="0">
                <a:solidFill>
                  <a:srgbClr val="171717"/>
                </a:solidFill>
                <a:latin typeface="+mn-ea"/>
                <a:cs typeface="Microsoft YaHei UI Light"/>
              </a:rPr>
              <a:t>等工具计 算转录本和基因表达量</a:t>
            </a:r>
            <a:endParaRPr sz="1600">
              <a:latin typeface="+mn-ea"/>
              <a:cs typeface="Microsoft YaHei UI Light"/>
            </a:endParaRPr>
          </a:p>
        </p:txBody>
      </p:sp>
      <p:sp>
        <p:nvSpPr>
          <p:cNvPr id="14" name="object 14"/>
          <p:cNvSpPr/>
          <p:nvPr/>
        </p:nvSpPr>
        <p:spPr>
          <a:xfrm>
            <a:off x="5955410" y="4495038"/>
            <a:ext cx="4766945" cy="954405"/>
          </a:xfrm>
          <a:custGeom>
            <a:avLst/>
            <a:gdLst/>
            <a:ahLst/>
            <a:cxnLst/>
            <a:rect l="l" t="t" r="r" b="b"/>
            <a:pathLst>
              <a:path w="4766945" h="954404">
                <a:moveTo>
                  <a:pt x="1349883" y="159004"/>
                </a:moveTo>
                <a:lnTo>
                  <a:pt x="1357994" y="108768"/>
                </a:lnTo>
                <a:lnTo>
                  <a:pt x="1380578" y="65123"/>
                </a:lnTo>
                <a:lnTo>
                  <a:pt x="1415006" y="30695"/>
                </a:lnTo>
                <a:lnTo>
                  <a:pt x="1458651" y="8111"/>
                </a:lnTo>
                <a:lnTo>
                  <a:pt x="1508887" y="0"/>
                </a:lnTo>
                <a:lnTo>
                  <a:pt x="1919350" y="0"/>
                </a:lnTo>
                <a:lnTo>
                  <a:pt x="2773553" y="0"/>
                </a:lnTo>
                <a:lnTo>
                  <a:pt x="4607687" y="0"/>
                </a:lnTo>
                <a:lnTo>
                  <a:pt x="4657922" y="8111"/>
                </a:lnTo>
                <a:lnTo>
                  <a:pt x="4701567" y="30695"/>
                </a:lnTo>
                <a:lnTo>
                  <a:pt x="4735995" y="65123"/>
                </a:lnTo>
                <a:lnTo>
                  <a:pt x="4758579" y="108768"/>
                </a:lnTo>
                <a:lnTo>
                  <a:pt x="4766691" y="159004"/>
                </a:lnTo>
                <a:lnTo>
                  <a:pt x="4766691" y="397510"/>
                </a:lnTo>
                <a:lnTo>
                  <a:pt x="4766691" y="795020"/>
                </a:lnTo>
                <a:lnTo>
                  <a:pt x="4758579" y="845255"/>
                </a:lnTo>
                <a:lnTo>
                  <a:pt x="4735995" y="888900"/>
                </a:lnTo>
                <a:lnTo>
                  <a:pt x="4701567" y="923328"/>
                </a:lnTo>
                <a:lnTo>
                  <a:pt x="4657922" y="945912"/>
                </a:lnTo>
                <a:lnTo>
                  <a:pt x="4607687" y="954024"/>
                </a:lnTo>
                <a:lnTo>
                  <a:pt x="2773553" y="954024"/>
                </a:lnTo>
                <a:lnTo>
                  <a:pt x="1919350" y="954024"/>
                </a:lnTo>
                <a:lnTo>
                  <a:pt x="1508887" y="954024"/>
                </a:lnTo>
                <a:lnTo>
                  <a:pt x="1458651" y="945912"/>
                </a:lnTo>
                <a:lnTo>
                  <a:pt x="1415006" y="923328"/>
                </a:lnTo>
                <a:lnTo>
                  <a:pt x="1380578" y="888900"/>
                </a:lnTo>
                <a:lnTo>
                  <a:pt x="1357994" y="845255"/>
                </a:lnTo>
                <a:lnTo>
                  <a:pt x="1349883" y="795020"/>
                </a:lnTo>
                <a:lnTo>
                  <a:pt x="1349883" y="397510"/>
                </a:lnTo>
                <a:lnTo>
                  <a:pt x="0" y="23622"/>
                </a:lnTo>
                <a:lnTo>
                  <a:pt x="1349883" y="159004"/>
                </a:lnTo>
                <a:close/>
              </a:path>
            </a:pathLst>
          </a:custGeom>
          <a:ln w="28955">
            <a:solidFill>
              <a:srgbClr val="5185B8"/>
            </a:solidFill>
          </a:ln>
        </p:spPr>
        <p:txBody>
          <a:bodyPr wrap="square" lIns="0" tIns="0" rIns="0" bIns="0" rtlCol="0"/>
          <a:lstStyle/>
          <a:p>
            <a:endParaRPr/>
          </a:p>
        </p:txBody>
      </p:sp>
      <p:sp>
        <p:nvSpPr>
          <p:cNvPr id="15" name="object 15"/>
          <p:cNvSpPr txBox="1"/>
          <p:nvPr/>
        </p:nvSpPr>
        <p:spPr>
          <a:xfrm>
            <a:off x="7462519" y="4583938"/>
            <a:ext cx="3102610" cy="997068"/>
          </a:xfrm>
          <a:prstGeom prst="rect">
            <a:avLst/>
          </a:prstGeom>
        </p:spPr>
        <p:txBody>
          <a:bodyPr vert="horz" wrap="square" lIns="0" tIns="12065" rIns="0" bIns="0" rtlCol="0">
            <a:spAutoFit/>
          </a:bodyPr>
          <a:lstStyle/>
          <a:p>
            <a:pPr algn="ctr">
              <a:lnSpc>
                <a:spcPct val="100000"/>
              </a:lnSpc>
              <a:spcBef>
                <a:spcPts val="95"/>
              </a:spcBef>
            </a:pPr>
            <a:r>
              <a:rPr sz="1600" b="0" spc="-5" dirty="0">
                <a:solidFill>
                  <a:srgbClr val="171717"/>
                </a:solidFill>
                <a:latin typeface="+mn-ea"/>
                <a:cs typeface="Microsoft YaHei UI Light"/>
              </a:rPr>
              <a:t>等同于</a:t>
            </a:r>
            <a:r>
              <a:rPr sz="1600" spc="-30" dirty="0">
                <a:solidFill>
                  <a:srgbClr val="171717"/>
                </a:solidFill>
                <a:latin typeface="+mn-ea"/>
                <a:cs typeface="Trebuchet MS"/>
              </a:rPr>
              <a:t>htseq-count,</a:t>
            </a:r>
            <a:r>
              <a:rPr sz="1600" spc="-20" dirty="0">
                <a:solidFill>
                  <a:srgbClr val="171717"/>
                </a:solidFill>
                <a:latin typeface="+mn-ea"/>
                <a:cs typeface="Trebuchet MS"/>
              </a:rPr>
              <a:t> </a:t>
            </a:r>
            <a:r>
              <a:rPr sz="1600" b="0" spc="-5" dirty="0">
                <a:solidFill>
                  <a:srgbClr val="171717"/>
                </a:solidFill>
                <a:latin typeface="+mn-ea"/>
                <a:cs typeface="Microsoft YaHei UI Light"/>
              </a:rPr>
              <a:t>提供基因</a:t>
            </a:r>
            <a:endParaRPr sz="1600" dirty="0">
              <a:latin typeface="+mn-ea"/>
              <a:cs typeface="Microsoft YaHei UI Light"/>
            </a:endParaRPr>
          </a:p>
          <a:p>
            <a:pPr algn="ctr">
              <a:lnSpc>
                <a:spcPct val="100000"/>
              </a:lnSpc>
            </a:pPr>
            <a:r>
              <a:rPr sz="1600" spc="5" dirty="0">
                <a:solidFill>
                  <a:srgbClr val="171717"/>
                </a:solidFill>
                <a:latin typeface="+mn-ea"/>
                <a:cs typeface="Trebuchet MS"/>
              </a:rPr>
              <a:t>c</a:t>
            </a:r>
            <a:r>
              <a:rPr sz="1600" spc="-35" dirty="0">
                <a:solidFill>
                  <a:srgbClr val="171717"/>
                </a:solidFill>
                <a:latin typeface="+mn-ea"/>
                <a:cs typeface="Trebuchet MS"/>
              </a:rPr>
              <a:t>ount</a:t>
            </a:r>
            <a:r>
              <a:rPr sz="1600" b="0" spc="-5" dirty="0">
                <a:solidFill>
                  <a:srgbClr val="171717"/>
                </a:solidFill>
                <a:latin typeface="+mn-ea"/>
                <a:cs typeface="Microsoft YaHei UI Light"/>
              </a:rPr>
              <a:t>，用于后续</a:t>
            </a:r>
            <a:r>
              <a:rPr sz="1600" spc="55" dirty="0">
                <a:solidFill>
                  <a:srgbClr val="171717"/>
                </a:solidFill>
                <a:latin typeface="+mn-ea"/>
                <a:cs typeface="Trebuchet MS"/>
              </a:rPr>
              <a:t>de</a:t>
            </a:r>
            <a:r>
              <a:rPr sz="1600" spc="45" dirty="0">
                <a:solidFill>
                  <a:srgbClr val="171717"/>
                </a:solidFill>
                <a:latin typeface="+mn-ea"/>
                <a:cs typeface="Trebuchet MS"/>
              </a:rPr>
              <a:t>s</a:t>
            </a:r>
            <a:r>
              <a:rPr sz="1600" spc="5" dirty="0">
                <a:solidFill>
                  <a:srgbClr val="171717"/>
                </a:solidFill>
                <a:latin typeface="+mn-ea"/>
                <a:cs typeface="Trebuchet MS"/>
              </a:rPr>
              <a:t>eq</a:t>
            </a:r>
            <a:r>
              <a:rPr sz="1600" b="0" spc="-5" dirty="0">
                <a:solidFill>
                  <a:srgbClr val="171717"/>
                </a:solidFill>
                <a:latin typeface="+mn-ea"/>
                <a:cs typeface="Microsoft YaHei UI Light"/>
              </a:rPr>
              <a:t>等工具进行</a:t>
            </a:r>
            <a:endParaRPr sz="1600" dirty="0">
              <a:latin typeface="+mn-ea"/>
              <a:cs typeface="Microsoft YaHei UI Light"/>
            </a:endParaRPr>
          </a:p>
          <a:p>
            <a:pPr algn="ctr">
              <a:lnSpc>
                <a:spcPct val="100000"/>
              </a:lnSpc>
            </a:pPr>
            <a:r>
              <a:rPr sz="1600" b="0" spc="-10" dirty="0">
                <a:solidFill>
                  <a:srgbClr val="171717"/>
                </a:solidFill>
                <a:latin typeface="+mn-ea"/>
                <a:cs typeface="Microsoft YaHei UI Light"/>
              </a:rPr>
              <a:t>差异表达分析</a:t>
            </a:r>
            <a:endParaRPr sz="1600" dirty="0">
              <a:latin typeface="+mn-ea"/>
              <a:cs typeface="Microsoft YaHei UI Light"/>
            </a:endParaRPr>
          </a:p>
        </p:txBody>
      </p:sp>
      <p:sp>
        <p:nvSpPr>
          <p:cNvPr id="16" name="object 16"/>
          <p:cNvSpPr/>
          <p:nvPr/>
        </p:nvSpPr>
        <p:spPr>
          <a:xfrm>
            <a:off x="6086983" y="5737097"/>
            <a:ext cx="5010150" cy="954405"/>
          </a:xfrm>
          <a:custGeom>
            <a:avLst/>
            <a:gdLst/>
            <a:ahLst/>
            <a:cxnLst/>
            <a:rect l="l" t="t" r="r" b="b"/>
            <a:pathLst>
              <a:path w="5010150" h="954404">
                <a:moveTo>
                  <a:pt x="1593214" y="159003"/>
                </a:moveTo>
                <a:lnTo>
                  <a:pt x="1601326" y="108744"/>
                </a:lnTo>
                <a:lnTo>
                  <a:pt x="1623910" y="65096"/>
                </a:lnTo>
                <a:lnTo>
                  <a:pt x="1658338" y="30677"/>
                </a:lnTo>
                <a:lnTo>
                  <a:pt x="1701983" y="8105"/>
                </a:lnTo>
                <a:lnTo>
                  <a:pt x="1752218" y="0"/>
                </a:lnTo>
                <a:lnTo>
                  <a:pt x="2162683" y="0"/>
                </a:lnTo>
                <a:lnTo>
                  <a:pt x="3016885" y="0"/>
                </a:lnTo>
                <a:lnTo>
                  <a:pt x="4851019" y="0"/>
                </a:lnTo>
                <a:lnTo>
                  <a:pt x="4901254" y="8105"/>
                </a:lnTo>
                <a:lnTo>
                  <a:pt x="4944899" y="30677"/>
                </a:lnTo>
                <a:lnTo>
                  <a:pt x="4979327" y="65096"/>
                </a:lnTo>
                <a:lnTo>
                  <a:pt x="5001911" y="108744"/>
                </a:lnTo>
                <a:lnTo>
                  <a:pt x="5010022" y="159003"/>
                </a:lnTo>
                <a:lnTo>
                  <a:pt x="5010022" y="556513"/>
                </a:lnTo>
                <a:lnTo>
                  <a:pt x="5010022" y="795019"/>
                </a:lnTo>
                <a:lnTo>
                  <a:pt x="5001911" y="845274"/>
                </a:lnTo>
                <a:lnTo>
                  <a:pt x="4979327" y="888922"/>
                </a:lnTo>
                <a:lnTo>
                  <a:pt x="4944899" y="923343"/>
                </a:lnTo>
                <a:lnTo>
                  <a:pt x="4901254" y="945917"/>
                </a:lnTo>
                <a:lnTo>
                  <a:pt x="4851019" y="954023"/>
                </a:lnTo>
                <a:lnTo>
                  <a:pt x="3016885" y="954023"/>
                </a:lnTo>
                <a:lnTo>
                  <a:pt x="2162683" y="954023"/>
                </a:lnTo>
                <a:lnTo>
                  <a:pt x="1752218" y="954023"/>
                </a:lnTo>
                <a:lnTo>
                  <a:pt x="1701983" y="945917"/>
                </a:lnTo>
                <a:lnTo>
                  <a:pt x="1658338" y="923343"/>
                </a:lnTo>
                <a:lnTo>
                  <a:pt x="1623910" y="888922"/>
                </a:lnTo>
                <a:lnTo>
                  <a:pt x="1601326" y="845274"/>
                </a:lnTo>
                <a:lnTo>
                  <a:pt x="1593214" y="795019"/>
                </a:lnTo>
                <a:lnTo>
                  <a:pt x="0" y="701116"/>
                </a:lnTo>
                <a:lnTo>
                  <a:pt x="1593214" y="556513"/>
                </a:lnTo>
                <a:lnTo>
                  <a:pt x="1593214" y="159003"/>
                </a:lnTo>
                <a:close/>
              </a:path>
            </a:pathLst>
          </a:custGeom>
          <a:ln w="28956">
            <a:solidFill>
              <a:srgbClr val="5185B8"/>
            </a:solidFill>
          </a:ln>
        </p:spPr>
        <p:txBody>
          <a:bodyPr wrap="square" lIns="0" tIns="0" rIns="0" bIns="0" rtlCol="0"/>
          <a:lstStyle/>
          <a:p>
            <a:endParaRPr/>
          </a:p>
        </p:txBody>
      </p:sp>
      <p:sp>
        <p:nvSpPr>
          <p:cNvPr id="17" name="object 17"/>
          <p:cNvSpPr txBox="1"/>
          <p:nvPr/>
        </p:nvSpPr>
        <p:spPr>
          <a:xfrm>
            <a:off x="7870697" y="5826963"/>
            <a:ext cx="3034030" cy="758190"/>
          </a:xfrm>
          <a:prstGeom prst="rect">
            <a:avLst/>
          </a:prstGeom>
        </p:spPr>
        <p:txBody>
          <a:bodyPr vert="horz" wrap="square" lIns="0" tIns="11430" rIns="0" bIns="0" rtlCol="0">
            <a:spAutoFit/>
          </a:bodyPr>
          <a:lstStyle/>
          <a:p>
            <a:pPr marL="12700" marR="5080" algn="ctr">
              <a:lnSpc>
                <a:spcPct val="100299"/>
              </a:lnSpc>
              <a:spcBef>
                <a:spcPts val="90"/>
              </a:spcBef>
            </a:pPr>
            <a:r>
              <a:rPr sz="1600" spc="-15" dirty="0">
                <a:solidFill>
                  <a:srgbClr val="171717"/>
                </a:solidFill>
                <a:latin typeface="+mn-ea"/>
                <a:cs typeface="Trebuchet MS"/>
              </a:rPr>
              <a:t>mapp</a:t>
            </a:r>
            <a:r>
              <a:rPr sz="1600" spc="-5" dirty="0">
                <a:solidFill>
                  <a:srgbClr val="171717"/>
                </a:solidFill>
                <a:latin typeface="+mn-ea"/>
                <a:cs typeface="Trebuchet MS"/>
              </a:rPr>
              <a:t>i</a:t>
            </a:r>
            <a:r>
              <a:rPr sz="1600" spc="50" dirty="0">
                <a:solidFill>
                  <a:srgbClr val="171717"/>
                </a:solidFill>
                <a:latin typeface="+mn-ea"/>
                <a:cs typeface="Trebuchet MS"/>
              </a:rPr>
              <a:t>ng</a:t>
            </a:r>
            <a:r>
              <a:rPr sz="1600" b="0" spc="-5" dirty="0">
                <a:solidFill>
                  <a:srgbClr val="171717"/>
                </a:solidFill>
                <a:latin typeface="+mn-ea"/>
                <a:cs typeface="Microsoft YaHei UI Light"/>
              </a:rPr>
              <a:t>结果可视化展示，可以生 成链特意文件，并进行 </a:t>
            </a:r>
            <a:r>
              <a:rPr sz="1600" spc="-30" dirty="0">
                <a:solidFill>
                  <a:srgbClr val="171717"/>
                </a:solidFill>
                <a:latin typeface="+mn-ea"/>
                <a:cs typeface="Trebuchet MS"/>
              </a:rPr>
              <a:t>normalization</a:t>
            </a:r>
            <a:endParaRPr sz="1600" dirty="0">
              <a:latin typeface="+mn-ea"/>
              <a:cs typeface="Trebuchet MS"/>
            </a:endParaRPr>
          </a:p>
        </p:txBody>
      </p:sp>
      <p:sp>
        <p:nvSpPr>
          <p:cNvPr id="18" name="object 18"/>
          <p:cNvSpPr txBox="1"/>
          <p:nvPr/>
        </p:nvSpPr>
        <p:spPr>
          <a:xfrm>
            <a:off x="4796790" y="1307972"/>
            <a:ext cx="1024890" cy="391160"/>
          </a:xfrm>
          <a:prstGeom prst="rect">
            <a:avLst/>
          </a:prstGeom>
        </p:spPr>
        <p:txBody>
          <a:bodyPr vert="horz" wrap="square" lIns="0" tIns="12700" rIns="0" bIns="0" rtlCol="0">
            <a:spAutoFit/>
          </a:bodyPr>
          <a:lstStyle/>
          <a:p>
            <a:pPr marL="12700">
              <a:lnSpc>
                <a:spcPct val="100000"/>
              </a:lnSpc>
              <a:spcBef>
                <a:spcPts val="100"/>
              </a:spcBef>
            </a:pPr>
            <a:r>
              <a:rPr sz="2400" b="1" spc="-135" dirty="0">
                <a:solidFill>
                  <a:srgbClr val="171717"/>
                </a:solidFill>
                <a:latin typeface="+mn-ea"/>
                <a:cs typeface="Lucida Sans"/>
              </a:rPr>
              <a:t>Out</a:t>
            </a:r>
            <a:r>
              <a:rPr sz="2400" b="1" spc="-140" dirty="0">
                <a:solidFill>
                  <a:srgbClr val="171717"/>
                </a:solidFill>
                <a:latin typeface="+mn-ea"/>
                <a:cs typeface="Lucida Sans"/>
              </a:rPr>
              <a:t>put</a:t>
            </a:r>
            <a:endParaRPr sz="2400" dirty="0">
              <a:latin typeface="+mn-ea"/>
              <a:cs typeface="Lucida Sans"/>
            </a:endParaRPr>
          </a:p>
        </p:txBody>
      </p:sp>
      <p:sp>
        <p:nvSpPr>
          <p:cNvPr id="19" name="object 19"/>
          <p:cNvSpPr txBox="1"/>
          <p:nvPr/>
        </p:nvSpPr>
        <p:spPr>
          <a:xfrm>
            <a:off x="4957064" y="1975230"/>
            <a:ext cx="867410" cy="299720"/>
          </a:xfrm>
          <a:prstGeom prst="rect">
            <a:avLst/>
          </a:prstGeom>
        </p:spPr>
        <p:txBody>
          <a:bodyPr vert="horz" wrap="square" lIns="0" tIns="12700" rIns="0" bIns="0" rtlCol="0">
            <a:spAutoFit/>
          </a:bodyPr>
          <a:lstStyle/>
          <a:p>
            <a:pPr marL="12700">
              <a:lnSpc>
                <a:spcPct val="100000"/>
              </a:lnSpc>
              <a:spcBef>
                <a:spcPts val="100"/>
              </a:spcBef>
            </a:pPr>
            <a:r>
              <a:rPr sz="1800" b="1" spc="-45" dirty="0">
                <a:latin typeface="+mn-ea"/>
                <a:cs typeface="Lucida Sans"/>
              </a:rPr>
              <a:t>Log.out</a:t>
            </a:r>
            <a:endParaRPr sz="1800" dirty="0">
              <a:latin typeface="+mn-ea"/>
              <a:cs typeface="Lucida Sans"/>
            </a:endParaRPr>
          </a:p>
        </p:txBody>
      </p:sp>
      <p:sp>
        <p:nvSpPr>
          <p:cNvPr id="20" name="object 20"/>
          <p:cNvSpPr txBox="1"/>
          <p:nvPr/>
        </p:nvSpPr>
        <p:spPr>
          <a:xfrm>
            <a:off x="1429892" y="2572588"/>
            <a:ext cx="4425315" cy="300355"/>
          </a:xfrm>
          <a:prstGeom prst="rect">
            <a:avLst/>
          </a:prstGeom>
        </p:spPr>
        <p:txBody>
          <a:bodyPr vert="horz" wrap="square" lIns="0" tIns="12700" rIns="0" bIns="0" rtlCol="0">
            <a:spAutoFit/>
          </a:bodyPr>
          <a:lstStyle/>
          <a:p>
            <a:pPr marL="12700">
              <a:lnSpc>
                <a:spcPct val="100000"/>
              </a:lnSpc>
              <a:spcBef>
                <a:spcPts val="100"/>
              </a:spcBef>
            </a:pPr>
            <a:r>
              <a:rPr sz="1800" b="1" spc="-75" dirty="0">
                <a:latin typeface="+mn-ea"/>
                <a:cs typeface="Lucida Sans"/>
              </a:rPr>
              <a:t>Unsorted </a:t>
            </a:r>
            <a:r>
              <a:rPr sz="1800" b="1" spc="-80" dirty="0">
                <a:latin typeface="+mn-ea"/>
                <a:cs typeface="Lucida Sans"/>
              </a:rPr>
              <a:t>and </a:t>
            </a:r>
            <a:r>
              <a:rPr sz="1800" b="1" spc="-60" dirty="0">
                <a:latin typeface="+mn-ea"/>
                <a:cs typeface="Lucida Sans"/>
              </a:rPr>
              <a:t>sorted-by-coordinate</a:t>
            </a:r>
            <a:r>
              <a:rPr sz="1800" b="1" spc="-135" dirty="0">
                <a:latin typeface="+mn-ea"/>
                <a:cs typeface="Lucida Sans"/>
              </a:rPr>
              <a:t> </a:t>
            </a:r>
            <a:r>
              <a:rPr sz="1800" b="1" spc="-20" dirty="0">
                <a:latin typeface="+mn-ea"/>
                <a:cs typeface="Lucida Sans"/>
              </a:rPr>
              <a:t>BAM</a:t>
            </a:r>
            <a:endParaRPr sz="1800" dirty="0">
              <a:latin typeface="+mn-ea"/>
              <a:cs typeface="Lucida Sans"/>
            </a:endParaRPr>
          </a:p>
        </p:txBody>
      </p:sp>
      <p:sp>
        <p:nvSpPr>
          <p:cNvPr id="21" name="object 21"/>
          <p:cNvSpPr txBox="1"/>
          <p:nvPr/>
        </p:nvSpPr>
        <p:spPr>
          <a:xfrm>
            <a:off x="4110354" y="3101466"/>
            <a:ext cx="1779270" cy="299720"/>
          </a:xfrm>
          <a:prstGeom prst="rect">
            <a:avLst/>
          </a:prstGeom>
        </p:spPr>
        <p:txBody>
          <a:bodyPr vert="horz" wrap="square" lIns="0" tIns="12700" rIns="0" bIns="0" rtlCol="0">
            <a:spAutoFit/>
          </a:bodyPr>
          <a:lstStyle/>
          <a:p>
            <a:pPr marL="12700">
              <a:lnSpc>
                <a:spcPct val="100000"/>
              </a:lnSpc>
              <a:spcBef>
                <a:spcPts val="100"/>
              </a:spcBef>
            </a:pPr>
            <a:r>
              <a:rPr sz="1800" b="1" spc="-20" dirty="0">
                <a:latin typeface="+mn-ea"/>
                <a:cs typeface="Lucida Sans"/>
              </a:rPr>
              <a:t>Splice</a:t>
            </a:r>
            <a:r>
              <a:rPr sz="1800" b="1" spc="-145" dirty="0">
                <a:latin typeface="+mn-ea"/>
                <a:cs typeface="Lucida Sans"/>
              </a:rPr>
              <a:t> </a:t>
            </a:r>
            <a:r>
              <a:rPr sz="1800" b="1" spc="-65" dirty="0">
                <a:latin typeface="+mn-ea"/>
                <a:cs typeface="Lucida Sans"/>
              </a:rPr>
              <a:t>junctions</a:t>
            </a:r>
            <a:endParaRPr sz="1800">
              <a:latin typeface="+mn-ea"/>
              <a:cs typeface="Lucida Sans"/>
            </a:endParaRPr>
          </a:p>
        </p:txBody>
      </p:sp>
      <p:sp>
        <p:nvSpPr>
          <p:cNvPr id="22" name="object 22"/>
          <p:cNvSpPr txBox="1"/>
          <p:nvPr/>
        </p:nvSpPr>
        <p:spPr>
          <a:xfrm>
            <a:off x="3443478" y="3632657"/>
            <a:ext cx="2439035" cy="300355"/>
          </a:xfrm>
          <a:prstGeom prst="rect">
            <a:avLst/>
          </a:prstGeom>
        </p:spPr>
        <p:txBody>
          <a:bodyPr vert="horz" wrap="square" lIns="0" tIns="12700" rIns="0" bIns="0" rtlCol="0">
            <a:spAutoFit/>
          </a:bodyPr>
          <a:lstStyle/>
          <a:p>
            <a:pPr marL="12700">
              <a:lnSpc>
                <a:spcPct val="100000"/>
              </a:lnSpc>
              <a:spcBef>
                <a:spcPts val="100"/>
              </a:spcBef>
            </a:pPr>
            <a:r>
              <a:rPr sz="1800" b="1" spc="-85" dirty="0">
                <a:latin typeface="+mn-ea"/>
                <a:cs typeface="Lucida Sans"/>
              </a:rPr>
              <a:t>transcript</a:t>
            </a:r>
            <a:r>
              <a:rPr sz="1800" b="1" spc="-105" dirty="0">
                <a:latin typeface="+mn-ea"/>
                <a:cs typeface="Lucida Sans"/>
              </a:rPr>
              <a:t> </a:t>
            </a:r>
            <a:r>
              <a:rPr sz="1800" b="1" spc="-65" dirty="0">
                <a:latin typeface="+mn-ea"/>
                <a:cs typeface="Lucida Sans"/>
              </a:rPr>
              <a:t>coordinates</a:t>
            </a:r>
            <a:endParaRPr sz="1800">
              <a:latin typeface="+mn-ea"/>
              <a:cs typeface="Lucida Sans"/>
            </a:endParaRPr>
          </a:p>
        </p:txBody>
      </p:sp>
      <p:sp>
        <p:nvSpPr>
          <p:cNvPr id="23" name="object 23"/>
          <p:cNvSpPr txBox="1"/>
          <p:nvPr/>
        </p:nvSpPr>
        <p:spPr>
          <a:xfrm>
            <a:off x="3045967" y="4140834"/>
            <a:ext cx="2832735" cy="299720"/>
          </a:xfrm>
          <a:prstGeom prst="rect">
            <a:avLst/>
          </a:prstGeom>
        </p:spPr>
        <p:txBody>
          <a:bodyPr vert="horz" wrap="square" lIns="0" tIns="12700" rIns="0" bIns="0" rtlCol="0">
            <a:spAutoFit/>
          </a:bodyPr>
          <a:lstStyle/>
          <a:p>
            <a:pPr marL="12700">
              <a:lnSpc>
                <a:spcPct val="100000"/>
              </a:lnSpc>
              <a:spcBef>
                <a:spcPts val="100"/>
              </a:spcBef>
            </a:pPr>
            <a:r>
              <a:rPr sz="1800" b="1" spc="-95" dirty="0">
                <a:latin typeface="+mn-ea"/>
                <a:cs typeface="Lucida Sans"/>
              </a:rPr>
              <a:t>number </a:t>
            </a:r>
            <a:r>
              <a:rPr sz="1800" b="1" spc="-100" dirty="0">
                <a:latin typeface="+mn-ea"/>
                <a:cs typeface="Lucida Sans"/>
              </a:rPr>
              <a:t>of </a:t>
            </a:r>
            <a:r>
              <a:rPr sz="1800" b="1" spc="-70" dirty="0">
                <a:latin typeface="+mn-ea"/>
                <a:cs typeface="Lucida Sans"/>
              </a:rPr>
              <a:t>reads </a:t>
            </a:r>
            <a:r>
              <a:rPr sz="1800" b="1" spc="-90" dirty="0">
                <a:latin typeface="+mn-ea"/>
                <a:cs typeface="Lucida Sans"/>
              </a:rPr>
              <a:t>per</a:t>
            </a:r>
            <a:r>
              <a:rPr sz="1800" b="1" spc="-130" dirty="0">
                <a:latin typeface="+mn-ea"/>
                <a:cs typeface="Lucida Sans"/>
              </a:rPr>
              <a:t> </a:t>
            </a:r>
            <a:r>
              <a:rPr sz="1800" b="1" spc="-70" dirty="0">
                <a:latin typeface="+mn-ea"/>
                <a:cs typeface="Lucida Sans"/>
              </a:rPr>
              <a:t>gene</a:t>
            </a:r>
            <a:endParaRPr sz="1800">
              <a:latin typeface="+mn-ea"/>
              <a:cs typeface="Lucida Sans"/>
            </a:endParaRPr>
          </a:p>
        </p:txBody>
      </p:sp>
      <p:sp>
        <p:nvSpPr>
          <p:cNvPr id="24" name="object 24"/>
          <p:cNvSpPr txBox="1"/>
          <p:nvPr/>
        </p:nvSpPr>
        <p:spPr>
          <a:xfrm>
            <a:off x="1549400" y="4611115"/>
            <a:ext cx="4387850" cy="1735732"/>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171717"/>
                </a:solidFill>
                <a:latin typeface="+mn-ea"/>
                <a:cs typeface="Trebuchet MS"/>
              </a:rPr>
              <a:t>column </a:t>
            </a:r>
            <a:r>
              <a:rPr sz="1600" spc="-50" dirty="0">
                <a:solidFill>
                  <a:srgbClr val="171717"/>
                </a:solidFill>
                <a:latin typeface="+mn-ea"/>
                <a:cs typeface="Trebuchet MS"/>
              </a:rPr>
              <a:t>1: </a:t>
            </a:r>
            <a:r>
              <a:rPr sz="1600" spc="30" dirty="0">
                <a:solidFill>
                  <a:srgbClr val="171717"/>
                </a:solidFill>
                <a:latin typeface="+mn-ea"/>
                <a:cs typeface="Trebuchet MS"/>
              </a:rPr>
              <a:t>gene</a:t>
            </a:r>
            <a:r>
              <a:rPr sz="1600" spc="-50" dirty="0">
                <a:solidFill>
                  <a:srgbClr val="171717"/>
                </a:solidFill>
                <a:latin typeface="+mn-ea"/>
                <a:cs typeface="Trebuchet MS"/>
              </a:rPr>
              <a:t> </a:t>
            </a:r>
            <a:r>
              <a:rPr sz="1600" spc="80" dirty="0">
                <a:solidFill>
                  <a:srgbClr val="171717"/>
                </a:solidFill>
                <a:latin typeface="+mn-ea"/>
                <a:cs typeface="Trebuchet MS"/>
              </a:rPr>
              <a:t>ID</a:t>
            </a:r>
            <a:endParaRPr sz="1600">
              <a:latin typeface="+mn-ea"/>
              <a:cs typeface="Trebuchet MS"/>
            </a:endParaRPr>
          </a:p>
          <a:p>
            <a:pPr marL="12700" marR="70485">
              <a:lnSpc>
                <a:spcPct val="100000"/>
              </a:lnSpc>
            </a:pPr>
            <a:r>
              <a:rPr sz="1600" spc="-10" dirty="0">
                <a:solidFill>
                  <a:srgbClr val="171717"/>
                </a:solidFill>
                <a:latin typeface="+mn-ea"/>
                <a:cs typeface="Trebuchet MS"/>
              </a:rPr>
              <a:t>column </a:t>
            </a:r>
            <a:r>
              <a:rPr sz="1600" spc="-50" dirty="0">
                <a:solidFill>
                  <a:srgbClr val="171717"/>
                </a:solidFill>
                <a:latin typeface="+mn-ea"/>
                <a:cs typeface="Trebuchet MS"/>
              </a:rPr>
              <a:t>2: </a:t>
            </a:r>
            <a:r>
              <a:rPr sz="1600" dirty="0">
                <a:solidFill>
                  <a:srgbClr val="171717"/>
                </a:solidFill>
                <a:latin typeface="+mn-ea"/>
                <a:cs typeface="Trebuchet MS"/>
              </a:rPr>
              <a:t>counts </a:t>
            </a:r>
            <a:r>
              <a:rPr sz="1600" spc="-70" dirty="0">
                <a:solidFill>
                  <a:srgbClr val="171717"/>
                </a:solidFill>
                <a:latin typeface="+mn-ea"/>
                <a:cs typeface="Trebuchet MS"/>
              </a:rPr>
              <a:t>for </a:t>
            </a:r>
            <a:r>
              <a:rPr sz="1600" spc="-5" dirty="0">
                <a:solidFill>
                  <a:srgbClr val="171717"/>
                </a:solidFill>
                <a:latin typeface="+mn-ea"/>
                <a:cs typeface="Trebuchet MS"/>
              </a:rPr>
              <a:t>unstranded </a:t>
            </a:r>
            <a:r>
              <a:rPr sz="1600" spc="80" dirty="0">
                <a:solidFill>
                  <a:srgbClr val="171717"/>
                </a:solidFill>
                <a:latin typeface="+mn-ea"/>
                <a:cs typeface="Trebuchet MS"/>
              </a:rPr>
              <a:t>RNA-seq  </a:t>
            </a:r>
            <a:r>
              <a:rPr sz="1600" spc="-10" dirty="0">
                <a:solidFill>
                  <a:srgbClr val="171717"/>
                </a:solidFill>
                <a:latin typeface="+mn-ea"/>
                <a:cs typeface="Trebuchet MS"/>
              </a:rPr>
              <a:t>column </a:t>
            </a:r>
            <a:r>
              <a:rPr sz="1600" spc="-50" dirty="0">
                <a:solidFill>
                  <a:srgbClr val="171717"/>
                </a:solidFill>
                <a:latin typeface="+mn-ea"/>
                <a:cs typeface="Trebuchet MS"/>
              </a:rPr>
              <a:t>3: </a:t>
            </a:r>
            <a:r>
              <a:rPr sz="1600" dirty="0">
                <a:solidFill>
                  <a:srgbClr val="171717"/>
                </a:solidFill>
                <a:latin typeface="+mn-ea"/>
                <a:cs typeface="Trebuchet MS"/>
              </a:rPr>
              <a:t>counts </a:t>
            </a:r>
            <a:r>
              <a:rPr sz="1600" spc="-70" dirty="0">
                <a:solidFill>
                  <a:srgbClr val="171717"/>
                </a:solidFill>
                <a:latin typeface="+mn-ea"/>
                <a:cs typeface="Trebuchet MS"/>
              </a:rPr>
              <a:t>for </a:t>
            </a:r>
            <a:r>
              <a:rPr sz="1600" spc="-55" dirty="0">
                <a:solidFill>
                  <a:srgbClr val="171717"/>
                </a:solidFill>
                <a:latin typeface="+mn-ea"/>
                <a:cs typeface="Trebuchet MS"/>
              </a:rPr>
              <a:t>the </a:t>
            </a:r>
            <a:r>
              <a:rPr sz="1600" dirty="0">
                <a:solidFill>
                  <a:srgbClr val="171717"/>
                </a:solidFill>
                <a:latin typeface="+mn-ea"/>
                <a:cs typeface="Trebuchet MS"/>
              </a:rPr>
              <a:t>1st </a:t>
            </a:r>
            <a:r>
              <a:rPr sz="1600" spc="-10" dirty="0">
                <a:solidFill>
                  <a:srgbClr val="171717"/>
                </a:solidFill>
                <a:latin typeface="+mn-ea"/>
                <a:cs typeface="Trebuchet MS"/>
              </a:rPr>
              <a:t>read </a:t>
            </a:r>
            <a:r>
              <a:rPr sz="1600" spc="-15" dirty="0">
                <a:solidFill>
                  <a:srgbClr val="171717"/>
                </a:solidFill>
                <a:latin typeface="+mn-ea"/>
                <a:cs typeface="Trebuchet MS"/>
              </a:rPr>
              <a:t>strand</a:t>
            </a:r>
            <a:r>
              <a:rPr sz="1600" spc="-80" dirty="0">
                <a:solidFill>
                  <a:srgbClr val="171717"/>
                </a:solidFill>
                <a:latin typeface="+mn-ea"/>
                <a:cs typeface="Trebuchet MS"/>
              </a:rPr>
              <a:t> </a:t>
            </a:r>
            <a:r>
              <a:rPr sz="1600" spc="-10" dirty="0">
                <a:solidFill>
                  <a:srgbClr val="171717"/>
                </a:solidFill>
                <a:latin typeface="+mn-ea"/>
                <a:cs typeface="Trebuchet MS"/>
              </a:rPr>
              <a:t>aligned  </a:t>
            </a:r>
            <a:r>
              <a:rPr sz="1600" spc="-85" dirty="0">
                <a:solidFill>
                  <a:srgbClr val="171717"/>
                </a:solidFill>
                <a:latin typeface="+mn-ea"/>
                <a:cs typeface="Trebuchet MS"/>
              </a:rPr>
              <a:t>with </a:t>
            </a:r>
            <a:r>
              <a:rPr sz="1600" spc="155" dirty="0">
                <a:solidFill>
                  <a:srgbClr val="171717"/>
                </a:solidFill>
                <a:latin typeface="+mn-ea"/>
                <a:cs typeface="Trebuchet MS"/>
              </a:rPr>
              <a:t>RNA </a:t>
            </a:r>
            <a:r>
              <a:rPr sz="1600" spc="-25" dirty="0">
                <a:solidFill>
                  <a:srgbClr val="171717"/>
                </a:solidFill>
                <a:latin typeface="+mn-ea"/>
                <a:cs typeface="Trebuchet MS"/>
              </a:rPr>
              <a:t>(htseq-count </a:t>
            </a:r>
            <a:r>
              <a:rPr sz="1600" spc="-40" dirty="0">
                <a:solidFill>
                  <a:srgbClr val="171717"/>
                </a:solidFill>
                <a:latin typeface="+mn-ea"/>
                <a:cs typeface="Trebuchet MS"/>
              </a:rPr>
              <a:t>option </a:t>
            </a:r>
            <a:r>
              <a:rPr sz="1600" spc="40" dirty="0">
                <a:solidFill>
                  <a:srgbClr val="171717"/>
                </a:solidFill>
                <a:latin typeface="+mn-ea"/>
                <a:cs typeface="Trebuchet MS"/>
              </a:rPr>
              <a:t>-s</a:t>
            </a:r>
            <a:r>
              <a:rPr sz="1600" spc="-250" dirty="0">
                <a:solidFill>
                  <a:srgbClr val="171717"/>
                </a:solidFill>
                <a:latin typeface="+mn-ea"/>
                <a:cs typeface="Trebuchet MS"/>
              </a:rPr>
              <a:t> </a:t>
            </a:r>
            <a:r>
              <a:rPr sz="1600" spc="20" dirty="0">
                <a:solidFill>
                  <a:srgbClr val="171717"/>
                </a:solidFill>
                <a:latin typeface="+mn-ea"/>
                <a:cs typeface="Trebuchet MS"/>
              </a:rPr>
              <a:t>yes)</a:t>
            </a:r>
            <a:endParaRPr sz="1600">
              <a:latin typeface="+mn-ea"/>
              <a:cs typeface="Trebuchet MS"/>
            </a:endParaRPr>
          </a:p>
          <a:p>
            <a:pPr marL="12700" marR="5080">
              <a:lnSpc>
                <a:spcPct val="100000"/>
              </a:lnSpc>
            </a:pPr>
            <a:r>
              <a:rPr sz="1600" spc="-10" dirty="0">
                <a:solidFill>
                  <a:srgbClr val="171717"/>
                </a:solidFill>
                <a:latin typeface="+mn-ea"/>
                <a:cs typeface="Trebuchet MS"/>
              </a:rPr>
              <a:t>column </a:t>
            </a:r>
            <a:r>
              <a:rPr sz="1600" spc="-50" dirty="0">
                <a:solidFill>
                  <a:srgbClr val="171717"/>
                </a:solidFill>
                <a:latin typeface="+mn-ea"/>
                <a:cs typeface="Trebuchet MS"/>
              </a:rPr>
              <a:t>4: </a:t>
            </a:r>
            <a:r>
              <a:rPr sz="1600" dirty="0">
                <a:solidFill>
                  <a:srgbClr val="171717"/>
                </a:solidFill>
                <a:latin typeface="+mn-ea"/>
                <a:cs typeface="Trebuchet MS"/>
              </a:rPr>
              <a:t>counts </a:t>
            </a:r>
            <a:r>
              <a:rPr sz="1600" spc="-70" dirty="0">
                <a:solidFill>
                  <a:srgbClr val="171717"/>
                </a:solidFill>
                <a:latin typeface="+mn-ea"/>
                <a:cs typeface="Trebuchet MS"/>
              </a:rPr>
              <a:t>for </a:t>
            </a:r>
            <a:r>
              <a:rPr sz="1600" spc="-55" dirty="0">
                <a:solidFill>
                  <a:srgbClr val="171717"/>
                </a:solidFill>
                <a:latin typeface="+mn-ea"/>
                <a:cs typeface="Trebuchet MS"/>
              </a:rPr>
              <a:t>the </a:t>
            </a:r>
            <a:r>
              <a:rPr sz="1600" spc="15" dirty="0">
                <a:solidFill>
                  <a:srgbClr val="171717"/>
                </a:solidFill>
                <a:latin typeface="+mn-ea"/>
                <a:cs typeface="Trebuchet MS"/>
              </a:rPr>
              <a:t>2nd </a:t>
            </a:r>
            <a:r>
              <a:rPr sz="1600" spc="-10" dirty="0">
                <a:solidFill>
                  <a:srgbClr val="171717"/>
                </a:solidFill>
                <a:latin typeface="+mn-ea"/>
                <a:cs typeface="Trebuchet MS"/>
              </a:rPr>
              <a:t>read </a:t>
            </a:r>
            <a:r>
              <a:rPr sz="1600" spc="-15" dirty="0">
                <a:solidFill>
                  <a:srgbClr val="171717"/>
                </a:solidFill>
                <a:latin typeface="+mn-ea"/>
                <a:cs typeface="Trebuchet MS"/>
              </a:rPr>
              <a:t>strand</a:t>
            </a:r>
            <a:r>
              <a:rPr sz="1600" spc="-100" dirty="0">
                <a:solidFill>
                  <a:srgbClr val="171717"/>
                </a:solidFill>
                <a:latin typeface="+mn-ea"/>
                <a:cs typeface="Trebuchet MS"/>
              </a:rPr>
              <a:t> </a:t>
            </a:r>
            <a:r>
              <a:rPr sz="1600" spc="-10" dirty="0">
                <a:solidFill>
                  <a:srgbClr val="171717"/>
                </a:solidFill>
                <a:latin typeface="+mn-ea"/>
                <a:cs typeface="Trebuchet MS"/>
              </a:rPr>
              <a:t>aligned  </a:t>
            </a:r>
            <a:r>
              <a:rPr sz="1600" spc="-85" dirty="0">
                <a:solidFill>
                  <a:srgbClr val="171717"/>
                </a:solidFill>
                <a:latin typeface="+mn-ea"/>
                <a:cs typeface="Trebuchet MS"/>
              </a:rPr>
              <a:t>with </a:t>
            </a:r>
            <a:r>
              <a:rPr sz="1600" spc="155" dirty="0">
                <a:solidFill>
                  <a:srgbClr val="171717"/>
                </a:solidFill>
                <a:latin typeface="+mn-ea"/>
                <a:cs typeface="Trebuchet MS"/>
              </a:rPr>
              <a:t>RNA </a:t>
            </a:r>
            <a:r>
              <a:rPr sz="1600" spc="-25" dirty="0">
                <a:solidFill>
                  <a:srgbClr val="171717"/>
                </a:solidFill>
                <a:latin typeface="+mn-ea"/>
                <a:cs typeface="Trebuchet MS"/>
              </a:rPr>
              <a:t>(htseq-count </a:t>
            </a:r>
            <a:r>
              <a:rPr sz="1600" spc="-40" dirty="0">
                <a:solidFill>
                  <a:srgbClr val="171717"/>
                </a:solidFill>
                <a:latin typeface="+mn-ea"/>
                <a:cs typeface="Trebuchet MS"/>
              </a:rPr>
              <a:t>option </a:t>
            </a:r>
            <a:r>
              <a:rPr sz="1600" spc="40" dirty="0">
                <a:solidFill>
                  <a:srgbClr val="171717"/>
                </a:solidFill>
                <a:latin typeface="+mn-ea"/>
                <a:cs typeface="Trebuchet MS"/>
              </a:rPr>
              <a:t>-s</a:t>
            </a:r>
            <a:r>
              <a:rPr sz="1600" spc="-250" dirty="0">
                <a:solidFill>
                  <a:srgbClr val="171717"/>
                </a:solidFill>
                <a:latin typeface="+mn-ea"/>
                <a:cs typeface="Trebuchet MS"/>
              </a:rPr>
              <a:t> </a:t>
            </a:r>
            <a:r>
              <a:rPr sz="1600" spc="-5" dirty="0">
                <a:solidFill>
                  <a:srgbClr val="171717"/>
                </a:solidFill>
                <a:latin typeface="+mn-ea"/>
                <a:cs typeface="Trebuchet MS"/>
              </a:rPr>
              <a:t>reverse)</a:t>
            </a:r>
            <a:endParaRPr sz="1600">
              <a:latin typeface="+mn-ea"/>
              <a:cs typeface="Trebuchet MS"/>
            </a:endParaRPr>
          </a:p>
        </p:txBody>
      </p:sp>
      <p:sp>
        <p:nvSpPr>
          <p:cNvPr id="25" name="object 25"/>
          <p:cNvSpPr txBox="1"/>
          <p:nvPr/>
        </p:nvSpPr>
        <p:spPr>
          <a:xfrm>
            <a:off x="4227957" y="6349390"/>
            <a:ext cx="1587500" cy="299720"/>
          </a:xfrm>
          <a:prstGeom prst="rect">
            <a:avLst/>
          </a:prstGeom>
        </p:spPr>
        <p:txBody>
          <a:bodyPr vert="horz" wrap="square" lIns="0" tIns="12700" rIns="0" bIns="0" rtlCol="0">
            <a:spAutoFit/>
          </a:bodyPr>
          <a:lstStyle/>
          <a:p>
            <a:pPr marL="12700">
              <a:lnSpc>
                <a:spcPct val="100000"/>
              </a:lnSpc>
              <a:spcBef>
                <a:spcPts val="100"/>
              </a:spcBef>
            </a:pPr>
            <a:r>
              <a:rPr sz="1800" b="1" spc="-100" dirty="0">
                <a:latin typeface="+mn-ea"/>
                <a:cs typeface="Lucida Sans"/>
              </a:rPr>
              <a:t>Output</a:t>
            </a:r>
            <a:r>
              <a:rPr sz="1800" b="1" spc="-165" dirty="0">
                <a:latin typeface="+mn-ea"/>
                <a:cs typeface="Lucida Sans"/>
              </a:rPr>
              <a:t> </a:t>
            </a:r>
            <a:r>
              <a:rPr sz="1800" b="1" spc="-55" dirty="0">
                <a:latin typeface="+mn-ea"/>
                <a:cs typeface="Lucida Sans"/>
              </a:rPr>
              <a:t>Wiggle</a:t>
            </a:r>
            <a:endParaRPr sz="1800">
              <a:latin typeface="+mn-ea"/>
              <a:cs typeface="Lucida Sans"/>
            </a:endParaRPr>
          </a:p>
        </p:txBody>
      </p:sp>
      <p:sp>
        <p:nvSpPr>
          <p:cNvPr id="27" name="灯片编号占位符 26">
            <a:extLst>
              <a:ext uri="{FF2B5EF4-FFF2-40B4-BE49-F238E27FC236}">
                <a16:creationId xmlns:a16="http://schemas.microsoft.com/office/drawing/2014/main" id="{917139A4-390D-4D80-BE3C-3B339CD600FC}"/>
              </a:ext>
            </a:extLst>
          </p:cNvPr>
          <p:cNvSpPr>
            <a:spLocks noGrp="1"/>
          </p:cNvSpPr>
          <p:nvPr>
            <p:ph type="sldNum" sz="quarter" idx="7"/>
          </p:nvPr>
        </p:nvSpPr>
        <p:spPr/>
        <p:txBody>
          <a:bodyPr/>
          <a:lstStyle/>
          <a:p>
            <a:pPr marL="25400">
              <a:lnSpc>
                <a:spcPct val="100000"/>
              </a:lnSpc>
            </a:pPr>
            <a:fld id="{81D60167-4931-47E6-BA6A-407CBD079E47}" type="slidenum">
              <a:rPr lang="en-US" altLang="zh-CN" spc="25" smtClean="0"/>
              <a:t>43</a:t>
            </a:fld>
            <a:endParaRPr lang="en-US" altLang="zh-CN" spc="25"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tabLst>
                <a:tab pos="10862945" algn="l"/>
              </a:tabLst>
            </a:pPr>
            <a:r>
              <a:rPr b="0" spc="10" dirty="0">
                <a:latin typeface="+mj-ea"/>
                <a:cs typeface="Times New Roman"/>
              </a:rPr>
              <a:t> </a:t>
            </a:r>
            <a:r>
              <a:rPr spc="-5" dirty="0">
                <a:latin typeface="+mj-ea"/>
              </a:rPr>
              <a:t>有参序列比对潜在问题：比对率不</a:t>
            </a:r>
            <a:r>
              <a:rPr dirty="0">
                <a:latin typeface="+mj-ea"/>
              </a:rPr>
              <a:t>正</a:t>
            </a:r>
            <a:r>
              <a:rPr spc="-5" dirty="0">
                <a:latin typeface="+mj-ea"/>
              </a:rPr>
              <a:t>常</a:t>
            </a:r>
            <a:r>
              <a:rPr dirty="0">
                <a:latin typeface="+mj-ea"/>
              </a:rPr>
              <a:t>	</a:t>
            </a:r>
          </a:p>
        </p:txBody>
      </p:sp>
      <p:sp>
        <p:nvSpPr>
          <p:cNvPr id="3" name="object 3"/>
          <p:cNvSpPr/>
          <p:nvPr/>
        </p:nvSpPr>
        <p:spPr>
          <a:xfrm>
            <a:off x="2206751" y="2621279"/>
            <a:ext cx="3887724" cy="378561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228594" y="3260597"/>
            <a:ext cx="2794000" cy="325120"/>
          </a:xfrm>
          <a:custGeom>
            <a:avLst/>
            <a:gdLst/>
            <a:ahLst/>
            <a:cxnLst/>
            <a:rect l="l" t="t" r="r" b="b"/>
            <a:pathLst>
              <a:path w="2794000" h="325120">
                <a:moveTo>
                  <a:pt x="0" y="324612"/>
                </a:moveTo>
                <a:lnTo>
                  <a:pt x="2793492" y="324612"/>
                </a:lnTo>
                <a:lnTo>
                  <a:pt x="2793492" y="0"/>
                </a:lnTo>
                <a:lnTo>
                  <a:pt x="0" y="0"/>
                </a:lnTo>
                <a:lnTo>
                  <a:pt x="0" y="324612"/>
                </a:lnTo>
                <a:close/>
              </a:path>
            </a:pathLst>
          </a:custGeom>
          <a:ln w="38099">
            <a:solidFill>
              <a:srgbClr val="C00000"/>
            </a:solidFill>
          </a:ln>
        </p:spPr>
        <p:txBody>
          <a:bodyPr wrap="square" lIns="0" tIns="0" rIns="0" bIns="0" rtlCol="0"/>
          <a:lstStyle/>
          <a:p>
            <a:endParaRPr/>
          </a:p>
        </p:txBody>
      </p:sp>
      <p:sp>
        <p:nvSpPr>
          <p:cNvPr id="5" name="object 5"/>
          <p:cNvSpPr/>
          <p:nvPr/>
        </p:nvSpPr>
        <p:spPr>
          <a:xfrm>
            <a:off x="3109722" y="5929121"/>
            <a:ext cx="2794000" cy="325120"/>
          </a:xfrm>
          <a:custGeom>
            <a:avLst/>
            <a:gdLst/>
            <a:ahLst/>
            <a:cxnLst/>
            <a:rect l="l" t="t" r="r" b="b"/>
            <a:pathLst>
              <a:path w="2794000" h="325120">
                <a:moveTo>
                  <a:pt x="0" y="324611"/>
                </a:moveTo>
                <a:lnTo>
                  <a:pt x="2793492" y="324611"/>
                </a:lnTo>
                <a:lnTo>
                  <a:pt x="2793492" y="0"/>
                </a:lnTo>
                <a:lnTo>
                  <a:pt x="0" y="0"/>
                </a:lnTo>
                <a:lnTo>
                  <a:pt x="0" y="324611"/>
                </a:lnTo>
                <a:close/>
              </a:path>
            </a:pathLst>
          </a:custGeom>
          <a:ln w="38099">
            <a:solidFill>
              <a:srgbClr val="C00000"/>
            </a:solidFill>
          </a:ln>
        </p:spPr>
        <p:txBody>
          <a:bodyPr wrap="square" lIns="0" tIns="0" rIns="0" bIns="0" rtlCol="0"/>
          <a:lstStyle/>
          <a:p>
            <a:endParaRPr/>
          </a:p>
        </p:txBody>
      </p:sp>
      <p:sp>
        <p:nvSpPr>
          <p:cNvPr id="6" name="object 6"/>
          <p:cNvSpPr/>
          <p:nvPr/>
        </p:nvSpPr>
        <p:spPr>
          <a:xfrm>
            <a:off x="6560819" y="2621279"/>
            <a:ext cx="3889248" cy="3785616"/>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7636002" y="3281934"/>
            <a:ext cx="2719070" cy="325120"/>
          </a:xfrm>
          <a:custGeom>
            <a:avLst/>
            <a:gdLst/>
            <a:ahLst/>
            <a:cxnLst/>
            <a:rect l="l" t="t" r="r" b="b"/>
            <a:pathLst>
              <a:path w="2719070" h="325120">
                <a:moveTo>
                  <a:pt x="0" y="324612"/>
                </a:moveTo>
                <a:lnTo>
                  <a:pt x="2718816" y="324612"/>
                </a:lnTo>
                <a:lnTo>
                  <a:pt x="2718816" y="0"/>
                </a:lnTo>
                <a:lnTo>
                  <a:pt x="0" y="0"/>
                </a:lnTo>
                <a:lnTo>
                  <a:pt x="0" y="324612"/>
                </a:lnTo>
                <a:close/>
              </a:path>
            </a:pathLst>
          </a:custGeom>
          <a:ln w="38100">
            <a:solidFill>
              <a:srgbClr val="C00000"/>
            </a:solidFill>
          </a:ln>
        </p:spPr>
        <p:txBody>
          <a:bodyPr wrap="square" lIns="0" tIns="0" rIns="0" bIns="0" rtlCol="0"/>
          <a:lstStyle/>
          <a:p>
            <a:endParaRPr/>
          </a:p>
        </p:txBody>
      </p:sp>
      <p:sp>
        <p:nvSpPr>
          <p:cNvPr id="8" name="object 8"/>
          <p:cNvSpPr/>
          <p:nvPr/>
        </p:nvSpPr>
        <p:spPr>
          <a:xfrm>
            <a:off x="7536942" y="5939790"/>
            <a:ext cx="2719070" cy="325120"/>
          </a:xfrm>
          <a:custGeom>
            <a:avLst/>
            <a:gdLst/>
            <a:ahLst/>
            <a:cxnLst/>
            <a:rect l="l" t="t" r="r" b="b"/>
            <a:pathLst>
              <a:path w="2719070" h="325120">
                <a:moveTo>
                  <a:pt x="0" y="324612"/>
                </a:moveTo>
                <a:lnTo>
                  <a:pt x="2718816" y="324612"/>
                </a:lnTo>
                <a:lnTo>
                  <a:pt x="2718816" y="0"/>
                </a:lnTo>
                <a:lnTo>
                  <a:pt x="0" y="0"/>
                </a:lnTo>
                <a:lnTo>
                  <a:pt x="0" y="324612"/>
                </a:lnTo>
                <a:close/>
              </a:path>
            </a:pathLst>
          </a:custGeom>
          <a:ln w="38100">
            <a:solidFill>
              <a:srgbClr val="C00000"/>
            </a:solidFill>
          </a:ln>
        </p:spPr>
        <p:txBody>
          <a:bodyPr wrap="square" lIns="0" tIns="0" rIns="0" bIns="0" rtlCol="0"/>
          <a:lstStyle/>
          <a:p>
            <a:endParaRPr/>
          </a:p>
        </p:txBody>
      </p:sp>
      <p:sp>
        <p:nvSpPr>
          <p:cNvPr id="9" name="object 9"/>
          <p:cNvSpPr txBox="1"/>
          <p:nvPr/>
        </p:nvSpPr>
        <p:spPr>
          <a:xfrm>
            <a:off x="3919854" y="1070310"/>
            <a:ext cx="5147946" cy="1216936"/>
          </a:xfrm>
          <a:prstGeom prst="rect">
            <a:avLst/>
          </a:prstGeom>
        </p:spPr>
        <p:txBody>
          <a:bodyPr vert="horz" wrap="square" lIns="0" tIns="13335" rIns="0" bIns="0" rtlCol="0">
            <a:spAutoFit/>
          </a:bodyPr>
          <a:lstStyle/>
          <a:p>
            <a:pPr marL="12700" marR="5080" algn="just">
              <a:lnSpc>
                <a:spcPct val="150100"/>
              </a:lnSpc>
              <a:spcBef>
                <a:spcPts val="105"/>
              </a:spcBef>
            </a:pPr>
            <a:r>
              <a:rPr sz="1800" b="0" spc="-5" dirty="0" err="1">
                <a:latin typeface="+mn-ea"/>
                <a:cs typeface="Microsoft YaHei UI Light"/>
              </a:rPr>
              <a:t>数据是否被污染：数据库比</a:t>
            </a:r>
            <a:r>
              <a:rPr sz="1800" b="0" dirty="0" err="1">
                <a:latin typeface="+mn-ea"/>
                <a:cs typeface="Microsoft YaHei UI Light"/>
              </a:rPr>
              <a:t>对</a:t>
            </a:r>
            <a:r>
              <a:rPr sz="1800" b="0" spc="-45" dirty="0">
                <a:latin typeface="+mn-ea"/>
                <a:cs typeface="Microsoft YaHei UI Light"/>
              </a:rPr>
              <a:t> </a:t>
            </a:r>
            <a:r>
              <a:rPr sz="1800" spc="5" dirty="0">
                <a:latin typeface="+mn-ea"/>
                <a:cs typeface="Trebuchet MS"/>
              </a:rPr>
              <a:t>unmapped</a:t>
            </a:r>
            <a:r>
              <a:rPr lang="en-US" altLang="zh-CN" spc="-40" dirty="0">
                <a:latin typeface="+mn-ea"/>
                <a:cs typeface="Trebuchet MS"/>
              </a:rPr>
              <a:t> </a:t>
            </a:r>
            <a:r>
              <a:rPr sz="1800" spc="20" dirty="0">
                <a:latin typeface="+mn-ea"/>
                <a:cs typeface="Trebuchet MS"/>
              </a:rPr>
              <a:t>reads  </a:t>
            </a:r>
            <a:r>
              <a:rPr sz="1800" b="0" dirty="0">
                <a:latin typeface="+mn-ea"/>
                <a:cs typeface="Microsoft YaHei UI Light"/>
              </a:rPr>
              <a:t>参考基因组是否完整：检查所用参考基因组信息 参数设置错误：链特异性数据用了错误的参数</a:t>
            </a:r>
            <a:endParaRPr sz="1800" dirty="0">
              <a:latin typeface="+mn-ea"/>
              <a:cs typeface="Microsoft YaHei UI Light"/>
            </a:endParaRPr>
          </a:p>
        </p:txBody>
      </p:sp>
      <p:sp>
        <p:nvSpPr>
          <p:cNvPr id="11" name="object 11"/>
          <p:cNvSpPr txBox="1">
            <a:spLocks noGrp="1"/>
          </p:cNvSpPr>
          <p:nvPr>
            <p:ph type="sldNum" sz="quarter" idx="7"/>
          </p:nvPr>
        </p:nvSpPr>
        <p:spPr>
          <a:prstGeom prst="rect">
            <a:avLst/>
          </a:prstGeom>
        </p:spPr>
        <p:txBody>
          <a:bodyPr vert="horz" wrap="square" lIns="0" tIns="103022" rIns="0" bIns="0" rtlCol="0">
            <a:spAutoFit/>
          </a:bodyPr>
          <a:lstStyle/>
          <a:p>
            <a:pPr marL="25400">
              <a:lnSpc>
                <a:spcPct val="100000"/>
              </a:lnSpc>
            </a:pPr>
            <a:fld id="{81D60167-4931-47E6-BA6A-407CBD079E47}" type="slidenum">
              <a:rPr spc="25" dirty="0"/>
              <a:t>44</a:t>
            </a:fld>
            <a:endParaRPr spc="25"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tabLst>
                <a:tab pos="10862945" algn="l"/>
              </a:tabLst>
            </a:pPr>
            <a:r>
              <a:rPr b="1" spc="-185" dirty="0">
                <a:latin typeface="+mj-ea"/>
                <a:cs typeface="Lucida Sans"/>
              </a:rPr>
              <a:t> </a:t>
            </a:r>
            <a:r>
              <a:rPr b="1" spc="-75" dirty="0">
                <a:latin typeface="+mj-ea"/>
                <a:cs typeface="Lucida Sans"/>
              </a:rPr>
              <a:t>clean</a:t>
            </a:r>
            <a:r>
              <a:rPr b="1" spc="-155" dirty="0">
                <a:latin typeface="+mj-ea"/>
                <a:cs typeface="Lucida Sans"/>
              </a:rPr>
              <a:t> </a:t>
            </a:r>
            <a:r>
              <a:rPr b="1" spc="-135" dirty="0">
                <a:latin typeface="+mj-ea"/>
                <a:cs typeface="Lucida Sans"/>
              </a:rPr>
              <a:t>data</a:t>
            </a:r>
            <a:r>
              <a:rPr b="1" spc="-125" dirty="0">
                <a:latin typeface="+mj-ea"/>
                <a:cs typeface="Lucida Sans"/>
              </a:rPr>
              <a:t> </a:t>
            </a:r>
            <a:r>
              <a:rPr spc="-5" dirty="0">
                <a:latin typeface="+mj-ea"/>
              </a:rPr>
              <a:t>有参序列比对潜在问题：参数设置	</a:t>
            </a:r>
          </a:p>
        </p:txBody>
      </p:sp>
      <p:sp>
        <p:nvSpPr>
          <p:cNvPr id="4" name="object 4"/>
          <p:cNvSpPr/>
          <p:nvPr/>
        </p:nvSpPr>
        <p:spPr>
          <a:xfrm>
            <a:off x="8442553" y="3505200"/>
            <a:ext cx="3310696" cy="250724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947180" y="3824295"/>
            <a:ext cx="7373150" cy="2328835"/>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1600200" y="1034412"/>
            <a:ext cx="8697595" cy="2739211"/>
          </a:xfrm>
          <a:prstGeom prst="rect">
            <a:avLst/>
          </a:prstGeom>
        </p:spPr>
        <p:txBody>
          <a:bodyPr vert="horz" wrap="square" lIns="0" tIns="172720" rIns="0" bIns="0" rtlCol="0">
            <a:spAutoFit/>
          </a:bodyPr>
          <a:lstStyle/>
          <a:p>
            <a:pPr marL="12700">
              <a:lnSpc>
                <a:spcPct val="100000"/>
              </a:lnSpc>
              <a:spcBef>
                <a:spcPts val="1360"/>
              </a:spcBef>
            </a:pPr>
            <a:r>
              <a:rPr sz="2000" spc="105" dirty="0">
                <a:latin typeface="+mn-ea"/>
                <a:cs typeface="Trebuchet MS"/>
              </a:rPr>
              <a:t>dUTP</a:t>
            </a:r>
            <a:r>
              <a:rPr sz="2000" spc="-95" dirty="0">
                <a:latin typeface="+mn-ea"/>
                <a:cs typeface="Trebuchet MS"/>
              </a:rPr>
              <a:t> </a:t>
            </a:r>
            <a:r>
              <a:rPr sz="2000" b="0" dirty="0">
                <a:latin typeface="+mn-ea"/>
                <a:cs typeface="Microsoft YaHei UI Light"/>
              </a:rPr>
              <a:t>测序方式对应名字</a:t>
            </a:r>
            <a:r>
              <a:rPr sz="2000" b="0" spc="-30" dirty="0">
                <a:latin typeface="+mn-ea"/>
                <a:cs typeface="Microsoft YaHei UI Light"/>
              </a:rPr>
              <a:t>：</a:t>
            </a:r>
            <a:r>
              <a:rPr sz="2000" spc="-30" dirty="0">
                <a:latin typeface="+mn-ea"/>
                <a:cs typeface="Trebuchet MS"/>
              </a:rPr>
              <a:t>fr-firstrand</a:t>
            </a:r>
            <a:r>
              <a:rPr sz="2000" b="0" spc="-30" dirty="0">
                <a:latin typeface="+mn-ea"/>
                <a:cs typeface="Microsoft YaHei UI Light"/>
              </a:rPr>
              <a:t>；</a:t>
            </a:r>
            <a:r>
              <a:rPr sz="2000" spc="-30" dirty="0">
                <a:latin typeface="+mn-ea"/>
                <a:cs typeface="Trebuchet MS"/>
              </a:rPr>
              <a:t>RF</a:t>
            </a:r>
            <a:endParaRPr sz="2000" dirty="0">
              <a:latin typeface="+mn-ea"/>
              <a:cs typeface="Trebuchet MS"/>
            </a:endParaRPr>
          </a:p>
          <a:p>
            <a:pPr marL="241300">
              <a:lnSpc>
                <a:spcPct val="100000"/>
              </a:lnSpc>
              <a:spcBef>
                <a:spcPts val="994"/>
              </a:spcBef>
            </a:pPr>
            <a:r>
              <a:rPr sz="1600" b="0" spc="-5" dirty="0">
                <a:latin typeface="+mn-ea"/>
                <a:cs typeface="Microsoft YaHei UI Light"/>
              </a:rPr>
              <a:t>正义链</a:t>
            </a:r>
            <a:r>
              <a:rPr sz="1600" b="0" spc="55" dirty="0">
                <a:latin typeface="+mn-ea"/>
                <a:cs typeface="Microsoft YaHei UI Light"/>
              </a:rPr>
              <a:t>（</a:t>
            </a:r>
            <a:r>
              <a:rPr sz="1600" spc="55" dirty="0">
                <a:latin typeface="+mn-ea"/>
                <a:cs typeface="Trebuchet MS"/>
              </a:rPr>
              <a:t>sense</a:t>
            </a:r>
            <a:r>
              <a:rPr sz="1600" spc="-35" dirty="0">
                <a:latin typeface="+mn-ea"/>
                <a:cs typeface="Trebuchet MS"/>
              </a:rPr>
              <a:t> </a:t>
            </a:r>
            <a:r>
              <a:rPr sz="1600" dirty="0">
                <a:latin typeface="+mn-ea"/>
                <a:cs typeface="Trebuchet MS"/>
              </a:rPr>
              <a:t>strand</a:t>
            </a:r>
            <a:r>
              <a:rPr sz="1600" b="0" dirty="0">
                <a:latin typeface="+mn-ea"/>
                <a:cs typeface="Microsoft YaHei UI Light"/>
              </a:rPr>
              <a:t>）</a:t>
            </a:r>
            <a:r>
              <a:rPr sz="1600" dirty="0">
                <a:latin typeface="+mn-ea"/>
                <a:cs typeface="Trebuchet MS"/>
              </a:rPr>
              <a:t>=</a:t>
            </a:r>
            <a:r>
              <a:rPr sz="1600" spc="-15" dirty="0">
                <a:latin typeface="+mn-ea"/>
                <a:cs typeface="Trebuchet MS"/>
              </a:rPr>
              <a:t> </a:t>
            </a:r>
            <a:r>
              <a:rPr sz="1600" b="0" spc="-5" dirty="0">
                <a:latin typeface="+mn-ea"/>
                <a:cs typeface="Microsoft YaHei UI Light"/>
              </a:rPr>
              <a:t>编码链</a:t>
            </a:r>
            <a:r>
              <a:rPr sz="1600" b="0" dirty="0">
                <a:latin typeface="+mn-ea"/>
                <a:cs typeface="Microsoft YaHei UI Light"/>
              </a:rPr>
              <a:t>（</a:t>
            </a:r>
            <a:r>
              <a:rPr sz="1600" dirty="0">
                <a:latin typeface="+mn-ea"/>
                <a:cs typeface="Trebuchet MS"/>
              </a:rPr>
              <a:t>coding</a:t>
            </a:r>
            <a:r>
              <a:rPr sz="1600" spc="-40" dirty="0">
                <a:latin typeface="+mn-ea"/>
                <a:cs typeface="Trebuchet MS"/>
              </a:rPr>
              <a:t> </a:t>
            </a:r>
            <a:r>
              <a:rPr sz="1600" dirty="0">
                <a:latin typeface="+mn-ea"/>
                <a:cs typeface="Trebuchet MS"/>
              </a:rPr>
              <a:t>strand</a:t>
            </a:r>
            <a:r>
              <a:rPr sz="1600" b="0" dirty="0">
                <a:latin typeface="+mn-ea"/>
                <a:cs typeface="Microsoft YaHei UI Light"/>
              </a:rPr>
              <a:t>）</a:t>
            </a:r>
            <a:r>
              <a:rPr sz="1600" dirty="0">
                <a:latin typeface="+mn-ea"/>
                <a:cs typeface="Trebuchet MS"/>
              </a:rPr>
              <a:t>=</a:t>
            </a:r>
            <a:r>
              <a:rPr sz="1600" spc="-15" dirty="0">
                <a:latin typeface="+mn-ea"/>
                <a:cs typeface="Trebuchet MS"/>
              </a:rPr>
              <a:t> </a:t>
            </a:r>
            <a:r>
              <a:rPr sz="1600" b="0" spc="-5" dirty="0">
                <a:latin typeface="+mn-ea"/>
                <a:cs typeface="Microsoft YaHei UI Light"/>
              </a:rPr>
              <a:t>非模板链</a:t>
            </a:r>
            <a:endParaRPr sz="1600" dirty="0">
              <a:latin typeface="+mn-ea"/>
              <a:cs typeface="Microsoft YaHei UI Light"/>
            </a:endParaRPr>
          </a:p>
          <a:p>
            <a:pPr marL="241300">
              <a:lnSpc>
                <a:spcPct val="100000"/>
              </a:lnSpc>
              <a:spcBef>
                <a:spcPts val="965"/>
              </a:spcBef>
            </a:pPr>
            <a:r>
              <a:rPr sz="1600" spc="-50" dirty="0">
                <a:latin typeface="+mn-ea"/>
                <a:cs typeface="Trebuchet MS"/>
              </a:rPr>
              <a:t>forword</a:t>
            </a:r>
            <a:r>
              <a:rPr sz="1600" dirty="0">
                <a:latin typeface="+mn-ea"/>
                <a:cs typeface="Trebuchet MS"/>
              </a:rPr>
              <a:t> </a:t>
            </a:r>
            <a:r>
              <a:rPr sz="1600" spc="-15" dirty="0">
                <a:latin typeface="+mn-ea"/>
                <a:cs typeface="Trebuchet MS"/>
              </a:rPr>
              <a:t>strand</a:t>
            </a:r>
            <a:r>
              <a:rPr sz="1600" spc="-10" dirty="0">
                <a:latin typeface="+mn-ea"/>
                <a:cs typeface="Trebuchet MS"/>
              </a:rPr>
              <a:t> </a:t>
            </a:r>
            <a:r>
              <a:rPr sz="1600" b="0" spc="-5" dirty="0">
                <a:latin typeface="+mn-ea"/>
                <a:cs typeface="Microsoft YaHei UI Light"/>
              </a:rPr>
              <a:t>上可以同时有</a:t>
            </a:r>
            <a:r>
              <a:rPr sz="1600" b="0" dirty="0">
                <a:latin typeface="+mn-ea"/>
                <a:cs typeface="Microsoft YaHei UI Light"/>
              </a:rPr>
              <a:t> </a:t>
            </a:r>
            <a:r>
              <a:rPr sz="1600" spc="65" dirty="0">
                <a:latin typeface="+mn-ea"/>
                <a:cs typeface="Trebuchet MS"/>
              </a:rPr>
              <a:t>sense</a:t>
            </a:r>
            <a:r>
              <a:rPr sz="1600" spc="-35" dirty="0">
                <a:latin typeface="+mn-ea"/>
                <a:cs typeface="Trebuchet MS"/>
              </a:rPr>
              <a:t> </a:t>
            </a:r>
            <a:r>
              <a:rPr sz="1600" spc="-15" dirty="0">
                <a:latin typeface="+mn-ea"/>
                <a:cs typeface="Trebuchet MS"/>
              </a:rPr>
              <a:t>strand</a:t>
            </a:r>
            <a:r>
              <a:rPr sz="1600" spc="-20" dirty="0">
                <a:latin typeface="+mn-ea"/>
                <a:cs typeface="Trebuchet MS"/>
              </a:rPr>
              <a:t> </a:t>
            </a:r>
            <a:r>
              <a:rPr sz="1600" b="0" spc="-5" dirty="0">
                <a:latin typeface="+mn-ea"/>
                <a:cs typeface="Microsoft YaHei UI Light"/>
              </a:rPr>
              <a:t>和</a:t>
            </a:r>
            <a:r>
              <a:rPr sz="1600" b="0" spc="-15" dirty="0">
                <a:latin typeface="+mn-ea"/>
                <a:cs typeface="Microsoft YaHei UI Light"/>
              </a:rPr>
              <a:t> </a:t>
            </a:r>
            <a:r>
              <a:rPr sz="1600" spc="10" dirty="0">
                <a:latin typeface="+mn-ea"/>
                <a:cs typeface="Trebuchet MS"/>
              </a:rPr>
              <a:t>antisense</a:t>
            </a:r>
            <a:r>
              <a:rPr sz="1600" spc="-45" dirty="0">
                <a:latin typeface="+mn-ea"/>
                <a:cs typeface="Trebuchet MS"/>
              </a:rPr>
              <a:t> </a:t>
            </a:r>
            <a:r>
              <a:rPr sz="1600" spc="-15" dirty="0">
                <a:latin typeface="+mn-ea"/>
                <a:cs typeface="Trebuchet MS"/>
              </a:rPr>
              <a:t>strand</a:t>
            </a:r>
            <a:r>
              <a:rPr sz="1600" b="0" spc="-5" dirty="0">
                <a:latin typeface="+mn-ea"/>
                <a:cs typeface="Microsoft YaHei UI Light"/>
              </a:rPr>
              <a:t>。因为这完全是两个不同的</a:t>
            </a:r>
            <a:r>
              <a:rPr sz="1600" b="0" spc="5" dirty="0">
                <a:latin typeface="+mn-ea"/>
                <a:cs typeface="Microsoft YaHei UI Light"/>
              </a:rPr>
              <a:t>概</a:t>
            </a:r>
            <a:r>
              <a:rPr sz="1600" b="0" spc="-5" dirty="0">
                <a:latin typeface="+mn-ea"/>
                <a:cs typeface="Microsoft YaHei UI Light"/>
              </a:rPr>
              <a:t>念</a:t>
            </a:r>
            <a:endParaRPr sz="1600" dirty="0">
              <a:latin typeface="+mn-ea"/>
              <a:cs typeface="Microsoft YaHei UI Light"/>
            </a:endParaRPr>
          </a:p>
          <a:p>
            <a:pPr marL="12700">
              <a:lnSpc>
                <a:spcPct val="100000"/>
              </a:lnSpc>
              <a:spcBef>
                <a:spcPts val="1450"/>
              </a:spcBef>
            </a:pPr>
            <a:r>
              <a:rPr sz="2000" spc="105" dirty="0">
                <a:latin typeface="+mn-ea"/>
                <a:cs typeface="Trebuchet MS"/>
              </a:rPr>
              <a:t>dUTP</a:t>
            </a:r>
            <a:r>
              <a:rPr sz="2000" b="0" dirty="0">
                <a:latin typeface="+mn-ea"/>
                <a:cs typeface="Microsoft YaHei UI Light"/>
              </a:rPr>
              <a:t>测序</a:t>
            </a:r>
            <a:endParaRPr sz="2000" dirty="0">
              <a:latin typeface="+mn-ea"/>
              <a:cs typeface="Microsoft YaHei UI Light"/>
            </a:endParaRPr>
          </a:p>
          <a:p>
            <a:pPr marL="241300">
              <a:lnSpc>
                <a:spcPct val="100000"/>
              </a:lnSpc>
              <a:spcBef>
                <a:spcPts val="1060"/>
              </a:spcBef>
            </a:pPr>
            <a:r>
              <a:rPr sz="1600" spc="130" dirty="0">
                <a:latin typeface="+mn-ea"/>
                <a:cs typeface="Trebuchet MS"/>
              </a:rPr>
              <a:t>R1</a:t>
            </a:r>
            <a:r>
              <a:rPr sz="1600" spc="-45" dirty="0">
                <a:latin typeface="+mn-ea"/>
                <a:cs typeface="Trebuchet MS"/>
              </a:rPr>
              <a:t> </a:t>
            </a:r>
            <a:r>
              <a:rPr sz="1600" b="0" spc="-5" dirty="0">
                <a:latin typeface="+mn-ea"/>
                <a:cs typeface="Microsoft YaHei UI Light"/>
              </a:rPr>
              <a:t>文件中</a:t>
            </a:r>
            <a:r>
              <a:rPr sz="1600" b="0" spc="-10" dirty="0">
                <a:latin typeface="+mn-ea"/>
                <a:cs typeface="Microsoft YaHei UI Light"/>
              </a:rPr>
              <a:t> </a:t>
            </a:r>
            <a:r>
              <a:rPr sz="1600" dirty="0">
                <a:latin typeface="+mn-ea"/>
                <a:cs typeface="Trebuchet MS"/>
              </a:rPr>
              <a:t>read1</a:t>
            </a:r>
            <a:r>
              <a:rPr sz="1600" spc="-30" dirty="0">
                <a:latin typeface="+mn-ea"/>
                <a:cs typeface="Trebuchet MS"/>
              </a:rPr>
              <a:t> </a:t>
            </a:r>
            <a:r>
              <a:rPr sz="1600" b="0" spc="-5" dirty="0">
                <a:latin typeface="+mn-ea"/>
                <a:cs typeface="Microsoft YaHei UI Light"/>
              </a:rPr>
              <a:t>方向和基因方向（正义链</a:t>
            </a:r>
            <a:r>
              <a:rPr sz="1600" b="0" spc="-70" dirty="0">
                <a:latin typeface="+mn-ea"/>
                <a:cs typeface="Microsoft YaHei UI Light"/>
              </a:rPr>
              <a:t>，</a:t>
            </a:r>
            <a:r>
              <a:rPr sz="1600" spc="-70" dirty="0">
                <a:latin typeface="+mn-ea"/>
                <a:cs typeface="Trebuchet MS"/>
              </a:rPr>
              <a:t>gff</a:t>
            </a:r>
            <a:r>
              <a:rPr sz="1600" spc="20" dirty="0">
                <a:latin typeface="+mn-ea"/>
                <a:cs typeface="Trebuchet MS"/>
              </a:rPr>
              <a:t> </a:t>
            </a:r>
            <a:r>
              <a:rPr sz="1600" b="0" spc="-5" dirty="0">
                <a:latin typeface="+mn-ea"/>
                <a:cs typeface="Microsoft YaHei UI Light"/>
              </a:rPr>
              <a:t>文件中基因的方向）相反</a:t>
            </a:r>
            <a:endParaRPr sz="1600" dirty="0">
              <a:latin typeface="+mn-ea"/>
              <a:cs typeface="Microsoft YaHei UI Light"/>
            </a:endParaRPr>
          </a:p>
          <a:p>
            <a:pPr marL="241300">
              <a:lnSpc>
                <a:spcPct val="100000"/>
              </a:lnSpc>
              <a:spcBef>
                <a:spcPts val="960"/>
              </a:spcBef>
            </a:pPr>
            <a:r>
              <a:rPr sz="1600" spc="130" dirty="0">
                <a:latin typeface="+mn-ea"/>
                <a:cs typeface="Trebuchet MS"/>
              </a:rPr>
              <a:t>R2</a:t>
            </a:r>
            <a:r>
              <a:rPr sz="1600" b="0" spc="-5" dirty="0">
                <a:latin typeface="+mn-ea"/>
                <a:cs typeface="Microsoft YaHei UI Light"/>
              </a:rPr>
              <a:t>文件中</a:t>
            </a:r>
            <a:r>
              <a:rPr sz="1600" b="0" spc="-25" dirty="0">
                <a:latin typeface="+mn-ea"/>
                <a:cs typeface="Microsoft YaHei UI Light"/>
              </a:rPr>
              <a:t> </a:t>
            </a:r>
            <a:r>
              <a:rPr sz="1600" dirty="0">
                <a:latin typeface="+mn-ea"/>
                <a:cs typeface="Trebuchet MS"/>
              </a:rPr>
              <a:t>read2</a:t>
            </a:r>
            <a:r>
              <a:rPr sz="1600" spc="-30" dirty="0">
                <a:latin typeface="+mn-ea"/>
                <a:cs typeface="Trebuchet MS"/>
              </a:rPr>
              <a:t> </a:t>
            </a:r>
            <a:r>
              <a:rPr sz="1600" b="0" spc="-5" dirty="0">
                <a:latin typeface="+mn-ea"/>
                <a:cs typeface="Microsoft YaHei UI Light"/>
              </a:rPr>
              <a:t>方向和基因方向（正义链</a:t>
            </a:r>
            <a:r>
              <a:rPr sz="1600" b="0" spc="-60" dirty="0">
                <a:latin typeface="+mn-ea"/>
                <a:cs typeface="Microsoft YaHei UI Light"/>
              </a:rPr>
              <a:t>，</a:t>
            </a:r>
            <a:r>
              <a:rPr sz="1600" spc="-60" dirty="0">
                <a:latin typeface="+mn-ea"/>
                <a:cs typeface="Trebuchet MS"/>
              </a:rPr>
              <a:t>gff</a:t>
            </a:r>
            <a:r>
              <a:rPr sz="1600" spc="20" dirty="0">
                <a:latin typeface="+mn-ea"/>
                <a:cs typeface="Trebuchet MS"/>
              </a:rPr>
              <a:t> </a:t>
            </a:r>
            <a:r>
              <a:rPr sz="1600" b="0" spc="-5" dirty="0">
                <a:latin typeface="+mn-ea"/>
                <a:cs typeface="Microsoft YaHei UI Light"/>
              </a:rPr>
              <a:t>文件中基因的方向）相同</a:t>
            </a:r>
            <a:endParaRPr sz="1600" dirty="0">
              <a:latin typeface="+mn-ea"/>
              <a:cs typeface="Microsoft YaHei UI Light"/>
            </a:endParaRPr>
          </a:p>
        </p:txBody>
      </p:sp>
      <p:sp>
        <p:nvSpPr>
          <p:cNvPr id="10" name="灯片编号占位符 9">
            <a:extLst>
              <a:ext uri="{FF2B5EF4-FFF2-40B4-BE49-F238E27FC236}">
                <a16:creationId xmlns:a16="http://schemas.microsoft.com/office/drawing/2014/main" id="{89979C9C-ED18-49E9-87E9-7A02F5CB3A23}"/>
              </a:ext>
            </a:extLst>
          </p:cNvPr>
          <p:cNvSpPr>
            <a:spLocks noGrp="1"/>
          </p:cNvSpPr>
          <p:nvPr>
            <p:ph type="sldNum" sz="quarter" idx="7"/>
          </p:nvPr>
        </p:nvSpPr>
        <p:spPr/>
        <p:txBody>
          <a:bodyPr/>
          <a:lstStyle/>
          <a:p>
            <a:pPr marL="25400">
              <a:lnSpc>
                <a:spcPct val="100000"/>
              </a:lnSpc>
            </a:pPr>
            <a:fld id="{81D60167-4931-47E6-BA6A-407CBD079E47}" type="slidenum">
              <a:rPr lang="en-US" altLang="zh-CN" spc="25" smtClean="0"/>
              <a:t>45</a:t>
            </a:fld>
            <a:endParaRPr lang="en-US" altLang="zh-CN" spc="25"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tabLst>
                <a:tab pos="10862945" algn="l"/>
              </a:tabLst>
            </a:pPr>
            <a:r>
              <a:rPr b="1" spc="-185" dirty="0">
                <a:latin typeface="+mj-ea"/>
                <a:cs typeface="Lucida Sans"/>
              </a:rPr>
              <a:t> </a:t>
            </a:r>
            <a:r>
              <a:rPr b="1" spc="-75" dirty="0">
                <a:latin typeface="+mj-ea"/>
                <a:cs typeface="Lucida Sans"/>
              </a:rPr>
              <a:t>clean</a:t>
            </a:r>
            <a:r>
              <a:rPr b="1" spc="-155" dirty="0">
                <a:latin typeface="+mj-ea"/>
                <a:cs typeface="Lucida Sans"/>
              </a:rPr>
              <a:t> </a:t>
            </a:r>
            <a:r>
              <a:rPr b="1" spc="-135" dirty="0">
                <a:latin typeface="+mj-ea"/>
                <a:cs typeface="Lucida Sans"/>
              </a:rPr>
              <a:t>data</a:t>
            </a:r>
            <a:r>
              <a:rPr b="1" spc="-125" dirty="0">
                <a:latin typeface="+mj-ea"/>
                <a:cs typeface="Lucida Sans"/>
              </a:rPr>
              <a:t> </a:t>
            </a:r>
            <a:r>
              <a:rPr spc="-5" dirty="0">
                <a:latin typeface="+mj-ea"/>
              </a:rPr>
              <a:t>有参序列比对潜在问题：参数设置	</a:t>
            </a:r>
          </a:p>
        </p:txBody>
      </p:sp>
      <p:sp>
        <p:nvSpPr>
          <p:cNvPr id="4" name="object 4"/>
          <p:cNvSpPr txBox="1"/>
          <p:nvPr/>
        </p:nvSpPr>
        <p:spPr>
          <a:xfrm>
            <a:off x="4232909" y="1735912"/>
            <a:ext cx="3959860" cy="841375"/>
          </a:xfrm>
          <a:prstGeom prst="rect">
            <a:avLst/>
          </a:prstGeom>
        </p:spPr>
        <p:txBody>
          <a:bodyPr vert="horz" wrap="square" lIns="0" tIns="12700" rIns="0" bIns="0" rtlCol="0">
            <a:spAutoFit/>
          </a:bodyPr>
          <a:lstStyle/>
          <a:p>
            <a:pPr marL="12700">
              <a:lnSpc>
                <a:spcPct val="100000"/>
              </a:lnSpc>
              <a:spcBef>
                <a:spcPts val="100"/>
              </a:spcBef>
            </a:pPr>
            <a:r>
              <a:rPr sz="1800" b="1" spc="-60" dirty="0">
                <a:solidFill>
                  <a:srgbClr val="2F2F2F"/>
                </a:solidFill>
                <a:latin typeface="+mn-ea"/>
                <a:cs typeface="Lucida Sans"/>
              </a:rPr>
              <a:t>htseq-count</a:t>
            </a:r>
            <a:r>
              <a:rPr sz="1800" b="1" spc="-90" dirty="0">
                <a:solidFill>
                  <a:srgbClr val="2F2F2F"/>
                </a:solidFill>
                <a:latin typeface="+mn-ea"/>
                <a:cs typeface="Lucida Sans"/>
              </a:rPr>
              <a:t> </a:t>
            </a:r>
            <a:r>
              <a:rPr sz="1800" spc="50" dirty="0">
                <a:solidFill>
                  <a:srgbClr val="2F2F2F"/>
                </a:solidFill>
                <a:latin typeface="+mn-ea"/>
                <a:cs typeface="Trebuchet MS"/>
              </a:rPr>
              <a:t>-s</a:t>
            </a:r>
            <a:r>
              <a:rPr sz="1800" spc="-55" dirty="0">
                <a:solidFill>
                  <a:srgbClr val="2F2F2F"/>
                </a:solidFill>
                <a:latin typeface="+mn-ea"/>
                <a:cs typeface="Trebuchet MS"/>
              </a:rPr>
              <a:t> reverse/</a:t>
            </a:r>
            <a:r>
              <a:rPr sz="1800" spc="-50" dirty="0">
                <a:solidFill>
                  <a:srgbClr val="2F2F2F"/>
                </a:solidFill>
                <a:latin typeface="+mn-ea"/>
                <a:cs typeface="Trebuchet MS"/>
              </a:rPr>
              <a:t> </a:t>
            </a:r>
            <a:r>
              <a:rPr sz="1800" spc="25" dirty="0">
                <a:solidFill>
                  <a:srgbClr val="2F2F2F"/>
                </a:solidFill>
                <a:latin typeface="+mn-ea"/>
                <a:cs typeface="Trebuchet MS"/>
              </a:rPr>
              <a:t>yes(</a:t>
            </a:r>
            <a:r>
              <a:rPr sz="1800" b="0" dirty="0">
                <a:solidFill>
                  <a:srgbClr val="2F2F2F"/>
                </a:solidFill>
                <a:latin typeface="+mn-ea"/>
                <a:cs typeface="Microsoft YaHei UI Light"/>
              </a:rPr>
              <a:t>看反义</a:t>
            </a:r>
            <a:r>
              <a:rPr sz="1800" b="0" spc="-10" dirty="0">
                <a:solidFill>
                  <a:srgbClr val="2F2F2F"/>
                </a:solidFill>
                <a:latin typeface="+mn-ea"/>
                <a:cs typeface="Microsoft YaHei UI Light"/>
              </a:rPr>
              <a:t>链</a:t>
            </a:r>
            <a:r>
              <a:rPr sz="1800" spc="-65" dirty="0">
                <a:solidFill>
                  <a:srgbClr val="2F2F2F"/>
                </a:solidFill>
                <a:latin typeface="+mn-ea"/>
                <a:cs typeface="Trebuchet MS"/>
              </a:rPr>
              <a:t>)</a:t>
            </a:r>
            <a:endParaRPr sz="1800" dirty="0">
              <a:latin typeface="+mn-ea"/>
              <a:cs typeface="Trebuchet MS"/>
            </a:endParaRPr>
          </a:p>
          <a:p>
            <a:pPr marL="12700">
              <a:lnSpc>
                <a:spcPct val="100000"/>
              </a:lnSpc>
              <a:spcBef>
                <a:spcPts val="2100"/>
              </a:spcBef>
            </a:pPr>
            <a:r>
              <a:rPr sz="1800" b="1" spc="50" dirty="0">
                <a:solidFill>
                  <a:srgbClr val="2F2F2F"/>
                </a:solidFill>
                <a:latin typeface="+mn-ea"/>
                <a:cs typeface="Lucida Sans"/>
              </a:rPr>
              <a:t>RSEM </a:t>
            </a:r>
            <a:r>
              <a:rPr sz="1800" spc="10" dirty="0">
                <a:solidFill>
                  <a:srgbClr val="2F2F2F"/>
                </a:solidFill>
                <a:latin typeface="+mn-ea"/>
                <a:cs typeface="Trebuchet MS"/>
              </a:rPr>
              <a:t>--strandedness </a:t>
            </a:r>
            <a:r>
              <a:rPr sz="1800" spc="-55" dirty="0">
                <a:solidFill>
                  <a:srgbClr val="2F2F2F"/>
                </a:solidFill>
                <a:latin typeface="+mn-ea"/>
                <a:cs typeface="Trebuchet MS"/>
              </a:rPr>
              <a:t>forward</a:t>
            </a:r>
            <a:r>
              <a:rPr sz="1800" spc="-204" dirty="0">
                <a:solidFill>
                  <a:srgbClr val="2F2F2F"/>
                </a:solidFill>
                <a:latin typeface="+mn-ea"/>
                <a:cs typeface="Trebuchet MS"/>
              </a:rPr>
              <a:t> </a:t>
            </a:r>
            <a:r>
              <a:rPr sz="1800" dirty="0">
                <a:solidFill>
                  <a:srgbClr val="2F2F2F"/>
                </a:solidFill>
                <a:latin typeface="+mn-ea"/>
                <a:cs typeface="Trebuchet MS"/>
              </a:rPr>
              <a:t>reverse</a:t>
            </a:r>
            <a:endParaRPr sz="1800" dirty="0">
              <a:latin typeface="+mn-ea"/>
              <a:cs typeface="Trebuchet MS"/>
            </a:endParaRPr>
          </a:p>
        </p:txBody>
      </p:sp>
      <p:graphicFrame>
        <p:nvGraphicFramePr>
          <p:cNvPr id="5" name="object 5"/>
          <p:cNvGraphicFramePr>
            <a:graphicFrameLocks noGrp="1"/>
          </p:cNvGraphicFramePr>
          <p:nvPr/>
        </p:nvGraphicFramePr>
        <p:xfrm>
          <a:off x="1082535" y="3597402"/>
          <a:ext cx="4613908" cy="2360012"/>
        </p:xfrm>
        <a:graphic>
          <a:graphicData uri="http://schemas.openxmlformats.org/drawingml/2006/table">
            <a:tbl>
              <a:tblPr firstRow="1" bandRow="1">
                <a:tableStyleId>{2D5ABB26-0587-4C30-8999-92F81FD0307C}</a:tableStyleId>
              </a:tblPr>
              <a:tblGrid>
                <a:gridCol w="1511935">
                  <a:extLst>
                    <a:ext uri="{9D8B030D-6E8A-4147-A177-3AD203B41FA5}">
                      <a16:colId xmlns:a16="http://schemas.microsoft.com/office/drawing/2014/main" val="20000"/>
                    </a:ext>
                  </a:extLst>
                </a:gridCol>
                <a:gridCol w="988694">
                  <a:extLst>
                    <a:ext uri="{9D8B030D-6E8A-4147-A177-3AD203B41FA5}">
                      <a16:colId xmlns:a16="http://schemas.microsoft.com/office/drawing/2014/main" val="20001"/>
                    </a:ext>
                  </a:extLst>
                </a:gridCol>
                <a:gridCol w="1124585">
                  <a:extLst>
                    <a:ext uri="{9D8B030D-6E8A-4147-A177-3AD203B41FA5}">
                      <a16:colId xmlns:a16="http://schemas.microsoft.com/office/drawing/2014/main" val="20002"/>
                    </a:ext>
                  </a:extLst>
                </a:gridCol>
                <a:gridCol w="988694">
                  <a:extLst>
                    <a:ext uri="{9D8B030D-6E8A-4147-A177-3AD203B41FA5}">
                      <a16:colId xmlns:a16="http://schemas.microsoft.com/office/drawing/2014/main" val="20003"/>
                    </a:ext>
                  </a:extLst>
                </a:gridCol>
              </a:tblGrid>
              <a:tr h="262128">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1839"/>
                        </a:lnSpc>
                        <a:spcBef>
                          <a:spcPts val="120"/>
                        </a:spcBef>
                      </a:pPr>
                      <a:r>
                        <a:rPr sz="1600" spc="40" dirty="0">
                          <a:latin typeface="Trebuchet MS"/>
                          <a:cs typeface="Trebuchet MS"/>
                        </a:rPr>
                        <a:t>-s</a:t>
                      </a:r>
                      <a:r>
                        <a:rPr sz="1600" spc="-45" dirty="0">
                          <a:latin typeface="Trebuchet MS"/>
                          <a:cs typeface="Trebuchet MS"/>
                        </a:rPr>
                        <a:t> </a:t>
                      </a:r>
                      <a:r>
                        <a:rPr sz="1600" spc="20" dirty="0">
                          <a:latin typeface="Trebuchet MS"/>
                          <a:cs typeface="Trebuchet MS"/>
                        </a:rPr>
                        <a:t>no</a:t>
                      </a:r>
                      <a:endParaRPr sz="1600">
                        <a:latin typeface="Trebuchet MS"/>
                        <a:cs typeface="Trebuchet MS"/>
                      </a:endParaRPr>
                    </a:p>
                  </a:txBody>
                  <a:tcPr marL="0" marR="0" marT="152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1839"/>
                        </a:lnSpc>
                        <a:spcBef>
                          <a:spcPts val="120"/>
                        </a:spcBef>
                      </a:pPr>
                      <a:r>
                        <a:rPr sz="1600" spc="40" dirty="0">
                          <a:latin typeface="Trebuchet MS"/>
                          <a:cs typeface="Trebuchet MS"/>
                        </a:rPr>
                        <a:t>-s</a:t>
                      </a:r>
                      <a:r>
                        <a:rPr sz="1600" spc="-40" dirty="0">
                          <a:latin typeface="Trebuchet MS"/>
                          <a:cs typeface="Trebuchet MS"/>
                        </a:rPr>
                        <a:t> </a:t>
                      </a:r>
                      <a:r>
                        <a:rPr sz="1600" spc="50" dirty="0">
                          <a:latin typeface="Trebuchet MS"/>
                          <a:cs typeface="Trebuchet MS"/>
                        </a:rPr>
                        <a:t>yes</a:t>
                      </a:r>
                      <a:endParaRPr sz="1600">
                        <a:latin typeface="Trebuchet MS"/>
                        <a:cs typeface="Trebuchet MS"/>
                      </a:endParaRPr>
                    </a:p>
                  </a:txBody>
                  <a:tcPr marL="0" marR="0" marT="152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1839"/>
                        </a:lnSpc>
                        <a:spcBef>
                          <a:spcPts val="120"/>
                        </a:spcBef>
                      </a:pPr>
                      <a:r>
                        <a:rPr sz="1600" spc="40" dirty="0">
                          <a:latin typeface="Trebuchet MS"/>
                          <a:cs typeface="Trebuchet MS"/>
                        </a:rPr>
                        <a:t>-s</a:t>
                      </a:r>
                      <a:r>
                        <a:rPr sz="1600" spc="-65" dirty="0">
                          <a:latin typeface="Trebuchet MS"/>
                          <a:cs typeface="Trebuchet MS"/>
                        </a:rPr>
                        <a:t> </a:t>
                      </a:r>
                      <a:r>
                        <a:rPr sz="1600" dirty="0">
                          <a:latin typeface="Trebuchet MS"/>
                          <a:cs typeface="Trebuchet MS"/>
                        </a:rPr>
                        <a:t>reverse</a:t>
                      </a:r>
                      <a:endParaRPr sz="1600">
                        <a:latin typeface="Trebuchet MS"/>
                        <a:cs typeface="Trebuchet MS"/>
                      </a:endParaRPr>
                    </a:p>
                  </a:txBody>
                  <a:tcPr marL="0" marR="0" marT="152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262255">
                <a:tc>
                  <a:txBody>
                    <a:bodyPr/>
                    <a:lstStyle/>
                    <a:p>
                      <a:pPr algn="ctr">
                        <a:lnSpc>
                          <a:spcPts val="1839"/>
                        </a:lnSpc>
                        <a:spcBef>
                          <a:spcPts val="125"/>
                        </a:spcBef>
                      </a:pPr>
                      <a:r>
                        <a:rPr sz="1600" spc="15" dirty="0">
                          <a:latin typeface="Trebuchet MS"/>
                          <a:cs typeface="Trebuchet MS"/>
                        </a:rPr>
                        <a:t>N_noFeature</a:t>
                      </a:r>
                      <a:endParaRPr sz="1600">
                        <a:latin typeface="Trebuchet MS"/>
                        <a:cs typeface="Trebuchet MS"/>
                      </a:endParaRPr>
                    </a:p>
                  </a:txBody>
                  <a:tcPr marL="0" marR="0" marT="158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1839"/>
                        </a:lnSpc>
                        <a:spcBef>
                          <a:spcPts val="125"/>
                        </a:spcBef>
                      </a:pPr>
                      <a:r>
                        <a:rPr sz="1600" spc="45" dirty="0">
                          <a:latin typeface="Trebuchet MS"/>
                          <a:cs typeface="Trebuchet MS"/>
                        </a:rPr>
                        <a:t>1290001</a:t>
                      </a:r>
                      <a:endParaRPr sz="1600">
                        <a:latin typeface="Trebuchet MS"/>
                        <a:cs typeface="Trebuchet MS"/>
                      </a:endParaRPr>
                    </a:p>
                  </a:txBody>
                  <a:tcPr marL="0" marR="0" marT="158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1839"/>
                        </a:lnSpc>
                        <a:spcBef>
                          <a:spcPts val="125"/>
                        </a:spcBef>
                      </a:pPr>
                      <a:r>
                        <a:rPr sz="1600" spc="45" dirty="0">
                          <a:latin typeface="Trebuchet MS"/>
                          <a:cs typeface="Trebuchet MS"/>
                        </a:rPr>
                        <a:t>16837194</a:t>
                      </a:r>
                      <a:endParaRPr sz="1600">
                        <a:latin typeface="Trebuchet MS"/>
                        <a:cs typeface="Trebuchet MS"/>
                      </a:endParaRPr>
                    </a:p>
                  </a:txBody>
                  <a:tcPr marL="0" marR="0" marT="158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1839"/>
                        </a:lnSpc>
                        <a:spcBef>
                          <a:spcPts val="125"/>
                        </a:spcBef>
                      </a:pPr>
                      <a:r>
                        <a:rPr sz="1600" spc="45" dirty="0">
                          <a:latin typeface="Trebuchet MS"/>
                          <a:cs typeface="Trebuchet MS"/>
                        </a:rPr>
                        <a:t>1480658</a:t>
                      </a:r>
                      <a:endParaRPr sz="1600">
                        <a:latin typeface="Trebuchet MS"/>
                        <a:cs typeface="Trebuchet MS"/>
                      </a:endParaRPr>
                    </a:p>
                  </a:txBody>
                  <a:tcPr marL="0" marR="0" marT="158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262254">
                <a:tc>
                  <a:txBody>
                    <a:bodyPr/>
                    <a:lstStyle/>
                    <a:p>
                      <a:pPr algn="ctr">
                        <a:lnSpc>
                          <a:spcPts val="1839"/>
                        </a:lnSpc>
                        <a:spcBef>
                          <a:spcPts val="120"/>
                        </a:spcBef>
                      </a:pPr>
                      <a:r>
                        <a:rPr sz="1600" spc="35" dirty="0">
                          <a:latin typeface="Trebuchet MS"/>
                          <a:cs typeface="Trebuchet MS"/>
                        </a:rPr>
                        <a:t>N_ambiguous</a:t>
                      </a:r>
                      <a:endParaRPr sz="1600">
                        <a:latin typeface="Trebuchet MS"/>
                        <a:cs typeface="Trebuchet MS"/>
                      </a:endParaRPr>
                    </a:p>
                  </a:txBody>
                  <a:tcPr marL="0" marR="0" marT="152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1839"/>
                        </a:lnSpc>
                        <a:spcBef>
                          <a:spcPts val="120"/>
                        </a:spcBef>
                      </a:pPr>
                      <a:r>
                        <a:rPr sz="1600" spc="45" dirty="0">
                          <a:latin typeface="Trebuchet MS"/>
                          <a:cs typeface="Trebuchet MS"/>
                        </a:rPr>
                        <a:t>633021</a:t>
                      </a:r>
                      <a:endParaRPr sz="1600">
                        <a:latin typeface="Trebuchet MS"/>
                        <a:cs typeface="Trebuchet MS"/>
                      </a:endParaRPr>
                    </a:p>
                  </a:txBody>
                  <a:tcPr marL="0" marR="0" marT="152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ts val="1839"/>
                        </a:lnSpc>
                        <a:spcBef>
                          <a:spcPts val="120"/>
                        </a:spcBef>
                      </a:pPr>
                      <a:r>
                        <a:rPr sz="1600" spc="45" dirty="0">
                          <a:latin typeface="Trebuchet MS"/>
                          <a:cs typeface="Trebuchet MS"/>
                        </a:rPr>
                        <a:t>16413</a:t>
                      </a:r>
                      <a:endParaRPr sz="1600">
                        <a:latin typeface="Trebuchet MS"/>
                        <a:cs typeface="Trebuchet MS"/>
                      </a:endParaRPr>
                    </a:p>
                  </a:txBody>
                  <a:tcPr marL="0" marR="0" marT="152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1839"/>
                        </a:lnSpc>
                        <a:spcBef>
                          <a:spcPts val="120"/>
                        </a:spcBef>
                      </a:pPr>
                      <a:r>
                        <a:rPr sz="1600" spc="45" dirty="0">
                          <a:latin typeface="Trebuchet MS"/>
                          <a:cs typeface="Trebuchet MS"/>
                        </a:rPr>
                        <a:t>74710</a:t>
                      </a:r>
                      <a:endParaRPr sz="1600">
                        <a:latin typeface="Trebuchet MS"/>
                        <a:cs typeface="Trebuchet MS"/>
                      </a:endParaRPr>
                    </a:p>
                  </a:txBody>
                  <a:tcPr marL="0" marR="0" marT="152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262255">
                <a:tc>
                  <a:txBody>
                    <a:bodyPr/>
                    <a:lstStyle/>
                    <a:p>
                      <a:pPr algn="ctr">
                        <a:lnSpc>
                          <a:spcPts val="1839"/>
                        </a:lnSpc>
                        <a:spcBef>
                          <a:spcPts val="125"/>
                        </a:spcBef>
                      </a:pPr>
                      <a:r>
                        <a:rPr sz="1600" spc="50" dirty="0">
                          <a:latin typeface="Trebuchet MS"/>
                          <a:cs typeface="Trebuchet MS"/>
                        </a:rPr>
                        <a:t>AT1G01010</a:t>
                      </a:r>
                      <a:endParaRPr sz="1600">
                        <a:latin typeface="Trebuchet MS"/>
                        <a:cs typeface="Trebuchet MS"/>
                      </a:endParaRPr>
                    </a:p>
                  </a:txBody>
                  <a:tcPr marL="0" marR="0" marT="158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1839"/>
                        </a:lnSpc>
                        <a:spcBef>
                          <a:spcPts val="125"/>
                        </a:spcBef>
                      </a:pPr>
                      <a:r>
                        <a:rPr sz="1600" spc="45" dirty="0">
                          <a:latin typeface="Trebuchet MS"/>
                          <a:cs typeface="Trebuchet MS"/>
                        </a:rPr>
                        <a:t>58</a:t>
                      </a:r>
                      <a:endParaRPr sz="1600">
                        <a:latin typeface="Trebuchet MS"/>
                        <a:cs typeface="Trebuchet MS"/>
                      </a:endParaRPr>
                    </a:p>
                  </a:txBody>
                  <a:tcPr marL="0" marR="0" marT="158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1839"/>
                        </a:lnSpc>
                        <a:spcBef>
                          <a:spcPts val="125"/>
                        </a:spcBef>
                      </a:pPr>
                      <a:r>
                        <a:rPr sz="1600" dirty="0">
                          <a:latin typeface="Trebuchet MS"/>
                          <a:cs typeface="Trebuchet MS"/>
                        </a:rPr>
                        <a:t>2</a:t>
                      </a:r>
                      <a:endParaRPr sz="1600">
                        <a:latin typeface="Trebuchet MS"/>
                        <a:cs typeface="Trebuchet MS"/>
                      </a:endParaRPr>
                    </a:p>
                  </a:txBody>
                  <a:tcPr marL="0" marR="0" marT="158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1839"/>
                        </a:lnSpc>
                        <a:spcBef>
                          <a:spcPts val="125"/>
                        </a:spcBef>
                      </a:pPr>
                      <a:r>
                        <a:rPr sz="1600" spc="45" dirty="0">
                          <a:latin typeface="Trebuchet MS"/>
                          <a:cs typeface="Trebuchet MS"/>
                        </a:rPr>
                        <a:t>56</a:t>
                      </a:r>
                      <a:endParaRPr sz="1600">
                        <a:latin typeface="Trebuchet MS"/>
                        <a:cs typeface="Trebuchet MS"/>
                      </a:endParaRPr>
                    </a:p>
                  </a:txBody>
                  <a:tcPr marL="0" marR="0" marT="158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262255">
                <a:tc>
                  <a:txBody>
                    <a:bodyPr/>
                    <a:lstStyle/>
                    <a:p>
                      <a:pPr algn="ctr">
                        <a:lnSpc>
                          <a:spcPts val="1839"/>
                        </a:lnSpc>
                        <a:spcBef>
                          <a:spcPts val="120"/>
                        </a:spcBef>
                      </a:pPr>
                      <a:r>
                        <a:rPr sz="1600" spc="50" dirty="0">
                          <a:latin typeface="Trebuchet MS"/>
                          <a:cs typeface="Trebuchet MS"/>
                        </a:rPr>
                        <a:t>AT1G01020</a:t>
                      </a:r>
                      <a:endParaRPr sz="1600">
                        <a:latin typeface="Trebuchet MS"/>
                        <a:cs typeface="Trebuchet MS"/>
                      </a:endParaRPr>
                    </a:p>
                  </a:txBody>
                  <a:tcPr marL="0" marR="0" marT="152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1839"/>
                        </a:lnSpc>
                        <a:spcBef>
                          <a:spcPts val="120"/>
                        </a:spcBef>
                      </a:pPr>
                      <a:r>
                        <a:rPr sz="1600" spc="45" dirty="0">
                          <a:latin typeface="Trebuchet MS"/>
                          <a:cs typeface="Trebuchet MS"/>
                        </a:rPr>
                        <a:t>65</a:t>
                      </a:r>
                      <a:endParaRPr sz="1600">
                        <a:latin typeface="Trebuchet MS"/>
                        <a:cs typeface="Trebuchet MS"/>
                      </a:endParaRPr>
                    </a:p>
                  </a:txBody>
                  <a:tcPr marL="0" marR="0" marT="152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1839"/>
                        </a:lnSpc>
                        <a:spcBef>
                          <a:spcPts val="120"/>
                        </a:spcBef>
                      </a:pPr>
                      <a:r>
                        <a:rPr sz="1600" dirty="0">
                          <a:latin typeface="Trebuchet MS"/>
                          <a:cs typeface="Trebuchet MS"/>
                        </a:rPr>
                        <a:t>0</a:t>
                      </a:r>
                      <a:endParaRPr sz="1600">
                        <a:latin typeface="Trebuchet MS"/>
                        <a:cs typeface="Trebuchet MS"/>
                      </a:endParaRPr>
                    </a:p>
                  </a:txBody>
                  <a:tcPr marL="0" marR="0" marT="152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1839"/>
                        </a:lnSpc>
                        <a:spcBef>
                          <a:spcPts val="120"/>
                        </a:spcBef>
                      </a:pPr>
                      <a:r>
                        <a:rPr sz="1600" spc="45" dirty="0">
                          <a:latin typeface="Trebuchet MS"/>
                          <a:cs typeface="Trebuchet MS"/>
                        </a:rPr>
                        <a:t>65</a:t>
                      </a:r>
                      <a:endParaRPr sz="1600">
                        <a:latin typeface="Trebuchet MS"/>
                        <a:cs typeface="Trebuchet MS"/>
                      </a:endParaRPr>
                    </a:p>
                  </a:txBody>
                  <a:tcPr marL="0" marR="0" marT="152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262127">
                <a:tc>
                  <a:txBody>
                    <a:bodyPr/>
                    <a:lstStyle/>
                    <a:p>
                      <a:pPr algn="ctr">
                        <a:lnSpc>
                          <a:spcPts val="1839"/>
                        </a:lnSpc>
                        <a:spcBef>
                          <a:spcPts val="125"/>
                        </a:spcBef>
                      </a:pPr>
                      <a:r>
                        <a:rPr sz="1600" spc="50" dirty="0">
                          <a:latin typeface="Trebuchet MS"/>
                          <a:cs typeface="Trebuchet MS"/>
                        </a:rPr>
                        <a:t>AT1G03987</a:t>
                      </a:r>
                      <a:endParaRPr sz="1600">
                        <a:latin typeface="Trebuchet MS"/>
                        <a:cs typeface="Trebuchet MS"/>
                      </a:endParaRPr>
                    </a:p>
                  </a:txBody>
                  <a:tcPr marL="0" marR="0" marT="158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1839"/>
                        </a:lnSpc>
                        <a:spcBef>
                          <a:spcPts val="125"/>
                        </a:spcBef>
                      </a:pPr>
                      <a:r>
                        <a:rPr sz="1600" dirty="0">
                          <a:latin typeface="Trebuchet MS"/>
                          <a:cs typeface="Trebuchet MS"/>
                        </a:rPr>
                        <a:t>5</a:t>
                      </a:r>
                      <a:endParaRPr sz="1600">
                        <a:latin typeface="Trebuchet MS"/>
                        <a:cs typeface="Trebuchet MS"/>
                      </a:endParaRPr>
                    </a:p>
                  </a:txBody>
                  <a:tcPr marL="0" marR="0" marT="158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1839"/>
                        </a:lnSpc>
                        <a:spcBef>
                          <a:spcPts val="125"/>
                        </a:spcBef>
                      </a:pPr>
                      <a:r>
                        <a:rPr sz="1600" dirty="0">
                          <a:latin typeface="Trebuchet MS"/>
                          <a:cs typeface="Trebuchet MS"/>
                        </a:rPr>
                        <a:t>5</a:t>
                      </a:r>
                      <a:endParaRPr sz="1600">
                        <a:latin typeface="Trebuchet MS"/>
                        <a:cs typeface="Trebuchet MS"/>
                      </a:endParaRPr>
                    </a:p>
                  </a:txBody>
                  <a:tcPr marL="0" marR="0" marT="158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1839"/>
                        </a:lnSpc>
                        <a:spcBef>
                          <a:spcPts val="125"/>
                        </a:spcBef>
                      </a:pPr>
                      <a:r>
                        <a:rPr sz="1600" dirty="0">
                          <a:latin typeface="Trebuchet MS"/>
                          <a:cs typeface="Trebuchet MS"/>
                        </a:rPr>
                        <a:t>0</a:t>
                      </a:r>
                      <a:endParaRPr sz="1600">
                        <a:latin typeface="Trebuchet MS"/>
                        <a:cs typeface="Trebuchet MS"/>
                      </a:endParaRPr>
                    </a:p>
                  </a:txBody>
                  <a:tcPr marL="0" marR="0" marT="158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262255">
                <a:tc>
                  <a:txBody>
                    <a:bodyPr/>
                    <a:lstStyle/>
                    <a:p>
                      <a:pPr algn="ctr">
                        <a:lnSpc>
                          <a:spcPts val="1839"/>
                        </a:lnSpc>
                        <a:spcBef>
                          <a:spcPts val="125"/>
                        </a:spcBef>
                      </a:pPr>
                      <a:r>
                        <a:rPr sz="1600" spc="50" dirty="0">
                          <a:latin typeface="Trebuchet MS"/>
                          <a:cs typeface="Trebuchet MS"/>
                        </a:rPr>
                        <a:t>AT1G01030</a:t>
                      </a:r>
                      <a:endParaRPr sz="1600">
                        <a:latin typeface="Trebuchet MS"/>
                        <a:cs typeface="Trebuchet MS"/>
                      </a:endParaRPr>
                    </a:p>
                  </a:txBody>
                  <a:tcPr marL="0" marR="0" marT="158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1839"/>
                        </a:lnSpc>
                        <a:spcBef>
                          <a:spcPts val="125"/>
                        </a:spcBef>
                      </a:pPr>
                      <a:r>
                        <a:rPr sz="1600" spc="45" dirty="0">
                          <a:latin typeface="Trebuchet MS"/>
                          <a:cs typeface="Trebuchet MS"/>
                        </a:rPr>
                        <a:t>296</a:t>
                      </a:r>
                      <a:endParaRPr sz="1600">
                        <a:latin typeface="Trebuchet MS"/>
                        <a:cs typeface="Trebuchet MS"/>
                      </a:endParaRPr>
                    </a:p>
                  </a:txBody>
                  <a:tcPr marL="0" marR="0" marT="158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1839"/>
                        </a:lnSpc>
                        <a:spcBef>
                          <a:spcPts val="125"/>
                        </a:spcBef>
                      </a:pPr>
                      <a:r>
                        <a:rPr sz="1600" dirty="0">
                          <a:latin typeface="Trebuchet MS"/>
                          <a:cs typeface="Trebuchet MS"/>
                        </a:rPr>
                        <a:t>5</a:t>
                      </a:r>
                      <a:endParaRPr sz="1600">
                        <a:latin typeface="Trebuchet MS"/>
                        <a:cs typeface="Trebuchet MS"/>
                      </a:endParaRPr>
                    </a:p>
                  </a:txBody>
                  <a:tcPr marL="0" marR="0" marT="158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1839"/>
                        </a:lnSpc>
                        <a:spcBef>
                          <a:spcPts val="125"/>
                        </a:spcBef>
                      </a:pPr>
                      <a:r>
                        <a:rPr sz="1600" spc="45" dirty="0">
                          <a:latin typeface="Trebuchet MS"/>
                          <a:cs typeface="Trebuchet MS"/>
                        </a:rPr>
                        <a:t>291</a:t>
                      </a:r>
                      <a:endParaRPr sz="1600">
                        <a:latin typeface="Trebuchet MS"/>
                        <a:cs typeface="Trebuchet MS"/>
                      </a:endParaRPr>
                    </a:p>
                  </a:txBody>
                  <a:tcPr marL="0" marR="0" marT="158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262254">
                <a:tc>
                  <a:txBody>
                    <a:bodyPr/>
                    <a:lstStyle/>
                    <a:p>
                      <a:pPr algn="ctr">
                        <a:lnSpc>
                          <a:spcPts val="1839"/>
                        </a:lnSpc>
                        <a:spcBef>
                          <a:spcPts val="125"/>
                        </a:spcBef>
                      </a:pPr>
                      <a:r>
                        <a:rPr sz="1600" spc="50" dirty="0">
                          <a:latin typeface="Trebuchet MS"/>
                          <a:cs typeface="Trebuchet MS"/>
                        </a:rPr>
                        <a:t>AT1G01040</a:t>
                      </a:r>
                      <a:endParaRPr sz="1600">
                        <a:latin typeface="Trebuchet MS"/>
                        <a:cs typeface="Trebuchet MS"/>
                      </a:endParaRPr>
                    </a:p>
                  </a:txBody>
                  <a:tcPr marL="0" marR="0" marT="158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1839"/>
                        </a:lnSpc>
                        <a:spcBef>
                          <a:spcPts val="125"/>
                        </a:spcBef>
                      </a:pPr>
                      <a:r>
                        <a:rPr sz="1600" spc="45" dirty="0">
                          <a:latin typeface="Trebuchet MS"/>
                          <a:cs typeface="Trebuchet MS"/>
                        </a:rPr>
                        <a:t>901</a:t>
                      </a:r>
                      <a:endParaRPr sz="1600">
                        <a:latin typeface="Trebuchet MS"/>
                        <a:cs typeface="Trebuchet MS"/>
                      </a:endParaRPr>
                    </a:p>
                  </a:txBody>
                  <a:tcPr marL="0" marR="0" marT="158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1839"/>
                        </a:lnSpc>
                        <a:spcBef>
                          <a:spcPts val="125"/>
                        </a:spcBef>
                      </a:pPr>
                      <a:r>
                        <a:rPr sz="1600" dirty="0">
                          <a:latin typeface="Trebuchet MS"/>
                          <a:cs typeface="Trebuchet MS"/>
                        </a:rPr>
                        <a:t>5</a:t>
                      </a:r>
                      <a:endParaRPr sz="1600">
                        <a:latin typeface="Trebuchet MS"/>
                        <a:cs typeface="Trebuchet MS"/>
                      </a:endParaRPr>
                    </a:p>
                  </a:txBody>
                  <a:tcPr marL="0" marR="0" marT="158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1839"/>
                        </a:lnSpc>
                        <a:spcBef>
                          <a:spcPts val="125"/>
                        </a:spcBef>
                      </a:pPr>
                      <a:r>
                        <a:rPr sz="1600" spc="45" dirty="0">
                          <a:latin typeface="Trebuchet MS"/>
                          <a:cs typeface="Trebuchet MS"/>
                        </a:rPr>
                        <a:t>1078</a:t>
                      </a:r>
                      <a:endParaRPr sz="1600">
                        <a:latin typeface="Trebuchet MS"/>
                        <a:cs typeface="Trebuchet MS"/>
                      </a:endParaRPr>
                    </a:p>
                  </a:txBody>
                  <a:tcPr marL="0" marR="0" marT="158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262229">
                <a:tc>
                  <a:txBody>
                    <a:bodyPr/>
                    <a:lstStyle/>
                    <a:p>
                      <a:pPr algn="ctr">
                        <a:lnSpc>
                          <a:spcPts val="1839"/>
                        </a:lnSpc>
                        <a:spcBef>
                          <a:spcPts val="125"/>
                        </a:spcBef>
                      </a:pPr>
                      <a:r>
                        <a:rPr sz="1600" spc="50" dirty="0">
                          <a:latin typeface="Trebuchet MS"/>
                          <a:cs typeface="Trebuchet MS"/>
                        </a:rPr>
                        <a:t>AT1G03993</a:t>
                      </a:r>
                      <a:endParaRPr sz="1600">
                        <a:latin typeface="Trebuchet MS"/>
                        <a:cs typeface="Trebuchet MS"/>
                      </a:endParaRPr>
                    </a:p>
                  </a:txBody>
                  <a:tcPr marL="0" marR="0" marT="158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1839"/>
                        </a:lnSpc>
                        <a:spcBef>
                          <a:spcPts val="125"/>
                        </a:spcBef>
                      </a:pPr>
                      <a:r>
                        <a:rPr sz="1600" dirty="0">
                          <a:latin typeface="Trebuchet MS"/>
                          <a:cs typeface="Trebuchet MS"/>
                        </a:rPr>
                        <a:t>0</a:t>
                      </a:r>
                      <a:endParaRPr sz="1600">
                        <a:latin typeface="Trebuchet MS"/>
                        <a:cs typeface="Trebuchet MS"/>
                      </a:endParaRPr>
                    </a:p>
                  </a:txBody>
                  <a:tcPr marL="0" marR="0" marT="158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1839"/>
                        </a:lnSpc>
                        <a:spcBef>
                          <a:spcPts val="125"/>
                        </a:spcBef>
                      </a:pPr>
                      <a:r>
                        <a:rPr sz="1600" spc="40" dirty="0">
                          <a:latin typeface="Trebuchet MS"/>
                          <a:cs typeface="Trebuchet MS"/>
                        </a:rPr>
                        <a:t>182</a:t>
                      </a:r>
                      <a:endParaRPr sz="1600">
                        <a:latin typeface="Trebuchet MS"/>
                        <a:cs typeface="Trebuchet MS"/>
                      </a:endParaRPr>
                    </a:p>
                  </a:txBody>
                  <a:tcPr marL="0" marR="0" marT="158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1839"/>
                        </a:lnSpc>
                        <a:spcBef>
                          <a:spcPts val="125"/>
                        </a:spcBef>
                      </a:pPr>
                      <a:r>
                        <a:rPr sz="1600" dirty="0">
                          <a:latin typeface="Trebuchet MS"/>
                          <a:cs typeface="Trebuchet MS"/>
                        </a:rPr>
                        <a:t>0</a:t>
                      </a:r>
                      <a:endParaRPr sz="1600">
                        <a:latin typeface="Trebuchet MS"/>
                        <a:cs typeface="Trebuchet MS"/>
                      </a:endParaRPr>
                    </a:p>
                  </a:txBody>
                  <a:tcPr marL="0" marR="0" marT="158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bl>
          </a:graphicData>
        </a:graphic>
      </p:graphicFrame>
      <p:sp>
        <p:nvSpPr>
          <p:cNvPr id="6" name="object 6"/>
          <p:cNvSpPr txBox="1"/>
          <p:nvPr/>
        </p:nvSpPr>
        <p:spPr>
          <a:xfrm>
            <a:off x="2113026" y="3184347"/>
            <a:ext cx="2540000" cy="300355"/>
          </a:xfrm>
          <a:prstGeom prst="rect">
            <a:avLst/>
          </a:prstGeom>
        </p:spPr>
        <p:txBody>
          <a:bodyPr vert="horz" wrap="square" lIns="0" tIns="12700" rIns="0" bIns="0" rtlCol="0">
            <a:spAutoFit/>
          </a:bodyPr>
          <a:lstStyle/>
          <a:p>
            <a:pPr marL="12700">
              <a:lnSpc>
                <a:spcPct val="100000"/>
              </a:lnSpc>
              <a:spcBef>
                <a:spcPts val="100"/>
              </a:spcBef>
            </a:pPr>
            <a:r>
              <a:rPr sz="1800" b="0" spc="-5" dirty="0">
                <a:latin typeface="+mn-ea"/>
                <a:cs typeface="Microsoft YaHei UI Light"/>
              </a:rPr>
              <a:t>链特异性当做非链特异性</a:t>
            </a:r>
            <a:endParaRPr sz="1800">
              <a:latin typeface="+mn-ea"/>
              <a:cs typeface="Microsoft YaHei UI Light"/>
            </a:endParaRPr>
          </a:p>
        </p:txBody>
      </p:sp>
      <p:graphicFrame>
        <p:nvGraphicFramePr>
          <p:cNvPr id="7" name="object 7"/>
          <p:cNvGraphicFramePr>
            <a:graphicFrameLocks noGrp="1"/>
          </p:cNvGraphicFramePr>
          <p:nvPr/>
        </p:nvGraphicFramePr>
        <p:xfrm>
          <a:off x="6088888" y="3597402"/>
          <a:ext cx="4614542" cy="2360012"/>
        </p:xfrm>
        <a:graphic>
          <a:graphicData uri="http://schemas.openxmlformats.org/drawingml/2006/table">
            <a:tbl>
              <a:tblPr firstRow="1" bandRow="1">
                <a:tableStyleId>{2D5ABB26-0587-4C30-8999-92F81FD0307C}</a:tableStyleId>
              </a:tblPr>
              <a:tblGrid>
                <a:gridCol w="1682750">
                  <a:extLst>
                    <a:ext uri="{9D8B030D-6E8A-4147-A177-3AD203B41FA5}">
                      <a16:colId xmlns:a16="http://schemas.microsoft.com/office/drawing/2014/main" val="20000"/>
                    </a:ext>
                  </a:extLst>
                </a:gridCol>
                <a:gridCol w="977264">
                  <a:extLst>
                    <a:ext uri="{9D8B030D-6E8A-4147-A177-3AD203B41FA5}">
                      <a16:colId xmlns:a16="http://schemas.microsoft.com/office/drawing/2014/main" val="20001"/>
                    </a:ext>
                  </a:extLst>
                </a:gridCol>
                <a:gridCol w="977264">
                  <a:extLst>
                    <a:ext uri="{9D8B030D-6E8A-4147-A177-3AD203B41FA5}">
                      <a16:colId xmlns:a16="http://schemas.microsoft.com/office/drawing/2014/main" val="20002"/>
                    </a:ext>
                  </a:extLst>
                </a:gridCol>
                <a:gridCol w="977264">
                  <a:extLst>
                    <a:ext uri="{9D8B030D-6E8A-4147-A177-3AD203B41FA5}">
                      <a16:colId xmlns:a16="http://schemas.microsoft.com/office/drawing/2014/main" val="20003"/>
                    </a:ext>
                  </a:extLst>
                </a:gridCol>
              </a:tblGrid>
              <a:tr h="262128">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1839"/>
                        </a:lnSpc>
                        <a:spcBef>
                          <a:spcPts val="120"/>
                        </a:spcBef>
                      </a:pPr>
                      <a:r>
                        <a:rPr sz="1600" spc="40" dirty="0">
                          <a:latin typeface="Trebuchet MS"/>
                          <a:cs typeface="Trebuchet MS"/>
                        </a:rPr>
                        <a:t>-s</a:t>
                      </a:r>
                      <a:r>
                        <a:rPr sz="1600" spc="-45" dirty="0">
                          <a:latin typeface="Trebuchet MS"/>
                          <a:cs typeface="Trebuchet MS"/>
                        </a:rPr>
                        <a:t> </a:t>
                      </a:r>
                      <a:r>
                        <a:rPr sz="1600" spc="20" dirty="0">
                          <a:latin typeface="Trebuchet MS"/>
                          <a:cs typeface="Trebuchet MS"/>
                        </a:rPr>
                        <a:t>no</a:t>
                      </a:r>
                      <a:endParaRPr sz="1600">
                        <a:latin typeface="Trebuchet MS"/>
                        <a:cs typeface="Trebuchet MS"/>
                      </a:endParaRPr>
                    </a:p>
                  </a:txBody>
                  <a:tcPr marL="0" marR="0" marT="152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1839"/>
                        </a:lnSpc>
                        <a:spcBef>
                          <a:spcPts val="120"/>
                        </a:spcBef>
                      </a:pPr>
                      <a:r>
                        <a:rPr sz="1600" spc="40" dirty="0">
                          <a:latin typeface="Trebuchet MS"/>
                          <a:cs typeface="Trebuchet MS"/>
                        </a:rPr>
                        <a:t>-s</a:t>
                      </a:r>
                      <a:r>
                        <a:rPr sz="1600" spc="-45" dirty="0">
                          <a:latin typeface="Trebuchet MS"/>
                          <a:cs typeface="Trebuchet MS"/>
                        </a:rPr>
                        <a:t> </a:t>
                      </a:r>
                      <a:r>
                        <a:rPr sz="1600" spc="50" dirty="0">
                          <a:latin typeface="Trebuchet MS"/>
                          <a:cs typeface="Trebuchet MS"/>
                        </a:rPr>
                        <a:t>yes</a:t>
                      </a:r>
                      <a:endParaRPr sz="1600">
                        <a:latin typeface="Trebuchet MS"/>
                        <a:cs typeface="Trebuchet MS"/>
                      </a:endParaRPr>
                    </a:p>
                  </a:txBody>
                  <a:tcPr marL="0" marR="0" marT="152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1839"/>
                        </a:lnSpc>
                        <a:spcBef>
                          <a:spcPts val="120"/>
                        </a:spcBef>
                      </a:pPr>
                      <a:r>
                        <a:rPr sz="1600" spc="40" dirty="0">
                          <a:latin typeface="Trebuchet MS"/>
                          <a:cs typeface="Trebuchet MS"/>
                        </a:rPr>
                        <a:t>-s</a:t>
                      </a:r>
                      <a:r>
                        <a:rPr sz="1600" spc="-65" dirty="0">
                          <a:latin typeface="Trebuchet MS"/>
                          <a:cs typeface="Trebuchet MS"/>
                        </a:rPr>
                        <a:t> </a:t>
                      </a:r>
                      <a:r>
                        <a:rPr sz="1600" dirty="0">
                          <a:latin typeface="Trebuchet MS"/>
                          <a:cs typeface="Trebuchet MS"/>
                        </a:rPr>
                        <a:t>reverse</a:t>
                      </a:r>
                      <a:endParaRPr sz="1600">
                        <a:latin typeface="Trebuchet MS"/>
                        <a:cs typeface="Trebuchet MS"/>
                      </a:endParaRPr>
                    </a:p>
                  </a:txBody>
                  <a:tcPr marL="0" marR="0" marT="152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262255">
                <a:tc>
                  <a:txBody>
                    <a:bodyPr/>
                    <a:lstStyle/>
                    <a:p>
                      <a:pPr marL="1905" algn="ctr">
                        <a:lnSpc>
                          <a:spcPts val="1839"/>
                        </a:lnSpc>
                        <a:spcBef>
                          <a:spcPts val="125"/>
                        </a:spcBef>
                      </a:pPr>
                      <a:r>
                        <a:rPr sz="1600" spc="15" dirty="0">
                          <a:latin typeface="Trebuchet MS"/>
                          <a:cs typeface="Trebuchet MS"/>
                        </a:rPr>
                        <a:t>N_noFeature</a:t>
                      </a:r>
                      <a:endParaRPr sz="1600">
                        <a:latin typeface="Trebuchet MS"/>
                        <a:cs typeface="Trebuchet MS"/>
                      </a:endParaRPr>
                    </a:p>
                  </a:txBody>
                  <a:tcPr marL="0" marR="0" marT="158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70" algn="ctr">
                        <a:lnSpc>
                          <a:spcPts val="1839"/>
                        </a:lnSpc>
                        <a:spcBef>
                          <a:spcPts val="125"/>
                        </a:spcBef>
                      </a:pPr>
                      <a:r>
                        <a:rPr sz="1600" spc="45" dirty="0">
                          <a:latin typeface="Trebuchet MS"/>
                          <a:cs typeface="Trebuchet MS"/>
                        </a:rPr>
                        <a:t>63787</a:t>
                      </a:r>
                      <a:endParaRPr sz="1600">
                        <a:latin typeface="Trebuchet MS"/>
                        <a:cs typeface="Trebuchet MS"/>
                      </a:endParaRPr>
                    </a:p>
                  </a:txBody>
                  <a:tcPr marL="0" marR="0" marT="158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70" algn="ctr">
                        <a:lnSpc>
                          <a:spcPts val="1839"/>
                        </a:lnSpc>
                        <a:spcBef>
                          <a:spcPts val="125"/>
                        </a:spcBef>
                      </a:pPr>
                      <a:r>
                        <a:rPr sz="1600" spc="45" dirty="0">
                          <a:latin typeface="Trebuchet MS"/>
                          <a:cs typeface="Trebuchet MS"/>
                        </a:rPr>
                        <a:t>4591673</a:t>
                      </a:r>
                      <a:endParaRPr sz="1600">
                        <a:latin typeface="Trebuchet MS"/>
                        <a:cs typeface="Trebuchet MS"/>
                      </a:endParaRPr>
                    </a:p>
                  </a:txBody>
                  <a:tcPr marL="0" marR="0" marT="158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540" algn="ctr">
                        <a:lnSpc>
                          <a:spcPts val="1839"/>
                        </a:lnSpc>
                        <a:spcBef>
                          <a:spcPts val="125"/>
                        </a:spcBef>
                      </a:pPr>
                      <a:r>
                        <a:rPr sz="1600" spc="45" dirty="0">
                          <a:latin typeface="Trebuchet MS"/>
                          <a:cs typeface="Trebuchet MS"/>
                        </a:rPr>
                        <a:t>4599916</a:t>
                      </a:r>
                      <a:endParaRPr sz="1600">
                        <a:latin typeface="Trebuchet MS"/>
                        <a:cs typeface="Trebuchet MS"/>
                      </a:endParaRPr>
                    </a:p>
                  </a:txBody>
                  <a:tcPr marL="0" marR="0" marT="158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262254">
                <a:tc>
                  <a:txBody>
                    <a:bodyPr/>
                    <a:lstStyle/>
                    <a:p>
                      <a:pPr algn="ctr">
                        <a:lnSpc>
                          <a:spcPts val="1839"/>
                        </a:lnSpc>
                        <a:spcBef>
                          <a:spcPts val="120"/>
                        </a:spcBef>
                      </a:pPr>
                      <a:r>
                        <a:rPr sz="1600" spc="35" dirty="0">
                          <a:latin typeface="Trebuchet MS"/>
                          <a:cs typeface="Trebuchet MS"/>
                        </a:rPr>
                        <a:t>N_ambiguous</a:t>
                      </a:r>
                      <a:endParaRPr sz="1600">
                        <a:latin typeface="Trebuchet MS"/>
                        <a:cs typeface="Trebuchet MS"/>
                      </a:endParaRPr>
                    </a:p>
                  </a:txBody>
                  <a:tcPr marL="0" marR="0" marT="152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70" algn="ctr">
                        <a:lnSpc>
                          <a:spcPts val="1839"/>
                        </a:lnSpc>
                        <a:spcBef>
                          <a:spcPts val="120"/>
                        </a:spcBef>
                      </a:pPr>
                      <a:r>
                        <a:rPr sz="1600" spc="45" dirty="0">
                          <a:latin typeface="Trebuchet MS"/>
                          <a:cs typeface="Trebuchet MS"/>
                        </a:rPr>
                        <a:t>594720</a:t>
                      </a:r>
                      <a:endParaRPr sz="1600">
                        <a:latin typeface="Trebuchet MS"/>
                        <a:cs typeface="Trebuchet MS"/>
                      </a:endParaRPr>
                    </a:p>
                  </a:txBody>
                  <a:tcPr marL="0" marR="0" marT="152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70" algn="ctr">
                        <a:lnSpc>
                          <a:spcPts val="1839"/>
                        </a:lnSpc>
                        <a:spcBef>
                          <a:spcPts val="120"/>
                        </a:spcBef>
                      </a:pPr>
                      <a:r>
                        <a:rPr sz="1600" spc="45" dirty="0">
                          <a:latin typeface="Trebuchet MS"/>
                          <a:cs typeface="Trebuchet MS"/>
                        </a:rPr>
                        <a:t>27992</a:t>
                      </a:r>
                      <a:endParaRPr sz="1600">
                        <a:latin typeface="Trebuchet MS"/>
                        <a:cs typeface="Trebuchet MS"/>
                      </a:endParaRPr>
                    </a:p>
                  </a:txBody>
                  <a:tcPr marL="0" marR="0" marT="152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540" algn="ctr">
                        <a:lnSpc>
                          <a:spcPts val="1839"/>
                        </a:lnSpc>
                        <a:spcBef>
                          <a:spcPts val="120"/>
                        </a:spcBef>
                      </a:pPr>
                      <a:r>
                        <a:rPr sz="1600" spc="45" dirty="0">
                          <a:latin typeface="Trebuchet MS"/>
                          <a:cs typeface="Trebuchet MS"/>
                        </a:rPr>
                        <a:t>27789</a:t>
                      </a:r>
                      <a:endParaRPr sz="1600">
                        <a:latin typeface="Trebuchet MS"/>
                        <a:cs typeface="Trebuchet MS"/>
                      </a:endParaRPr>
                    </a:p>
                  </a:txBody>
                  <a:tcPr marL="0" marR="0" marT="152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262255">
                <a:tc>
                  <a:txBody>
                    <a:bodyPr/>
                    <a:lstStyle/>
                    <a:p>
                      <a:pPr marL="1905" algn="ctr">
                        <a:lnSpc>
                          <a:spcPts val="1839"/>
                        </a:lnSpc>
                        <a:spcBef>
                          <a:spcPts val="125"/>
                        </a:spcBef>
                      </a:pPr>
                      <a:r>
                        <a:rPr sz="1600" spc="55" dirty="0">
                          <a:latin typeface="Trebuchet MS"/>
                          <a:cs typeface="Trebuchet MS"/>
                        </a:rPr>
                        <a:t>AT1G01010</a:t>
                      </a:r>
                      <a:endParaRPr sz="1600">
                        <a:latin typeface="Trebuchet MS"/>
                        <a:cs typeface="Trebuchet MS"/>
                      </a:endParaRPr>
                    </a:p>
                  </a:txBody>
                  <a:tcPr marL="0" marR="0" marT="158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70" algn="ctr">
                        <a:lnSpc>
                          <a:spcPts val="1839"/>
                        </a:lnSpc>
                        <a:spcBef>
                          <a:spcPts val="125"/>
                        </a:spcBef>
                      </a:pPr>
                      <a:r>
                        <a:rPr sz="1600" spc="45" dirty="0">
                          <a:latin typeface="Trebuchet MS"/>
                          <a:cs typeface="Trebuchet MS"/>
                        </a:rPr>
                        <a:t>101</a:t>
                      </a:r>
                      <a:endParaRPr sz="1600">
                        <a:latin typeface="Trebuchet MS"/>
                        <a:cs typeface="Trebuchet MS"/>
                      </a:endParaRPr>
                    </a:p>
                  </a:txBody>
                  <a:tcPr marL="0" marR="0" marT="158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05" algn="ctr">
                        <a:lnSpc>
                          <a:spcPts val="1839"/>
                        </a:lnSpc>
                        <a:spcBef>
                          <a:spcPts val="125"/>
                        </a:spcBef>
                      </a:pPr>
                      <a:r>
                        <a:rPr sz="1600" spc="45" dirty="0">
                          <a:latin typeface="Trebuchet MS"/>
                          <a:cs typeface="Trebuchet MS"/>
                        </a:rPr>
                        <a:t>54</a:t>
                      </a:r>
                      <a:endParaRPr sz="1600">
                        <a:latin typeface="Trebuchet MS"/>
                        <a:cs typeface="Trebuchet MS"/>
                      </a:endParaRPr>
                    </a:p>
                  </a:txBody>
                  <a:tcPr marL="0" marR="0" marT="158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540" algn="ctr">
                        <a:lnSpc>
                          <a:spcPts val="1839"/>
                        </a:lnSpc>
                        <a:spcBef>
                          <a:spcPts val="125"/>
                        </a:spcBef>
                      </a:pPr>
                      <a:r>
                        <a:rPr sz="1600" spc="45" dirty="0">
                          <a:latin typeface="Trebuchet MS"/>
                          <a:cs typeface="Trebuchet MS"/>
                        </a:rPr>
                        <a:t>47</a:t>
                      </a:r>
                      <a:endParaRPr sz="1600">
                        <a:latin typeface="Trebuchet MS"/>
                        <a:cs typeface="Trebuchet MS"/>
                      </a:endParaRPr>
                    </a:p>
                  </a:txBody>
                  <a:tcPr marL="0" marR="0" marT="158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262255">
                <a:tc>
                  <a:txBody>
                    <a:bodyPr/>
                    <a:lstStyle/>
                    <a:p>
                      <a:pPr marL="1905" algn="ctr">
                        <a:lnSpc>
                          <a:spcPts val="1839"/>
                        </a:lnSpc>
                        <a:spcBef>
                          <a:spcPts val="120"/>
                        </a:spcBef>
                      </a:pPr>
                      <a:r>
                        <a:rPr sz="1600" spc="55" dirty="0">
                          <a:latin typeface="Trebuchet MS"/>
                          <a:cs typeface="Trebuchet MS"/>
                        </a:rPr>
                        <a:t>AT1G01020</a:t>
                      </a:r>
                      <a:endParaRPr sz="1600">
                        <a:latin typeface="Trebuchet MS"/>
                        <a:cs typeface="Trebuchet MS"/>
                      </a:endParaRPr>
                    </a:p>
                  </a:txBody>
                  <a:tcPr marL="0" marR="0" marT="152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70" algn="ctr">
                        <a:lnSpc>
                          <a:spcPts val="1839"/>
                        </a:lnSpc>
                        <a:spcBef>
                          <a:spcPts val="120"/>
                        </a:spcBef>
                      </a:pPr>
                      <a:r>
                        <a:rPr sz="1600" spc="45" dirty="0">
                          <a:latin typeface="Trebuchet MS"/>
                          <a:cs typeface="Trebuchet MS"/>
                        </a:rPr>
                        <a:t>84</a:t>
                      </a:r>
                      <a:endParaRPr sz="1600">
                        <a:latin typeface="Trebuchet MS"/>
                        <a:cs typeface="Trebuchet MS"/>
                      </a:endParaRPr>
                    </a:p>
                  </a:txBody>
                  <a:tcPr marL="0" marR="0" marT="152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05" algn="ctr">
                        <a:lnSpc>
                          <a:spcPts val="1839"/>
                        </a:lnSpc>
                        <a:spcBef>
                          <a:spcPts val="120"/>
                        </a:spcBef>
                      </a:pPr>
                      <a:r>
                        <a:rPr sz="1600" spc="45" dirty="0">
                          <a:latin typeface="Trebuchet MS"/>
                          <a:cs typeface="Trebuchet MS"/>
                        </a:rPr>
                        <a:t>41</a:t>
                      </a:r>
                      <a:endParaRPr sz="1600">
                        <a:latin typeface="Trebuchet MS"/>
                        <a:cs typeface="Trebuchet MS"/>
                      </a:endParaRPr>
                    </a:p>
                  </a:txBody>
                  <a:tcPr marL="0" marR="0" marT="152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540" algn="ctr">
                        <a:lnSpc>
                          <a:spcPts val="1839"/>
                        </a:lnSpc>
                        <a:spcBef>
                          <a:spcPts val="120"/>
                        </a:spcBef>
                      </a:pPr>
                      <a:r>
                        <a:rPr sz="1600" spc="45" dirty="0">
                          <a:latin typeface="Trebuchet MS"/>
                          <a:cs typeface="Trebuchet MS"/>
                        </a:rPr>
                        <a:t>43</a:t>
                      </a:r>
                      <a:endParaRPr sz="1600">
                        <a:latin typeface="Trebuchet MS"/>
                        <a:cs typeface="Trebuchet MS"/>
                      </a:endParaRPr>
                    </a:p>
                  </a:txBody>
                  <a:tcPr marL="0" marR="0" marT="152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262127">
                <a:tc>
                  <a:txBody>
                    <a:bodyPr/>
                    <a:lstStyle/>
                    <a:p>
                      <a:pPr marL="1905" algn="ctr">
                        <a:lnSpc>
                          <a:spcPts val="1839"/>
                        </a:lnSpc>
                        <a:spcBef>
                          <a:spcPts val="125"/>
                        </a:spcBef>
                      </a:pPr>
                      <a:r>
                        <a:rPr sz="1600" spc="55" dirty="0">
                          <a:latin typeface="Trebuchet MS"/>
                          <a:cs typeface="Trebuchet MS"/>
                        </a:rPr>
                        <a:t>AT1G03987</a:t>
                      </a:r>
                      <a:endParaRPr sz="1600">
                        <a:latin typeface="Trebuchet MS"/>
                        <a:cs typeface="Trebuchet MS"/>
                      </a:endParaRPr>
                    </a:p>
                  </a:txBody>
                  <a:tcPr marL="0" marR="0" marT="158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70" algn="ctr">
                        <a:lnSpc>
                          <a:spcPts val="1839"/>
                        </a:lnSpc>
                        <a:spcBef>
                          <a:spcPts val="125"/>
                        </a:spcBef>
                      </a:pPr>
                      <a:r>
                        <a:rPr sz="1600" dirty="0">
                          <a:latin typeface="Trebuchet MS"/>
                          <a:cs typeface="Trebuchet MS"/>
                        </a:rPr>
                        <a:t>1</a:t>
                      </a:r>
                      <a:endParaRPr sz="1600">
                        <a:latin typeface="Trebuchet MS"/>
                        <a:cs typeface="Trebuchet MS"/>
                      </a:endParaRPr>
                    </a:p>
                  </a:txBody>
                  <a:tcPr marL="0" marR="0" marT="158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05" algn="ctr">
                        <a:lnSpc>
                          <a:spcPts val="1839"/>
                        </a:lnSpc>
                        <a:spcBef>
                          <a:spcPts val="125"/>
                        </a:spcBef>
                      </a:pPr>
                      <a:r>
                        <a:rPr sz="1600" dirty="0">
                          <a:latin typeface="Trebuchet MS"/>
                          <a:cs typeface="Trebuchet MS"/>
                        </a:rPr>
                        <a:t>0</a:t>
                      </a:r>
                      <a:endParaRPr sz="1600">
                        <a:latin typeface="Trebuchet MS"/>
                        <a:cs typeface="Trebuchet MS"/>
                      </a:endParaRPr>
                    </a:p>
                  </a:txBody>
                  <a:tcPr marL="0" marR="0" marT="158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05" algn="ctr">
                        <a:lnSpc>
                          <a:spcPts val="1839"/>
                        </a:lnSpc>
                        <a:spcBef>
                          <a:spcPts val="125"/>
                        </a:spcBef>
                      </a:pPr>
                      <a:r>
                        <a:rPr sz="1600" dirty="0">
                          <a:latin typeface="Trebuchet MS"/>
                          <a:cs typeface="Trebuchet MS"/>
                        </a:rPr>
                        <a:t>1</a:t>
                      </a:r>
                      <a:endParaRPr sz="1600">
                        <a:latin typeface="Trebuchet MS"/>
                        <a:cs typeface="Trebuchet MS"/>
                      </a:endParaRPr>
                    </a:p>
                  </a:txBody>
                  <a:tcPr marL="0" marR="0" marT="158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262255">
                <a:tc>
                  <a:txBody>
                    <a:bodyPr/>
                    <a:lstStyle/>
                    <a:p>
                      <a:pPr marL="1905" algn="ctr">
                        <a:lnSpc>
                          <a:spcPts val="1839"/>
                        </a:lnSpc>
                        <a:spcBef>
                          <a:spcPts val="125"/>
                        </a:spcBef>
                      </a:pPr>
                      <a:r>
                        <a:rPr sz="1600" spc="55" dirty="0">
                          <a:latin typeface="Trebuchet MS"/>
                          <a:cs typeface="Trebuchet MS"/>
                        </a:rPr>
                        <a:t>AT1G01030</a:t>
                      </a:r>
                      <a:endParaRPr sz="1600">
                        <a:latin typeface="Trebuchet MS"/>
                        <a:cs typeface="Trebuchet MS"/>
                      </a:endParaRPr>
                    </a:p>
                  </a:txBody>
                  <a:tcPr marL="0" marR="0" marT="158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70" algn="ctr">
                        <a:lnSpc>
                          <a:spcPts val="1839"/>
                        </a:lnSpc>
                        <a:spcBef>
                          <a:spcPts val="125"/>
                        </a:spcBef>
                      </a:pPr>
                      <a:r>
                        <a:rPr sz="1600" spc="45" dirty="0">
                          <a:latin typeface="Trebuchet MS"/>
                          <a:cs typeface="Trebuchet MS"/>
                        </a:rPr>
                        <a:t>80</a:t>
                      </a:r>
                      <a:endParaRPr sz="1600">
                        <a:latin typeface="Trebuchet MS"/>
                        <a:cs typeface="Trebuchet MS"/>
                      </a:endParaRPr>
                    </a:p>
                  </a:txBody>
                  <a:tcPr marL="0" marR="0" marT="158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05" algn="ctr">
                        <a:lnSpc>
                          <a:spcPts val="1839"/>
                        </a:lnSpc>
                        <a:spcBef>
                          <a:spcPts val="125"/>
                        </a:spcBef>
                      </a:pPr>
                      <a:r>
                        <a:rPr sz="1600" spc="45" dirty="0">
                          <a:latin typeface="Trebuchet MS"/>
                          <a:cs typeface="Trebuchet MS"/>
                        </a:rPr>
                        <a:t>37</a:t>
                      </a:r>
                      <a:endParaRPr sz="1600">
                        <a:latin typeface="Trebuchet MS"/>
                        <a:cs typeface="Trebuchet MS"/>
                      </a:endParaRPr>
                    </a:p>
                  </a:txBody>
                  <a:tcPr marL="0" marR="0" marT="158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540" algn="ctr">
                        <a:lnSpc>
                          <a:spcPts val="1839"/>
                        </a:lnSpc>
                        <a:spcBef>
                          <a:spcPts val="125"/>
                        </a:spcBef>
                      </a:pPr>
                      <a:r>
                        <a:rPr sz="1600" spc="45" dirty="0">
                          <a:latin typeface="Trebuchet MS"/>
                          <a:cs typeface="Trebuchet MS"/>
                        </a:rPr>
                        <a:t>43</a:t>
                      </a:r>
                      <a:endParaRPr sz="1600">
                        <a:latin typeface="Trebuchet MS"/>
                        <a:cs typeface="Trebuchet MS"/>
                      </a:endParaRPr>
                    </a:p>
                  </a:txBody>
                  <a:tcPr marL="0" marR="0" marT="158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262254">
                <a:tc>
                  <a:txBody>
                    <a:bodyPr/>
                    <a:lstStyle/>
                    <a:p>
                      <a:pPr marL="1905" algn="ctr">
                        <a:lnSpc>
                          <a:spcPts val="1839"/>
                        </a:lnSpc>
                        <a:spcBef>
                          <a:spcPts val="125"/>
                        </a:spcBef>
                      </a:pPr>
                      <a:r>
                        <a:rPr sz="1600" spc="55" dirty="0">
                          <a:latin typeface="Trebuchet MS"/>
                          <a:cs typeface="Trebuchet MS"/>
                        </a:rPr>
                        <a:t>AT1G01040</a:t>
                      </a:r>
                      <a:endParaRPr sz="1600">
                        <a:latin typeface="Trebuchet MS"/>
                        <a:cs typeface="Trebuchet MS"/>
                      </a:endParaRPr>
                    </a:p>
                  </a:txBody>
                  <a:tcPr marL="0" marR="0" marT="158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70" algn="ctr">
                        <a:lnSpc>
                          <a:spcPts val="1839"/>
                        </a:lnSpc>
                        <a:spcBef>
                          <a:spcPts val="125"/>
                        </a:spcBef>
                      </a:pPr>
                      <a:r>
                        <a:rPr sz="1600" spc="45" dirty="0">
                          <a:latin typeface="Trebuchet MS"/>
                          <a:cs typeface="Trebuchet MS"/>
                        </a:rPr>
                        <a:t>499</a:t>
                      </a:r>
                      <a:endParaRPr sz="1600">
                        <a:latin typeface="Trebuchet MS"/>
                        <a:cs typeface="Trebuchet MS"/>
                      </a:endParaRPr>
                    </a:p>
                  </a:txBody>
                  <a:tcPr marL="0" marR="0" marT="158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540" algn="ctr">
                        <a:lnSpc>
                          <a:spcPts val="1839"/>
                        </a:lnSpc>
                        <a:spcBef>
                          <a:spcPts val="125"/>
                        </a:spcBef>
                      </a:pPr>
                      <a:r>
                        <a:rPr sz="1600" spc="45" dirty="0">
                          <a:latin typeface="Trebuchet MS"/>
                          <a:cs typeface="Trebuchet MS"/>
                        </a:rPr>
                        <a:t>279</a:t>
                      </a:r>
                      <a:endParaRPr sz="1600">
                        <a:latin typeface="Trebuchet MS"/>
                        <a:cs typeface="Trebuchet MS"/>
                      </a:endParaRPr>
                    </a:p>
                  </a:txBody>
                  <a:tcPr marL="0" marR="0" marT="158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540" algn="ctr">
                        <a:lnSpc>
                          <a:spcPts val="1839"/>
                        </a:lnSpc>
                        <a:spcBef>
                          <a:spcPts val="125"/>
                        </a:spcBef>
                      </a:pPr>
                      <a:r>
                        <a:rPr sz="1600" spc="45" dirty="0">
                          <a:latin typeface="Trebuchet MS"/>
                          <a:cs typeface="Trebuchet MS"/>
                        </a:rPr>
                        <a:t>293</a:t>
                      </a:r>
                      <a:endParaRPr sz="1600">
                        <a:latin typeface="Trebuchet MS"/>
                        <a:cs typeface="Trebuchet MS"/>
                      </a:endParaRPr>
                    </a:p>
                  </a:txBody>
                  <a:tcPr marL="0" marR="0" marT="158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262229">
                <a:tc>
                  <a:txBody>
                    <a:bodyPr/>
                    <a:lstStyle/>
                    <a:p>
                      <a:pPr marL="1905" algn="ctr">
                        <a:lnSpc>
                          <a:spcPts val="1839"/>
                        </a:lnSpc>
                        <a:spcBef>
                          <a:spcPts val="125"/>
                        </a:spcBef>
                      </a:pPr>
                      <a:r>
                        <a:rPr sz="1600" spc="55" dirty="0">
                          <a:latin typeface="Trebuchet MS"/>
                          <a:cs typeface="Trebuchet MS"/>
                        </a:rPr>
                        <a:t>AT1G03993</a:t>
                      </a:r>
                      <a:endParaRPr sz="1600">
                        <a:latin typeface="Trebuchet MS"/>
                        <a:cs typeface="Trebuchet MS"/>
                      </a:endParaRPr>
                    </a:p>
                  </a:txBody>
                  <a:tcPr marL="0" marR="0" marT="158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70" algn="ctr">
                        <a:lnSpc>
                          <a:spcPts val="1839"/>
                        </a:lnSpc>
                        <a:spcBef>
                          <a:spcPts val="125"/>
                        </a:spcBef>
                      </a:pPr>
                      <a:r>
                        <a:rPr sz="1600" dirty="0">
                          <a:latin typeface="Trebuchet MS"/>
                          <a:cs typeface="Trebuchet MS"/>
                        </a:rPr>
                        <a:t>0</a:t>
                      </a:r>
                      <a:endParaRPr sz="1600">
                        <a:latin typeface="Trebuchet MS"/>
                        <a:cs typeface="Trebuchet MS"/>
                      </a:endParaRPr>
                    </a:p>
                  </a:txBody>
                  <a:tcPr marL="0" marR="0" marT="158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05" algn="ctr">
                        <a:lnSpc>
                          <a:spcPts val="1839"/>
                        </a:lnSpc>
                        <a:spcBef>
                          <a:spcPts val="125"/>
                        </a:spcBef>
                      </a:pPr>
                      <a:r>
                        <a:rPr sz="1600" spc="40" dirty="0">
                          <a:latin typeface="Trebuchet MS"/>
                          <a:cs typeface="Trebuchet MS"/>
                        </a:rPr>
                        <a:t>33</a:t>
                      </a:r>
                      <a:endParaRPr sz="1600">
                        <a:latin typeface="Trebuchet MS"/>
                        <a:cs typeface="Trebuchet MS"/>
                      </a:endParaRPr>
                    </a:p>
                  </a:txBody>
                  <a:tcPr marL="0" marR="0" marT="158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540" algn="ctr">
                        <a:lnSpc>
                          <a:spcPts val="1839"/>
                        </a:lnSpc>
                        <a:spcBef>
                          <a:spcPts val="125"/>
                        </a:spcBef>
                      </a:pPr>
                      <a:r>
                        <a:rPr sz="1600" spc="40" dirty="0">
                          <a:latin typeface="Trebuchet MS"/>
                          <a:cs typeface="Trebuchet MS"/>
                        </a:rPr>
                        <a:t>25</a:t>
                      </a:r>
                      <a:endParaRPr sz="1600">
                        <a:latin typeface="Trebuchet MS"/>
                        <a:cs typeface="Trebuchet MS"/>
                      </a:endParaRPr>
                    </a:p>
                  </a:txBody>
                  <a:tcPr marL="0" marR="0" marT="158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bl>
          </a:graphicData>
        </a:graphic>
      </p:graphicFrame>
      <p:sp>
        <p:nvSpPr>
          <p:cNvPr id="8" name="object 8"/>
          <p:cNvSpPr txBox="1"/>
          <p:nvPr/>
        </p:nvSpPr>
        <p:spPr>
          <a:xfrm>
            <a:off x="7449693" y="3184347"/>
            <a:ext cx="2540000" cy="300355"/>
          </a:xfrm>
          <a:prstGeom prst="rect">
            <a:avLst/>
          </a:prstGeom>
        </p:spPr>
        <p:txBody>
          <a:bodyPr vert="horz" wrap="square" lIns="0" tIns="12700" rIns="0" bIns="0" rtlCol="0">
            <a:spAutoFit/>
          </a:bodyPr>
          <a:lstStyle/>
          <a:p>
            <a:pPr marL="12700">
              <a:lnSpc>
                <a:spcPct val="100000"/>
              </a:lnSpc>
              <a:spcBef>
                <a:spcPts val="100"/>
              </a:spcBef>
            </a:pPr>
            <a:r>
              <a:rPr sz="1800" b="0" spc="-5" dirty="0">
                <a:latin typeface="+mn-ea"/>
                <a:cs typeface="Microsoft YaHei UI Light"/>
              </a:rPr>
              <a:t>非链特异性当做链特异性</a:t>
            </a:r>
            <a:endParaRPr sz="1800">
              <a:latin typeface="+mn-ea"/>
              <a:cs typeface="Microsoft YaHei UI Light"/>
            </a:endParaRPr>
          </a:p>
        </p:txBody>
      </p:sp>
      <p:sp>
        <p:nvSpPr>
          <p:cNvPr id="12" name="灯片编号占位符 11">
            <a:extLst>
              <a:ext uri="{FF2B5EF4-FFF2-40B4-BE49-F238E27FC236}">
                <a16:creationId xmlns:a16="http://schemas.microsoft.com/office/drawing/2014/main" id="{04BCA163-E33E-416E-9986-70FC4B662C9A}"/>
              </a:ext>
            </a:extLst>
          </p:cNvPr>
          <p:cNvSpPr>
            <a:spLocks noGrp="1"/>
          </p:cNvSpPr>
          <p:nvPr>
            <p:ph type="sldNum" sz="quarter" idx="7"/>
          </p:nvPr>
        </p:nvSpPr>
        <p:spPr/>
        <p:txBody>
          <a:bodyPr/>
          <a:lstStyle/>
          <a:p>
            <a:pPr marL="25400">
              <a:lnSpc>
                <a:spcPct val="100000"/>
              </a:lnSpc>
            </a:pPr>
            <a:fld id="{81D60167-4931-47E6-BA6A-407CBD079E47}" type="slidenum">
              <a:rPr lang="en-US" altLang="zh-CN" spc="25" smtClean="0"/>
              <a:t>46</a:t>
            </a:fld>
            <a:endParaRPr lang="en-US" altLang="zh-CN" spc="25"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object 7"/>
          <p:cNvSpPr txBox="1">
            <a:spLocks noGrp="1"/>
          </p:cNvSpPr>
          <p:nvPr>
            <p:ph type="sldNum" sz="quarter" idx="7"/>
          </p:nvPr>
        </p:nvSpPr>
        <p:spPr>
          <a:prstGeom prst="rect">
            <a:avLst/>
          </a:prstGeom>
        </p:spPr>
        <p:txBody>
          <a:bodyPr vert="horz" wrap="square" lIns="0" tIns="103022" rIns="0" bIns="0" rtlCol="0">
            <a:spAutoFit/>
          </a:bodyPr>
          <a:lstStyle/>
          <a:p>
            <a:pPr marL="25400">
              <a:lnSpc>
                <a:spcPct val="100000"/>
              </a:lnSpc>
            </a:pPr>
            <a:fld id="{81D60167-4931-47E6-BA6A-407CBD079E47}" type="slidenum">
              <a:rPr spc="25" dirty="0"/>
              <a:t>47</a:t>
            </a:fld>
            <a:endParaRPr spc="25" dirty="0"/>
          </a:p>
        </p:txBody>
      </p:sp>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tabLst>
                <a:tab pos="10862945" algn="l"/>
              </a:tabLst>
            </a:pPr>
            <a:r>
              <a:rPr b="1" spc="-185" dirty="0">
                <a:latin typeface="+mj-ea"/>
                <a:cs typeface="Lucida Sans"/>
              </a:rPr>
              <a:t> </a:t>
            </a:r>
            <a:r>
              <a:rPr b="1" spc="-75" dirty="0">
                <a:latin typeface="+mj-ea"/>
                <a:cs typeface="Lucida Sans"/>
              </a:rPr>
              <a:t>clean</a:t>
            </a:r>
            <a:r>
              <a:rPr b="1" spc="-155" dirty="0">
                <a:latin typeface="+mj-ea"/>
                <a:cs typeface="Lucida Sans"/>
              </a:rPr>
              <a:t> </a:t>
            </a:r>
            <a:r>
              <a:rPr b="1" spc="-135" dirty="0">
                <a:latin typeface="+mj-ea"/>
                <a:cs typeface="Lucida Sans"/>
              </a:rPr>
              <a:t>data</a:t>
            </a:r>
            <a:r>
              <a:rPr b="1" spc="-125" dirty="0">
                <a:latin typeface="+mj-ea"/>
                <a:cs typeface="Lucida Sans"/>
              </a:rPr>
              <a:t> </a:t>
            </a:r>
            <a:r>
              <a:rPr spc="-5" dirty="0">
                <a:latin typeface="+mj-ea"/>
              </a:rPr>
              <a:t>有参序列比对潜在问题：重复序列	</a:t>
            </a:r>
          </a:p>
        </p:txBody>
      </p:sp>
      <p:sp>
        <p:nvSpPr>
          <p:cNvPr id="3" name="object 3"/>
          <p:cNvSpPr txBox="1"/>
          <p:nvPr/>
        </p:nvSpPr>
        <p:spPr>
          <a:xfrm>
            <a:off x="1087627" y="3755837"/>
            <a:ext cx="2825750" cy="1933863"/>
          </a:xfrm>
          <a:prstGeom prst="rect">
            <a:avLst/>
          </a:prstGeom>
        </p:spPr>
        <p:txBody>
          <a:bodyPr vert="horz" wrap="square" lIns="0" tIns="157480" rIns="0" bIns="0" rtlCol="0">
            <a:spAutoFit/>
          </a:bodyPr>
          <a:lstStyle/>
          <a:p>
            <a:pPr marL="12700">
              <a:lnSpc>
                <a:spcPct val="100000"/>
              </a:lnSpc>
              <a:spcBef>
                <a:spcPts val="1240"/>
              </a:spcBef>
            </a:pPr>
            <a:r>
              <a:rPr sz="1800" b="1" spc="-5" dirty="0">
                <a:latin typeface="+mn-ea"/>
                <a:cs typeface="Microsoft YaHei UI"/>
              </a:rPr>
              <a:t>防范于未然</a:t>
            </a:r>
            <a:endParaRPr sz="1800" dirty="0">
              <a:latin typeface="+mn-ea"/>
              <a:cs typeface="Microsoft YaHei UI"/>
            </a:endParaRPr>
          </a:p>
          <a:p>
            <a:pPr marL="241300">
              <a:lnSpc>
                <a:spcPct val="100000"/>
              </a:lnSpc>
              <a:spcBef>
                <a:spcPts val="1005"/>
              </a:spcBef>
            </a:pPr>
            <a:r>
              <a:rPr sz="1600" b="0" spc="-5" dirty="0">
                <a:latin typeface="+mn-ea"/>
                <a:cs typeface="Microsoft YaHei UI Light"/>
              </a:rPr>
              <a:t>核酸提取质量好</a:t>
            </a:r>
            <a:endParaRPr sz="1600" dirty="0">
              <a:latin typeface="+mn-ea"/>
              <a:cs typeface="Microsoft YaHei UI Light"/>
            </a:endParaRPr>
          </a:p>
          <a:p>
            <a:pPr marL="241300">
              <a:lnSpc>
                <a:spcPct val="100000"/>
              </a:lnSpc>
              <a:spcBef>
                <a:spcPts val="960"/>
              </a:spcBef>
            </a:pPr>
            <a:r>
              <a:rPr sz="1600" b="0" spc="-5" dirty="0">
                <a:latin typeface="+mn-ea"/>
                <a:cs typeface="Microsoft YaHei UI Light"/>
              </a:rPr>
              <a:t>起始</a:t>
            </a:r>
            <a:r>
              <a:rPr sz="1600" b="0" spc="-30" dirty="0">
                <a:latin typeface="+mn-ea"/>
                <a:cs typeface="Microsoft YaHei UI Light"/>
              </a:rPr>
              <a:t> </a:t>
            </a:r>
            <a:r>
              <a:rPr sz="1600" spc="140" dirty="0">
                <a:latin typeface="+mn-ea"/>
                <a:cs typeface="Trebuchet MS"/>
              </a:rPr>
              <a:t>DNA</a:t>
            </a:r>
            <a:r>
              <a:rPr sz="1600" spc="-130" dirty="0">
                <a:latin typeface="+mn-ea"/>
                <a:cs typeface="Trebuchet MS"/>
              </a:rPr>
              <a:t> </a:t>
            </a:r>
            <a:r>
              <a:rPr sz="1600" b="0" spc="-5" dirty="0">
                <a:latin typeface="+mn-ea"/>
                <a:cs typeface="Microsoft YaHei UI Light"/>
              </a:rPr>
              <a:t>量足够多</a:t>
            </a:r>
            <a:endParaRPr sz="1600" dirty="0">
              <a:latin typeface="+mn-ea"/>
              <a:cs typeface="Microsoft YaHei UI Light"/>
            </a:endParaRPr>
          </a:p>
          <a:p>
            <a:pPr marL="241300">
              <a:lnSpc>
                <a:spcPct val="100000"/>
              </a:lnSpc>
              <a:spcBef>
                <a:spcPts val="960"/>
              </a:spcBef>
            </a:pPr>
            <a:r>
              <a:rPr sz="1600" b="0" spc="-5" dirty="0">
                <a:latin typeface="+mn-ea"/>
                <a:cs typeface="Microsoft YaHei UI Light"/>
              </a:rPr>
              <a:t>建库过程</a:t>
            </a:r>
            <a:r>
              <a:rPr sz="1600" b="0" spc="-50" dirty="0">
                <a:latin typeface="+mn-ea"/>
                <a:cs typeface="Microsoft YaHei UI Light"/>
              </a:rPr>
              <a:t> </a:t>
            </a:r>
            <a:r>
              <a:rPr sz="1600" spc="195" dirty="0">
                <a:latin typeface="+mn-ea"/>
                <a:cs typeface="Trebuchet MS"/>
              </a:rPr>
              <a:t>PCR</a:t>
            </a:r>
            <a:r>
              <a:rPr sz="1600" spc="-80" dirty="0">
                <a:latin typeface="+mn-ea"/>
                <a:cs typeface="Trebuchet MS"/>
              </a:rPr>
              <a:t> </a:t>
            </a:r>
            <a:r>
              <a:rPr sz="1600" b="0" spc="-5" dirty="0">
                <a:latin typeface="+mn-ea"/>
                <a:cs typeface="Microsoft YaHei UI Light"/>
              </a:rPr>
              <a:t>循环数尽量少</a:t>
            </a:r>
            <a:endParaRPr sz="1600" dirty="0">
              <a:latin typeface="+mn-ea"/>
              <a:cs typeface="Microsoft YaHei UI Light"/>
            </a:endParaRPr>
          </a:p>
          <a:p>
            <a:pPr marL="241300">
              <a:lnSpc>
                <a:spcPct val="100000"/>
              </a:lnSpc>
              <a:spcBef>
                <a:spcPts val="960"/>
              </a:spcBef>
            </a:pPr>
            <a:r>
              <a:rPr sz="1600" b="0" spc="-10" dirty="0">
                <a:latin typeface="+mn-ea"/>
                <a:cs typeface="Microsoft YaHei UI Light"/>
              </a:rPr>
              <a:t>构</a:t>
            </a:r>
            <a:r>
              <a:rPr sz="1600" b="0" spc="-5" dirty="0">
                <a:latin typeface="+mn-ea"/>
                <a:cs typeface="Microsoft YaHei UI Light"/>
              </a:rPr>
              <a:t>建</a:t>
            </a:r>
            <a:r>
              <a:rPr sz="1600" b="0" spc="-25" dirty="0">
                <a:latin typeface="+mn-ea"/>
                <a:cs typeface="Microsoft YaHei UI Light"/>
              </a:rPr>
              <a:t> </a:t>
            </a:r>
            <a:r>
              <a:rPr sz="1600" spc="35" dirty="0">
                <a:latin typeface="+mn-ea"/>
                <a:cs typeface="Trebuchet MS"/>
              </a:rPr>
              <a:t>PCR-free</a:t>
            </a:r>
            <a:r>
              <a:rPr sz="1600" spc="-25" dirty="0">
                <a:latin typeface="+mn-ea"/>
                <a:cs typeface="Trebuchet MS"/>
              </a:rPr>
              <a:t> </a:t>
            </a:r>
            <a:r>
              <a:rPr sz="1600" b="0" spc="-10" dirty="0">
                <a:latin typeface="+mn-ea"/>
                <a:cs typeface="Microsoft YaHei UI Light"/>
              </a:rPr>
              <a:t>文库</a:t>
            </a:r>
            <a:endParaRPr sz="1600" dirty="0">
              <a:latin typeface="+mn-ea"/>
              <a:cs typeface="Microsoft YaHei UI Light"/>
            </a:endParaRPr>
          </a:p>
        </p:txBody>
      </p:sp>
      <p:sp>
        <p:nvSpPr>
          <p:cNvPr id="4" name="object 4"/>
          <p:cNvSpPr txBox="1"/>
          <p:nvPr/>
        </p:nvSpPr>
        <p:spPr>
          <a:xfrm>
            <a:off x="5187188" y="1408957"/>
            <a:ext cx="5530215" cy="4269759"/>
          </a:xfrm>
          <a:prstGeom prst="rect">
            <a:avLst/>
          </a:prstGeom>
        </p:spPr>
        <p:txBody>
          <a:bodyPr vert="horz" wrap="square" lIns="0" tIns="156845" rIns="0" bIns="0" rtlCol="0">
            <a:spAutoFit/>
          </a:bodyPr>
          <a:lstStyle/>
          <a:p>
            <a:pPr marL="12700">
              <a:lnSpc>
                <a:spcPct val="100000"/>
              </a:lnSpc>
              <a:spcBef>
                <a:spcPts val="1235"/>
              </a:spcBef>
            </a:pPr>
            <a:r>
              <a:rPr sz="1800" b="1" dirty="0">
                <a:latin typeface="+mn-ea"/>
                <a:cs typeface="Microsoft YaHei UI"/>
              </a:rPr>
              <a:t>生米已成熟饭</a:t>
            </a:r>
            <a:endParaRPr sz="1800" dirty="0">
              <a:latin typeface="+mn-ea"/>
              <a:cs typeface="Microsoft YaHei UI"/>
            </a:endParaRPr>
          </a:p>
          <a:p>
            <a:pPr marL="241300">
              <a:lnSpc>
                <a:spcPct val="100000"/>
              </a:lnSpc>
              <a:spcBef>
                <a:spcPts val="1005"/>
              </a:spcBef>
            </a:pPr>
            <a:r>
              <a:rPr sz="1600" b="0" spc="-5" dirty="0">
                <a:latin typeface="+mn-ea"/>
                <a:cs typeface="Microsoft YaHei UI Light"/>
              </a:rPr>
              <a:t>测序覆盖度比较均匀的情况下，如</a:t>
            </a:r>
            <a:r>
              <a:rPr sz="1600" b="0" spc="5" dirty="0">
                <a:latin typeface="+mn-ea"/>
                <a:cs typeface="Microsoft YaHei UI Light"/>
              </a:rPr>
              <a:t>重</a:t>
            </a:r>
            <a:r>
              <a:rPr sz="1600" b="0" spc="-5" dirty="0">
                <a:latin typeface="+mn-ea"/>
                <a:cs typeface="Microsoft YaHei UI Light"/>
              </a:rPr>
              <a:t>测序</a:t>
            </a:r>
            <a:r>
              <a:rPr sz="1600" b="0" spc="5" dirty="0">
                <a:latin typeface="+mn-ea"/>
                <a:cs typeface="Microsoft YaHei UI Light"/>
              </a:rPr>
              <a:t>数</a:t>
            </a:r>
            <a:r>
              <a:rPr sz="1600" b="0" spc="-5" dirty="0">
                <a:latin typeface="+mn-ea"/>
                <a:cs typeface="Microsoft YaHei UI Light"/>
              </a:rPr>
              <a:t>据</a:t>
            </a:r>
            <a:endParaRPr sz="1600" dirty="0">
              <a:latin typeface="+mn-ea"/>
              <a:cs typeface="Microsoft YaHei UI Light"/>
            </a:endParaRPr>
          </a:p>
          <a:p>
            <a:pPr marL="241300">
              <a:lnSpc>
                <a:spcPct val="100000"/>
              </a:lnSpc>
              <a:spcBef>
                <a:spcPts val="960"/>
              </a:spcBef>
            </a:pPr>
            <a:r>
              <a:rPr sz="1600" b="0" spc="-5" dirty="0">
                <a:latin typeface="+mn-ea"/>
                <a:cs typeface="Microsoft YaHei UI Light"/>
              </a:rPr>
              <a:t>深度会显著影响分析结果时，如</a:t>
            </a:r>
            <a:r>
              <a:rPr sz="1600" b="0" spc="25" dirty="0">
                <a:latin typeface="+mn-ea"/>
                <a:cs typeface="Microsoft YaHei UI Light"/>
              </a:rPr>
              <a:t> </a:t>
            </a:r>
            <a:r>
              <a:rPr sz="1600" spc="-45" dirty="0">
                <a:latin typeface="+mn-ea"/>
                <a:cs typeface="Trebuchet MS"/>
              </a:rPr>
              <a:t>call</a:t>
            </a:r>
            <a:r>
              <a:rPr sz="1600" spc="-50" dirty="0">
                <a:latin typeface="+mn-ea"/>
                <a:cs typeface="Trebuchet MS"/>
              </a:rPr>
              <a:t> </a:t>
            </a:r>
            <a:r>
              <a:rPr sz="1600" spc="-35" dirty="0">
                <a:latin typeface="+mn-ea"/>
                <a:cs typeface="Trebuchet MS"/>
              </a:rPr>
              <a:t>variant</a:t>
            </a:r>
            <a:r>
              <a:rPr sz="1600" b="0" spc="-35" dirty="0">
                <a:latin typeface="+mn-ea"/>
                <a:cs typeface="Microsoft YaHei UI Light"/>
              </a:rPr>
              <a:t>，</a:t>
            </a:r>
            <a:r>
              <a:rPr sz="1600" b="0" spc="-5" dirty="0">
                <a:latin typeface="+mn-ea"/>
                <a:cs typeface="Microsoft YaHei UI Light"/>
              </a:rPr>
              <a:t>去重复</a:t>
            </a:r>
            <a:endParaRPr sz="1600" dirty="0">
              <a:latin typeface="+mn-ea"/>
              <a:cs typeface="Microsoft YaHei UI Light"/>
            </a:endParaRPr>
          </a:p>
          <a:p>
            <a:pPr marL="12700">
              <a:lnSpc>
                <a:spcPct val="100000"/>
              </a:lnSpc>
              <a:spcBef>
                <a:spcPts val="1839"/>
              </a:spcBef>
            </a:pPr>
            <a:r>
              <a:rPr sz="1800" b="1" dirty="0">
                <a:latin typeface="+mn-ea"/>
                <a:cs typeface="Microsoft YaHei UI"/>
              </a:rPr>
              <a:t>如果</a:t>
            </a:r>
            <a:endParaRPr sz="1800" dirty="0">
              <a:latin typeface="+mn-ea"/>
              <a:cs typeface="Microsoft YaHei UI"/>
            </a:endParaRPr>
          </a:p>
          <a:p>
            <a:pPr marL="241300">
              <a:lnSpc>
                <a:spcPct val="100000"/>
              </a:lnSpc>
              <a:spcBef>
                <a:spcPts val="1280"/>
              </a:spcBef>
            </a:pPr>
            <a:r>
              <a:rPr sz="1600" spc="80" dirty="0">
                <a:latin typeface="+mn-ea"/>
                <a:cs typeface="Trebuchet MS"/>
              </a:rPr>
              <a:t>RNA-seq</a:t>
            </a:r>
            <a:r>
              <a:rPr sz="1600" spc="-45" dirty="0">
                <a:latin typeface="+mn-ea"/>
                <a:cs typeface="Trebuchet MS"/>
              </a:rPr>
              <a:t> </a:t>
            </a:r>
            <a:r>
              <a:rPr sz="1600" b="0" spc="-5" dirty="0">
                <a:latin typeface="+mn-ea"/>
                <a:cs typeface="Microsoft YaHei UI Light"/>
              </a:rPr>
              <a:t>不是及其严重，最好不要去除</a:t>
            </a:r>
            <a:endParaRPr sz="1600" dirty="0">
              <a:latin typeface="+mn-ea"/>
              <a:cs typeface="Microsoft YaHei UI Light"/>
            </a:endParaRPr>
          </a:p>
          <a:p>
            <a:pPr marL="241300">
              <a:lnSpc>
                <a:spcPct val="100000"/>
              </a:lnSpc>
              <a:spcBef>
                <a:spcPts val="960"/>
              </a:spcBef>
            </a:pPr>
            <a:r>
              <a:rPr sz="1600" b="0" spc="-5" dirty="0">
                <a:latin typeface="+mn-ea"/>
                <a:cs typeface="Microsoft YaHei UI Light"/>
              </a:rPr>
              <a:t>或者去除前去除后分别统计定量，</a:t>
            </a:r>
            <a:r>
              <a:rPr sz="1600" b="0" spc="5" dirty="0">
                <a:latin typeface="+mn-ea"/>
                <a:cs typeface="Microsoft YaHei UI Light"/>
              </a:rPr>
              <a:t>进</a:t>
            </a:r>
            <a:r>
              <a:rPr sz="1600" b="0" spc="-5" dirty="0">
                <a:latin typeface="+mn-ea"/>
                <a:cs typeface="Microsoft YaHei UI Light"/>
              </a:rPr>
              <a:t>行比较</a:t>
            </a:r>
            <a:endParaRPr sz="1600" dirty="0">
              <a:latin typeface="+mn-ea"/>
              <a:cs typeface="Microsoft YaHei UI Light"/>
            </a:endParaRPr>
          </a:p>
          <a:p>
            <a:pPr>
              <a:lnSpc>
                <a:spcPct val="100000"/>
              </a:lnSpc>
              <a:spcBef>
                <a:spcPts val="40"/>
              </a:spcBef>
            </a:pPr>
            <a:endParaRPr sz="2600" dirty="0">
              <a:latin typeface="+mn-ea"/>
              <a:cs typeface="Times New Roman"/>
            </a:endParaRPr>
          </a:p>
          <a:p>
            <a:pPr marL="12700">
              <a:lnSpc>
                <a:spcPct val="100000"/>
              </a:lnSpc>
            </a:pPr>
            <a:r>
              <a:rPr sz="1800" b="1" dirty="0">
                <a:latin typeface="+mn-ea"/>
                <a:cs typeface="Microsoft YaHei UI"/>
              </a:rPr>
              <a:t>通常</a:t>
            </a:r>
            <a:endParaRPr sz="1800" dirty="0">
              <a:latin typeface="+mn-ea"/>
              <a:cs typeface="Microsoft YaHei UI"/>
            </a:endParaRPr>
          </a:p>
          <a:p>
            <a:pPr marL="241300" marR="5080">
              <a:lnSpc>
                <a:spcPct val="150000"/>
              </a:lnSpc>
              <a:spcBef>
                <a:spcPts val="45"/>
              </a:spcBef>
            </a:pPr>
            <a:r>
              <a:rPr sz="1600" b="0" spc="-5" dirty="0">
                <a:latin typeface="+mn-ea"/>
                <a:cs typeface="Microsoft YaHei UI Light"/>
              </a:rPr>
              <a:t>是否去重复对大多数基因（非线粒</a:t>
            </a:r>
            <a:r>
              <a:rPr sz="1600" b="0" spc="5" dirty="0">
                <a:latin typeface="+mn-ea"/>
                <a:cs typeface="Microsoft YaHei UI Light"/>
              </a:rPr>
              <a:t>体</a:t>
            </a:r>
            <a:r>
              <a:rPr sz="1600" b="0" spc="-5" dirty="0">
                <a:latin typeface="+mn-ea"/>
                <a:cs typeface="Microsoft YaHei UI Light"/>
              </a:rPr>
              <a:t>叶绿</a:t>
            </a:r>
            <a:r>
              <a:rPr sz="1600" b="0" spc="5" dirty="0">
                <a:latin typeface="+mn-ea"/>
                <a:cs typeface="Microsoft YaHei UI Light"/>
              </a:rPr>
              <a:t>体</a:t>
            </a:r>
            <a:r>
              <a:rPr sz="1600" b="0" spc="-5" dirty="0">
                <a:latin typeface="+mn-ea"/>
                <a:cs typeface="Microsoft YaHei UI Light"/>
              </a:rPr>
              <a:t>）影</a:t>
            </a:r>
            <a:r>
              <a:rPr sz="1600" b="0" spc="5" dirty="0">
                <a:latin typeface="+mn-ea"/>
                <a:cs typeface="Microsoft YaHei UI Light"/>
              </a:rPr>
              <a:t>响</a:t>
            </a:r>
            <a:r>
              <a:rPr sz="1600" b="0" spc="-5" dirty="0">
                <a:latin typeface="+mn-ea"/>
                <a:cs typeface="Microsoft YaHei UI Light"/>
              </a:rPr>
              <a:t>不会</a:t>
            </a:r>
            <a:r>
              <a:rPr sz="1600" b="0" spc="5" dirty="0">
                <a:latin typeface="+mn-ea"/>
                <a:cs typeface="Microsoft YaHei UI Light"/>
              </a:rPr>
              <a:t>很</a:t>
            </a:r>
            <a:r>
              <a:rPr sz="1600" b="0" spc="-5" dirty="0">
                <a:latin typeface="+mn-ea"/>
                <a:cs typeface="Microsoft YaHei UI Light"/>
              </a:rPr>
              <a:t>大 很多软件会对样本标准化时弱化过</a:t>
            </a:r>
            <a:r>
              <a:rPr sz="1600" b="0" spc="5" dirty="0">
                <a:latin typeface="+mn-ea"/>
                <a:cs typeface="Microsoft YaHei UI Light"/>
              </a:rPr>
              <a:t>高</a:t>
            </a:r>
            <a:r>
              <a:rPr sz="1600" b="0" spc="-5" dirty="0">
                <a:latin typeface="+mn-ea"/>
                <a:cs typeface="Microsoft YaHei UI Light"/>
              </a:rPr>
              <a:t>表达</a:t>
            </a:r>
            <a:r>
              <a:rPr sz="1600" b="0" spc="5" dirty="0">
                <a:latin typeface="+mn-ea"/>
                <a:cs typeface="Microsoft YaHei UI Light"/>
              </a:rPr>
              <a:t>的</a:t>
            </a:r>
            <a:r>
              <a:rPr sz="1600" b="0" spc="-5" dirty="0">
                <a:latin typeface="+mn-ea"/>
                <a:cs typeface="Microsoft YaHei UI Light"/>
              </a:rPr>
              <a:t>基因</a:t>
            </a:r>
            <a:r>
              <a:rPr sz="1600" b="0" spc="5" dirty="0">
                <a:latin typeface="+mn-ea"/>
                <a:cs typeface="Microsoft YaHei UI Light"/>
              </a:rPr>
              <a:t>权</a:t>
            </a:r>
            <a:r>
              <a:rPr sz="1600" b="0" spc="-5" dirty="0">
                <a:latin typeface="+mn-ea"/>
                <a:cs typeface="Microsoft YaHei UI Light"/>
              </a:rPr>
              <a:t>重</a:t>
            </a:r>
            <a:endParaRPr sz="1600" dirty="0">
              <a:latin typeface="+mn-ea"/>
              <a:cs typeface="Microsoft YaHei UI Light"/>
            </a:endParaRPr>
          </a:p>
          <a:p>
            <a:pPr marL="241300">
              <a:lnSpc>
                <a:spcPct val="100000"/>
              </a:lnSpc>
              <a:spcBef>
                <a:spcPts val="960"/>
              </a:spcBef>
            </a:pPr>
            <a:r>
              <a:rPr sz="1600" b="0" spc="-5" dirty="0">
                <a:latin typeface="+mn-ea"/>
                <a:cs typeface="Microsoft YaHei UI Light"/>
              </a:rPr>
              <a:t>具体情况具体分析</a:t>
            </a:r>
            <a:endParaRPr sz="1600" dirty="0">
              <a:latin typeface="+mn-ea"/>
              <a:cs typeface="Microsoft YaHei UI Light"/>
            </a:endParaRPr>
          </a:p>
        </p:txBody>
      </p:sp>
      <p:sp>
        <p:nvSpPr>
          <p:cNvPr id="5" name="object 5"/>
          <p:cNvSpPr txBox="1"/>
          <p:nvPr/>
        </p:nvSpPr>
        <p:spPr>
          <a:xfrm>
            <a:off x="1087627" y="1408704"/>
            <a:ext cx="2950210" cy="1547495"/>
          </a:xfrm>
          <a:prstGeom prst="rect">
            <a:avLst/>
          </a:prstGeom>
        </p:spPr>
        <p:txBody>
          <a:bodyPr vert="horz" wrap="square" lIns="0" tIns="156845" rIns="0" bIns="0" rtlCol="0">
            <a:spAutoFit/>
          </a:bodyPr>
          <a:lstStyle/>
          <a:p>
            <a:pPr marL="12700">
              <a:lnSpc>
                <a:spcPct val="100000"/>
              </a:lnSpc>
              <a:spcBef>
                <a:spcPts val="1235"/>
              </a:spcBef>
            </a:pPr>
            <a:r>
              <a:rPr sz="1800" b="1" dirty="0">
                <a:latin typeface="+mn-ea"/>
                <a:cs typeface="Microsoft YaHei UI"/>
              </a:rPr>
              <a:t>可能原因</a:t>
            </a:r>
            <a:endParaRPr sz="1800" dirty="0">
              <a:latin typeface="+mn-ea"/>
              <a:cs typeface="Microsoft YaHei UI"/>
            </a:endParaRPr>
          </a:p>
          <a:p>
            <a:pPr marL="241300" marR="5080">
              <a:lnSpc>
                <a:spcPct val="150100"/>
              </a:lnSpc>
              <a:spcBef>
                <a:spcPts val="40"/>
              </a:spcBef>
            </a:pPr>
            <a:r>
              <a:rPr sz="1600" spc="140" dirty="0">
                <a:latin typeface="+mn-ea"/>
                <a:cs typeface="Trebuchet MS"/>
              </a:rPr>
              <a:t>DNA</a:t>
            </a:r>
            <a:r>
              <a:rPr sz="1600" spc="-160" dirty="0">
                <a:latin typeface="+mn-ea"/>
                <a:cs typeface="Trebuchet MS"/>
              </a:rPr>
              <a:t> </a:t>
            </a:r>
            <a:r>
              <a:rPr sz="1600" b="0" spc="-5" dirty="0">
                <a:latin typeface="+mn-ea"/>
                <a:cs typeface="Microsoft YaHei UI Light"/>
              </a:rPr>
              <a:t>量不够</a:t>
            </a:r>
            <a:r>
              <a:rPr sz="1600" b="0" spc="-35" dirty="0">
                <a:latin typeface="+mn-ea"/>
                <a:cs typeface="Microsoft YaHei UI Light"/>
              </a:rPr>
              <a:t> </a:t>
            </a:r>
            <a:r>
              <a:rPr sz="1600" b="0" spc="-25" dirty="0">
                <a:latin typeface="+mn-ea"/>
                <a:cs typeface="Microsoft YaHei UI Light"/>
              </a:rPr>
              <a:t>（</a:t>
            </a:r>
            <a:r>
              <a:rPr sz="1600" spc="-25" dirty="0">
                <a:latin typeface="+mn-ea"/>
                <a:cs typeface="Trebuchet MS"/>
              </a:rPr>
              <a:t>pcr</a:t>
            </a:r>
            <a:r>
              <a:rPr sz="1600" spc="-60" dirty="0">
                <a:latin typeface="+mn-ea"/>
                <a:cs typeface="Trebuchet MS"/>
              </a:rPr>
              <a:t> </a:t>
            </a:r>
            <a:r>
              <a:rPr sz="1600" b="0" spc="-5" dirty="0">
                <a:latin typeface="+mn-ea"/>
                <a:cs typeface="Microsoft YaHei UI Light"/>
              </a:rPr>
              <a:t>循环增多）  </a:t>
            </a:r>
            <a:r>
              <a:rPr sz="1600" b="0" spc="-10" dirty="0">
                <a:latin typeface="+mn-ea"/>
                <a:cs typeface="Microsoft YaHei UI Light"/>
              </a:rPr>
              <a:t>文库片段长度差异大 </a:t>
            </a:r>
            <a:r>
              <a:rPr sz="1600" spc="70" dirty="0">
                <a:latin typeface="+mn-ea"/>
                <a:cs typeface="Trebuchet MS"/>
              </a:rPr>
              <a:t>rRNA</a:t>
            </a:r>
            <a:r>
              <a:rPr sz="1600" b="0" spc="70" dirty="0">
                <a:latin typeface="+mn-ea"/>
                <a:cs typeface="Microsoft YaHei UI Light"/>
              </a:rPr>
              <a:t>，</a:t>
            </a:r>
            <a:r>
              <a:rPr sz="1600" b="0" spc="-5" dirty="0">
                <a:latin typeface="+mn-ea"/>
                <a:cs typeface="Microsoft YaHei UI Light"/>
              </a:rPr>
              <a:t>某些基因本身表达高</a:t>
            </a:r>
            <a:endParaRPr sz="1600" dirty="0">
              <a:latin typeface="+mn-ea"/>
              <a:cs typeface="Microsoft YaHei UI 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48B6D1"/>
          </a:solidFill>
        </p:spPr>
        <p:txBody>
          <a:bodyPr wrap="square" lIns="0" tIns="0" rIns="0" bIns="0" rtlCol="0"/>
          <a:lstStyle/>
          <a:p>
            <a:endParaRPr/>
          </a:p>
        </p:txBody>
      </p:sp>
      <p:sp>
        <p:nvSpPr>
          <p:cNvPr id="3" name="object 3"/>
          <p:cNvSpPr/>
          <p:nvPr/>
        </p:nvSpPr>
        <p:spPr>
          <a:xfrm>
            <a:off x="1002791" y="726948"/>
            <a:ext cx="10186670" cy="5404485"/>
          </a:xfrm>
          <a:custGeom>
            <a:avLst/>
            <a:gdLst/>
            <a:ahLst/>
            <a:cxnLst/>
            <a:rect l="l" t="t" r="r" b="b"/>
            <a:pathLst>
              <a:path w="10186670" h="5404485">
                <a:moveTo>
                  <a:pt x="0" y="5404104"/>
                </a:moveTo>
                <a:lnTo>
                  <a:pt x="10186416" y="5404104"/>
                </a:lnTo>
                <a:lnTo>
                  <a:pt x="10186416" y="0"/>
                </a:lnTo>
                <a:lnTo>
                  <a:pt x="0" y="0"/>
                </a:lnTo>
                <a:lnTo>
                  <a:pt x="0" y="5404104"/>
                </a:lnTo>
                <a:close/>
              </a:path>
            </a:pathLst>
          </a:custGeom>
          <a:solidFill>
            <a:srgbClr val="FFFFFF"/>
          </a:solidFill>
        </p:spPr>
        <p:txBody>
          <a:bodyPr wrap="square" lIns="0" tIns="0" rIns="0" bIns="0" rtlCol="0"/>
          <a:lstStyle/>
          <a:p>
            <a:endParaRPr/>
          </a:p>
        </p:txBody>
      </p:sp>
      <p:sp>
        <p:nvSpPr>
          <p:cNvPr id="4" name="object 4"/>
          <p:cNvSpPr/>
          <p:nvPr/>
        </p:nvSpPr>
        <p:spPr>
          <a:xfrm>
            <a:off x="4542185" y="0"/>
            <a:ext cx="3107629" cy="1050036"/>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4970779" y="3057524"/>
            <a:ext cx="3335021" cy="635000"/>
          </a:xfrm>
          <a:prstGeom prst="rect">
            <a:avLst/>
          </a:prstGeom>
        </p:spPr>
        <p:txBody>
          <a:bodyPr vert="horz" wrap="square" lIns="0" tIns="12065" rIns="0" bIns="0" rtlCol="0">
            <a:spAutoFit/>
          </a:bodyPr>
          <a:lstStyle/>
          <a:p>
            <a:pPr marL="12700">
              <a:lnSpc>
                <a:spcPct val="100000"/>
              </a:lnSpc>
              <a:spcBef>
                <a:spcPts val="95"/>
              </a:spcBef>
            </a:pPr>
            <a:r>
              <a:rPr sz="4000" u="none" spc="90" dirty="0">
                <a:solidFill>
                  <a:srgbClr val="519AC8"/>
                </a:solidFill>
                <a:latin typeface="+mj-ea"/>
              </a:rPr>
              <a:t>数据如何分析</a:t>
            </a:r>
            <a:endParaRPr sz="4000" dirty="0">
              <a:latin typeface="+mj-ea"/>
            </a:endParaRPr>
          </a:p>
        </p:txBody>
      </p:sp>
      <p:sp>
        <p:nvSpPr>
          <p:cNvPr id="6" name="object 6"/>
          <p:cNvSpPr txBox="1"/>
          <p:nvPr/>
        </p:nvSpPr>
        <p:spPr>
          <a:xfrm>
            <a:off x="4992115" y="3915892"/>
            <a:ext cx="2316480" cy="1306195"/>
          </a:xfrm>
          <a:prstGeom prst="rect">
            <a:avLst/>
          </a:prstGeom>
        </p:spPr>
        <p:txBody>
          <a:bodyPr vert="horz" wrap="square" lIns="0" tIns="12700" rIns="0" bIns="0" rtlCol="0">
            <a:spAutoFit/>
          </a:bodyPr>
          <a:lstStyle/>
          <a:p>
            <a:pPr marL="12700" marR="5080">
              <a:lnSpc>
                <a:spcPct val="140000"/>
              </a:lnSpc>
              <a:spcBef>
                <a:spcPts val="100"/>
              </a:spcBef>
            </a:pPr>
            <a:r>
              <a:rPr sz="2000" b="0" dirty="0">
                <a:solidFill>
                  <a:srgbClr val="2F2F2F"/>
                </a:solidFill>
                <a:latin typeface="+mn-ea"/>
                <a:cs typeface="Microsoft YaHei UI Light"/>
              </a:rPr>
              <a:t>后续分析的核心思路 聚类分析</a:t>
            </a:r>
            <a:endParaRPr sz="2000" dirty="0">
              <a:latin typeface="+mn-ea"/>
              <a:cs typeface="Microsoft YaHei UI Light"/>
            </a:endParaRPr>
          </a:p>
          <a:p>
            <a:pPr marL="12700">
              <a:lnSpc>
                <a:spcPct val="100000"/>
              </a:lnSpc>
              <a:spcBef>
                <a:spcPts val="960"/>
              </a:spcBef>
            </a:pPr>
            <a:r>
              <a:rPr sz="2000" b="0" dirty="0">
                <a:solidFill>
                  <a:srgbClr val="2F2F2F"/>
                </a:solidFill>
                <a:latin typeface="+mn-ea"/>
                <a:cs typeface="Microsoft YaHei UI Light"/>
              </a:rPr>
              <a:t>差异表达分析</a:t>
            </a:r>
            <a:endParaRPr sz="2000" dirty="0">
              <a:latin typeface="+mn-ea"/>
              <a:cs typeface="Microsoft YaHei UI Light"/>
            </a:endParaRPr>
          </a:p>
        </p:txBody>
      </p:sp>
      <p:sp>
        <p:nvSpPr>
          <p:cNvPr id="7" name="object 7"/>
          <p:cNvSpPr/>
          <p:nvPr/>
        </p:nvSpPr>
        <p:spPr>
          <a:xfrm>
            <a:off x="3637534" y="2847720"/>
            <a:ext cx="1023619" cy="890269"/>
          </a:xfrm>
          <a:custGeom>
            <a:avLst/>
            <a:gdLst/>
            <a:ahLst/>
            <a:cxnLst/>
            <a:rect l="l" t="t" r="r" b="b"/>
            <a:pathLst>
              <a:path w="1023620" h="890270">
                <a:moveTo>
                  <a:pt x="968501" y="722629"/>
                </a:moveTo>
                <a:lnTo>
                  <a:pt x="775335" y="722629"/>
                </a:lnTo>
                <a:lnTo>
                  <a:pt x="775335" y="873505"/>
                </a:lnTo>
                <a:lnTo>
                  <a:pt x="968501" y="873505"/>
                </a:lnTo>
                <a:lnTo>
                  <a:pt x="968501" y="722629"/>
                </a:lnTo>
                <a:close/>
              </a:path>
              <a:path w="1023620" h="890270">
                <a:moveTo>
                  <a:pt x="968501" y="16382"/>
                </a:moveTo>
                <a:lnTo>
                  <a:pt x="712596" y="16382"/>
                </a:lnTo>
                <a:lnTo>
                  <a:pt x="545718" y="576452"/>
                </a:lnTo>
                <a:lnTo>
                  <a:pt x="545718" y="722629"/>
                </a:lnTo>
                <a:lnTo>
                  <a:pt x="1023492" y="722629"/>
                </a:lnTo>
                <a:lnTo>
                  <a:pt x="1023492" y="576452"/>
                </a:lnTo>
                <a:lnTo>
                  <a:pt x="689990" y="576452"/>
                </a:lnTo>
                <a:lnTo>
                  <a:pt x="775335" y="211708"/>
                </a:lnTo>
                <a:lnTo>
                  <a:pt x="968501" y="211708"/>
                </a:lnTo>
                <a:lnTo>
                  <a:pt x="968501" y="16382"/>
                </a:lnTo>
                <a:close/>
              </a:path>
              <a:path w="1023620" h="890270">
                <a:moveTo>
                  <a:pt x="968501" y="211708"/>
                </a:moveTo>
                <a:lnTo>
                  <a:pt x="775335" y="211708"/>
                </a:lnTo>
                <a:lnTo>
                  <a:pt x="775335" y="576452"/>
                </a:lnTo>
                <a:lnTo>
                  <a:pt x="968501" y="576452"/>
                </a:lnTo>
                <a:lnTo>
                  <a:pt x="968501" y="211708"/>
                </a:lnTo>
                <a:close/>
              </a:path>
              <a:path w="1023620" h="890270">
                <a:moveTo>
                  <a:pt x="224154" y="0"/>
                </a:moveTo>
                <a:lnTo>
                  <a:pt x="152050" y="8858"/>
                </a:lnTo>
                <a:lnTo>
                  <a:pt x="91566" y="35432"/>
                </a:lnTo>
                <a:lnTo>
                  <a:pt x="45846" y="76739"/>
                </a:lnTo>
                <a:lnTo>
                  <a:pt x="18414" y="129666"/>
                </a:lnTo>
                <a:lnTo>
                  <a:pt x="4587" y="203295"/>
                </a:lnTo>
                <a:lnTo>
                  <a:pt x="1144" y="251182"/>
                </a:lnTo>
                <a:lnTo>
                  <a:pt x="0" y="306450"/>
                </a:lnTo>
                <a:lnTo>
                  <a:pt x="0" y="605663"/>
                </a:lnTo>
                <a:lnTo>
                  <a:pt x="714" y="647856"/>
                </a:lnTo>
                <a:lnTo>
                  <a:pt x="6429" y="713908"/>
                </a:lnTo>
                <a:lnTo>
                  <a:pt x="18143" y="758267"/>
                </a:lnTo>
                <a:lnTo>
                  <a:pt x="37522" y="797839"/>
                </a:lnTo>
                <a:lnTo>
                  <a:pt x="64952" y="834389"/>
                </a:lnTo>
                <a:lnTo>
                  <a:pt x="101528" y="862012"/>
                </a:lnTo>
                <a:lnTo>
                  <a:pt x="147726" y="879923"/>
                </a:lnTo>
                <a:lnTo>
                  <a:pt x="205309" y="888789"/>
                </a:lnTo>
                <a:lnTo>
                  <a:pt x="238505" y="889888"/>
                </a:lnTo>
                <a:lnTo>
                  <a:pt x="264175" y="888839"/>
                </a:lnTo>
                <a:lnTo>
                  <a:pt x="311800" y="880405"/>
                </a:lnTo>
                <a:lnTo>
                  <a:pt x="354232" y="863163"/>
                </a:lnTo>
                <a:lnTo>
                  <a:pt x="390566" y="835350"/>
                </a:lnTo>
                <a:lnTo>
                  <a:pt x="420163" y="797679"/>
                </a:lnTo>
                <a:lnTo>
                  <a:pt x="439194" y="758063"/>
                </a:lnTo>
                <a:lnTo>
                  <a:pt x="227583" y="758063"/>
                </a:lnTo>
                <a:lnTo>
                  <a:pt x="217753" y="757108"/>
                </a:lnTo>
                <a:lnTo>
                  <a:pt x="194786" y="712549"/>
                </a:lnTo>
                <a:lnTo>
                  <a:pt x="193243" y="659129"/>
                </a:lnTo>
                <a:lnTo>
                  <a:pt x="193166" y="234568"/>
                </a:lnTo>
                <a:lnTo>
                  <a:pt x="193595" y="204442"/>
                </a:lnTo>
                <a:lnTo>
                  <a:pt x="197024" y="162238"/>
                </a:lnTo>
                <a:lnTo>
                  <a:pt x="228473" y="131825"/>
                </a:lnTo>
                <a:lnTo>
                  <a:pt x="437362" y="131825"/>
                </a:lnTo>
                <a:lnTo>
                  <a:pt x="433958" y="122412"/>
                </a:lnTo>
                <a:lnTo>
                  <a:pt x="413130" y="84708"/>
                </a:lnTo>
                <a:lnTo>
                  <a:pt x="381888" y="51958"/>
                </a:lnTo>
                <a:lnTo>
                  <a:pt x="338074" y="24637"/>
                </a:lnTo>
                <a:lnTo>
                  <a:pt x="284448" y="6175"/>
                </a:lnTo>
                <a:lnTo>
                  <a:pt x="255135" y="1545"/>
                </a:lnTo>
                <a:lnTo>
                  <a:pt x="224154" y="0"/>
                </a:lnTo>
                <a:close/>
              </a:path>
              <a:path w="1023620" h="890270">
                <a:moveTo>
                  <a:pt x="437362" y="131825"/>
                </a:moveTo>
                <a:lnTo>
                  <a:pt x="228473" y="131825"/>
                </a:lnTo>
                <a:lnTo>
                  <a:pt x="238502" y="132897"/>
                </a:lnTo>
                <a:lnTo>
                  <a:pt x="246507" y="136112"/>
                </a:lnTo>
                <a:lnTo>
                  <a:pt x="261000" y="179006"/>
                </a:lnTo>
                <a:lnTo>
                  <a:pt x="262508" y="234568"/>
                </a:lnTo>
                <a:lnTo>
                  <a:pt x="262508" y="659129"/>
                </a:lnTo>
                <a:lnTo>
                  <a:pt x="260810" y="710818"/>
                </a:lnTo>
                <a:lnTo>
                  <a:pt x="251515" y="747936"/>
                </a:lnTo>
                <a:lnTo>
                  <a:pt x="227583" y="758063"/>
                </a:lnTo>
                <a:lnTo>
                  <a:pt x="439194" y="758063"/>
                </a:lnTo>
                <a:lnTo>
                  <a:pt x="450264" y="708735"/>
                </a:lnTo>
                <a:lnTo>
                  <a:pt x="455078" y="637766"/>
                </a:lnTo>
                <a:lnTo>
                  <a:pt x="455675" y="592327"/>
                </a:lnTo>
                <a:lnTo>
                  <a:pt x="455675" y="306450"/>
                </a:lnTo>
                <a:lnTo>
                  <a:pt x="455108" y="261086"/>
                </a:lnTo>
                <a:lnTo>
                  <a:pt x="453421" y="222329"/>
                </a:lnTo>
                <a:lnTo>
                  <a:pt x="446786" y="164591"/>
                </a:lnTo>
                <a:lnTo>
                  <a:pt x="441384" y="142948"/>
                </a:lnTo>
                <a:lnTo>
                  <a:pt x="437362" y="131825"/>
                </a:lnTo>
                <a:close/>
              </a:path>
            </a:pathLst>
          </a:custGeom>
          <a:solidFill>
            <a:srgbClr val="519AC8"/>
          </a:solidFill>
        </p:spPr>
        <p:txBody>
          <a:bodyPr wrap="square" lIns="0" tIns="0" rIns="0" bIns="0" rtlCol="0"/>
          <a:lstStyle/>
          <a:p>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tabLst>
                <a:tab pos="10862945" algn="l"/>
              </a:tabLst>
            </a:pPr>
            <a:r>
              <a:rPr b="0" spc="10" dirty="0">
                <a:latin typeface="+mj-ea"/>
                <a:cs typeface="Times New Roman"/>
              </a:rPr>
              <a:t> </a:t>
            </a:r>
            <a:r>
              <a:rPr spc="-5" dirty="0">
                <a:latin typeface="+mj-ea"/>
              </a:rPr>
              <a:t>结果分析的核心思路</a:t>
            </a:r>
            <a:r>
              <a:rPr dirty="0">
                <a:latin typeface="+mj-ea"/>
              </a:rPr>
              <a:t>	</a:t>
            </a:r>
          </a:p>
        </p:txBody>
      </p:sp>
      <p:sp>
        <p:nvSpPr>
          <p:cNvPr id="4" name="object 4"/>
          <p:cNvSpPr txBox="1"/>
          <p:nvPr/>
        </p:nvSpPr>
        <p:spPr>
          <a:xfrm>
            <a:off x="11277092" y="6518249"/>
            <a:ext cx="165735" cy="177800"/>
          </a:xfrm>
          <a:prstGeom prst="rect">
            <a:avLst/>
          </a:prstGeom>
        </p:spPr>
        <p:txBody>
          <a:bodyPr vert="horz" wrap="square" lIns="0" tIns="12065" rIns="0" bIns="0" rtlCol="0">
            <a:spAutoFit/>
          </a:bodyPr>
          <a:lstStyle/>
          <a:p>
            <a:pPr marL="12700">
              <a:lnSpc>
                <a:spcPct val="100000"/>
              </a:lnSpc>
              <a:spcBef>
                <a:spcPts val="95"/>
              </a:spcBef>
            </a:pPr>
            <a:r>
              <a:rPr sz="1000" spc="20" dirty="0">
                <a:solidFill>
                  <a:srgbClr val="7E7E7E"/>
                </a:solidFill>
                <a:latin typeface="Trebuchet MS"/>
                <a:cs typeface="Trebuchet MS"/>
              </a:rPr>
              <a:t>48</a:t>
            </a:r>
            <a:endParaRPr sz="1000">
              <a:latin typeface="Trebuchet MS"/>
              <a:cs typeface="Trebuchet MS"/>
            </a:endParaRPr>
          </a:p>
        </p:txBody>
      </p:sp>
      <p:sp>
        <p:nvSpPr>
          <p:cNvPr id="5" name="object 5"/>
          <p:cNvSpPr/>
          <p:nvPr/>
        </p:nvSpPr>
        <p:spPr>
          <a:xfrm>
            <a:off x="10450830" y="4046220"/>
            <a:ext cx="0" cy="165100"/>
          </a:xfrm>
          <a:custGeom>
            <a:avLst/>
            <a:gdLst/>
            <a:ahLst/>
            <a:cxnLst/>
            <a:rect l="l" t="t" r="r" b="b"/>
            <a:pathLst>
              <a:path h="165100">
                <a:moveTo>
                  <a:pt x="0" y="0"/>
                </a:moveTo>
                <a:lnTo>
                  <a:pt x="0" y="164591"/>
                </a:lnTo>
              </a:path>
            </a:pathLst>
          </a:custGeom>
          <a:ln w="41148">
            <a:solidFill>
              <a:srgbClr val="D9D9D9"/>
            </a:solidFill>
          </a:ln>
        </p:spPr>
        <p:txBody>
          <a:bodyPr wrap="square" lIns="0" tIns="0" rIns="0" bIns="0" rtlCol="0"/>
          <a:lstStyle/>
          <a:p>
            <a:endParaRPr/>
          </a:p>
        </p:txBody>
      </p:sp>
      <p:sp>
        <p:nvSpPr>
          <p:cNvPr id="6" name="object 6"/>
          <p:cNvSpPr/>
          <p:nvPr/>
        </p:nvSpPr>
        <p:spPr>
          <a:xfrm>
            <a:off x="1885950" y="4046220"/>
            <a:ext cx="0" cy="165100"/>
          </a:xfrm>
          <a:custGeom>
            <a:avLst/>
            <a:gdLst/>
            <a:ahLst/>
            <a:cxnLst/>
            <a:rect l="l" t="t" r="r" b="b"/>
            <a:pathLst>
              <a:path h="165100">
                <a:moveTo>
                  <a:pt x="0" y="0"/>
                </a:moveTo>
                <a:lnTo>
                  <a:pt x="0" y="164591"/>
                </a:lnTo>
              </a:path>
            </a:pathLst>
          </a:custGeom>
          <a:ln w="41148">
            <a:solidFill>
              <a:srgbClr val="D9D9D9"/>
            </a:solidFill>
          </a:ln>
        </p:spPr>
        <p:txBody>
          <a:bodyPr wrap="square" lIns="0" tIns="0" rIns="0" bIns="0" rtlCol="0"/>
          <a:lstStyle/>
          <a:p>
            <a:endParaRPr/>
          </a:p>
        </p:txBody>
      </p:sp>
      <p:sp>
        <p:nvSpPr>
          <p:cNvPr id="7" name="object 7"/>
          <p:cNvSpPr/>
          <p:nvPr/>
        </p:nvSpPr>
        <p:spPr>
          <a:xfrm>
            <a:off x="1941576" y="4046220"/>
            <a:ext cx="86995" cy="165100"/>
          </a:xfrm>
          <a:custGeom>
            <a:avLst/>
            <a:gdLst/>
            <a:ahLst/>
            <a:cxnLst/>
            <a:rect l="l" t="t" r="r" b="b"/>
            <a:pathLst>
              <a:path w="86994" h="165100">
                <a:moveTo>
                  <a:pt x="0" y="164591"/>
                </a:moveTo>
                <a:lnTo>
                  <a:pt x="86868" y="164591"/>
                </a:lnTo>
                <a:lnTo>
                  <a:pt x="86868" y="0"/>
                </a:lnTo>
                <a:lnTo>
                  <a:pt x="0" y="0"/>
                </a:lnTo>
                <a:lnTo>
                  <a:pt x="0" y="164591"/>
                </a:lnTo>
                <a:close/>
              </a:path>
            </a:pathLst>
          </a:custGeom>
          <a:solidFill>
            <a:srgbClr val="D9D9D9"/>
          </a:solidFill>
        </p:spPr>
        <p:txBody>
          <a:bodyPr wrap="square" lIns="0" tIns="0" rIns="0" bIns="0" rtlCol="0"/>
          <a:lstStyle/>
          <a:p>
            <a:endParaRPr/>
          </a:p>
        </p:txBody>
      </p:sp>
      <p:sp>
        <p:nvSpPr>
          <p:cNvPr id="8" name="object 8"/>
          <p:cNvSpPr/>
          <p:nvPr/>
        </p:nvSpPr>
        <p:spPr>
          <a:xfrm>
            <a:off x="2063495" y="4046220"/>
            <a:ext cx="160020" cy="165100"/>
          </a:xfrm>
          <a:custGeom>
            <a:avLst/>
            <a:gdLst/>
            <a:ahLst/>
            <a:cxnLst/>
            <a:rect l="l" t="t" r="r" b="b"/>
            <a:pathLst>
              <a:path w="160019" h="165100">
                <a:moveTo>
                  <a:pt x="0" y="164591"/>
                </a:moveTo>
                <a:lnTo>
                  <a:pt x="160019" y="164591"/>
                </a:lnTo>
                <a:lnTo>
                  <a:pt x="160019" y="0"/>
                </a:lnTo>
                <a:lnTo>
                  <a:pt x="0" y="0"/>
                </a:lnTo>
                <a:lnTo>
                  <a:pt x="0" y="164591"/>
                </a:lnTo>
                <a:close/>
              </a:path>
            </a:pathLst>
          </a:custGeom>
          <a:solidFill>
            <a:srgbClr val="D9D9D9"/>
          </a:solidFill>
        </p:spPr>
        <p:txBody>
          <a:bodyPr wrap="square" lIns="0" tIns="0" rIns="0" bIns="0" rtlCol="0"/>
          <a:lstStyle/>
          <a:p>
            <a:endParaRPr/>
          </a:p>
        </p:txBody>
      </p:sp>
      <p:sp>
        <p:nvSpPr>
          <p:cNvPr id="9" name="object 9"/>
          <p:cNvSpPr/>
          <p:nvPr/>
        </p:nvSpPr>
        <p:spPr>
          <a:xfrm>
            <a:off x="2258567" y="4046220"/>
            <a:ext cx="7832090" cy="165100"/>
          </a:xfrm>
          <a:custGeom>
            <a:avLst/>
            <a:gdLst/>
            <a:ahLst/>
            <a:cxnLst/>
            <a:rect l="l" t="t" r="r" b="b"/>
            <a:pathLst>
              <a:path w="7832090" h="165100">
                <a:moveTo>
                  <a:pt x="0" y="164591"/>
                </a:moveTo>
                <a:lnTo>
                  <a:pt x="7831835" y="164591"/>
                </a:lnTo>
                <a:lnTo>
                  <a:pt x="7831835" y="0"/>
                </a:lnTo>
                <a:lnTo>
                  <a:pt x="0" y="0"/>
                </a:lnTo>
                <a:lnTo>
                  <a:pt x="0" y="164591"/>
                </a:lnTo>
                <a:close/>
              </a:path>
            </a:pathLst>
          </a:custGeom>
          <a:solidFill>
            <a:srgbClr val="D9D9D9"/>
          </a:solidFill>
        </p:spPr>
        <p:txBody>
          <a:bodyPr wrap="square" lIns="0" tIns="0" rIns="0" bIns="0" rtlCol="0"/>
          <a:lstStyle/>
          <a:p>
            <a:endParaRPr/>
          </a:p>
        </p:txBody>
      </p:sp>
      <p:sp>
        <p:nvSpPr>
          <p:cNvPr id="10" name="object 10"/>
          <p:cNvSpPr/>
          <p:nvPr/>
        </p:nvSpPr>
        <p:spPr>
          <a:xfrm>
            <a:off x="10312907" y="4046220"/>
            <a:ext cx="86995" cy="165100"/>
          </a:xfrm>
          <a:custGeom>
            <a:avLst/>
            <a:gdLst/>
            <a:ahLst/>
            <a:cxnLst/>
            <a:rect l="l" t="t" r="r" b="b"/>
            <a:pathLst>
              <a:path w="86995" h="165100">
                <a:moveTo>
                  <a:pt x="0" y="164591"/>
                </a:moveTo>
                <a:lnTo>
                  <a:pt x="86868" y="164591"/>
                </a:lnTo>
                <a:lnTo>
                  <a:pt x="86868" y="0"/>
                </a:lnTo>
                <a:lnTo>
                  <a:pt x="0" y="0"/>
                </a:lnTo>
                <a:lnTo>
                  <a:pt x="0" y="164591"/>
                </a:lnTo>
                <a:close/>
              </a:path>
            </a:pathLst>
          </a:custGeom>
          <a:solidFill>
            <a:srgbClr val="D9D9D9"/>
          </a:solidFill>
        </p:spPr>
        <p:txBody>
          <a:bodyPr wrap="square" lIns="0" tIns="0" rIns="0" bIns="0" rtlCol="0"/>
          <a:lstStyle/>
          <a:p>
            <a:endParaRPr/>
          </a:p>
        </p:txBody>
      </p:sp>
      <p:sp>
        <p:nvSpPr>
          <p:cNvPr id="11" name="object 11"/>
          <p:cNvSpPr/>
          <p:nvPr/>
        </p:nvSpPr>
        <p:spPr>
          <a:xfrm>
            <a:off x="10120883" y="4046220"/>
            <a:ext cx="161925" cy="165100"/>
          </a:xfrm>
          <a:custGeom>
            <a:avLst/>
            <a:gdLst/>
            <a:ahLst/>
            <a:cxnLst/>
            <a:rect l="l" t="t" r="r" b="b"/>
            <a:pathLst>
              <a:path w="161925" h="165100">
                <a:moveTo>
                  <a:pt x="0" y="164591"/>
                </a:moveTo>
                <a:lnTo>
                  <a:pt x="161544" y="164591"/>
                </a:lnTo>
                <a:lnTo>
                  <a:pt x="161544" y="0"/>
                </a:lnTo>
                <a:lnTo>
                  <a:pt x="0" y="0"/>
                </a:lnTo>
                <a:lnTo>
                  <a:pt x="0" y="164591"/>
                </a:lnTo>
                <a:close/>
              </a:path>
            </a:pathLst>
          </a:custGeom>
          <a:solidFill>
            <a:srgbClr val="D9D9D9"/>
          </a:solidFill>
        </p:spPr>
        <p:txBody>
          <a:bodyPr wrap="square" lIns="0" tIns="0" rIns="0" bIns="0" rtlCol="0"/>
          <a:lstStyle/>
          <a:p>
            <a:endParaRPr/>
          </a:p>
        </p:txBody>
      </p:sp>
      <p:sp>
        <p:nvSpPr>
          <p:cNvPr id="12" name="object 12"/>
          <p:cNvSpPr/>
          <p:nvPr/>
        </p:nvSpPr>
        <p:spPr>
          <a:xfrm>
            <a:off x="10471404" y="3916679"/>
            <a:ext cx="307975" cy="425450"/>
          </a:xfrm>
          <a:custGeom>
            <a:avLst/>
            <a:gdLst/>
            <a:ahLst/>
            <a:cxnLst/>
            <a:rect l="l" t="t" r="r" b="b"/>
            <a:pathLst>
              <a:path w="307975" h="425450">
                <a:moveTo>
                  <a:pt x="0" y="0"/>
                </a:moveTo>
                <a:lnTo>
                  <a:pt x="0" y="425196"/>
                </a:lnTo>
                <a:lnTo>
                  <a:pt x="307848" y="212598"/>
                </a:lnTo>
                <a:lnTo>
                  <a:pt x="0" y="0"/>
                </a:lnTo>
                <a:close/>
              </a:path>
            </a:pathLst>
          </a:custGeom>
          <a:solidFill>
            <a:srgbClr val="D9D9D9"/>
          </a:solidFill>
        </p:spPr>
        <p:txBody>
          <a:bodyPr wrap="square" lIns="0" tIns="0" rIns="0" bIns="0" rtlCol="0"/>
          <a:lstStyle/>
          <a:p>
            <a:endParaRPr/>
          </a:p>
        </p:txBody>
      </p:sp>
      <p:sp>
        <p:nvSpPr>
          <p:cNvPr id="13" name="object 13"/>
          <p:cNvSpPr/>
          <p:nvPr/>
        </p:nvSpPr>
        <p:spPr>
          <a:xfrm>
            <a:off x="3517391" y="3072383"/>
            <a:ext cx="266700" cy="731520"/>
          </a:xfrm>
          <a:custGeom>
            <a:avLst/>
            <a:gdLst/>
            <a:ahLst/>
            <a:cxnLst/>
            <a:rect l="l" t="t" r="r" b="b"/>
            <a:pathLst>
              <a:path w="266700" h="731520">
                <a:moveTo>
                  <a:pt x="0" y="731011"/>
                </a:moveTo>
                <a:lnTo>
                  <a:pt x="0" y="0"/>
                </a:lnTo>
                <a:lnTo>
                  <a:pt x="266319" y="0"/>
                </a:lnTo>
              </a:path>
            </a:pathLst>
          </a:custGeom>
          <a:ln w="9144">
            <a:solidFill>
              <a:srgbClr val="34B19E"/>
            </a:solidFill>
          </a:ln>
        </p:spPr>
        <p:txBody>
          <a:bodyPr wrap="square" lIns="0" tIns="0" rIns="0" bIns="0" rtlCol="0"/>
          <a:lstStyle/>
          <a:p>
            <a:endParaRPr/>
          </a:p>
        </p:txBody>
      </p:sp>
      <p:sp>
        <p:nvSpPr>
          <p:cNvPr id="14" name="object 14"/>
          <p:cNvSpPr/>
          <p:nvPr/>
        </p:nvSpPr>
        <p:spPr>
          <a:xfrm>
            <a:off x="3250692" y="3803903"/>
            <a:ext cx="532130" cy="655320"/>
          </a:xfrm>
          <a:custGeom>
            <a:avLst/>
            <a:gdLst/>
            <a:ahLst/>
            <a:cxnLst/>
            <a:rect l="l" t="t" r="r" b="b"/>
            <a:pathLst>
              <a:path w="532129" h="655320">
                <a:moveTo>
                  <a:pt x="265937" y="0"/>
                </a:moveTo>
                <a:lnTo>
                  <a:pt x="0" y="132969"/>
                </a:lnTo>
                <a:lnTo>
                  <a:pt x="0" y="522351"/>
                </a:lnTo>
                <a:lnTo>
                  <a:pt x="265937" y="655320"/>
                </a:lnTo>
                <a:lnTo>
                  <a:pt x="531875" y="522351"/>
                </a:lnTo>
                <a:lnTo>
                  <a:pt x="531875" y="132969"/>
                </a:lnTo>
                <a:lnTo>
                  <a:pt x="265937" y="0"/>
                </a:lnTo>
                <a:close/>
              </a:path>
            </a:pathLst>
          </a:custGeom>
          <a:solidFill>
            <a:srgbClr val="34B19E"/>
          </a:solidFill>
        </p:spPr>
        <p:txBody>
          <a:bodyPr wrap="square" lIns="0" tIns="0" rIns="0" bIns="0" rtlCol="0"/>
          <a:lstStyle/>
          <a:p>
            <a:endParaRPr/>
          </a:p>
        </p:txBody>
      </p:sp>
      <p:sp>
        <p:nvSpPr>
          <p:cNvPr id="15" name="object 15"/>
          <p:cNvSpPr/>
          <p:nvPr/>
        </p:nvSpPr>
        <p:spPr>
          <a:xfrm>
            <a:off x="5873496" y="3072383"/>
            <a:ext cx="266700" cy="731520"/>
          </a:xfrm>
          <a:custGeom>
            <a:avLst/>
            <a:gdLst/>
            <a:ahLst/>
            <a:cxnLst/>
            <a:rect l="l" t="t" r="r" b="b"/>
            <a:pathLst>
              <a:path w="266700" h="731520">
                <a:moveTo>
                  <a:pt x="0" y="731011"/>
                </a:moveTo>
                <a:lnTo>
                  <a:pt x="0" y="0"/>
                </a:lnTo>
                <a:lnTo>
                  <a:pt x="266318" y="0"/>
                </a:lnTo>
              </a:path>
            </a:pathLst>
          </a:custGeom>
          <a:ln w="9144">
            <a:solidFill>
              <a:srgbClr val="F3B646"/>
            </a:solidFill>
          </a:ln>
        </p:spPr>
        <p:txBody>
          <a:bodyPr wrap="square" lIns="0" tIns="0" rIns="0" bIns="0" rtlCol="0"/>
          <a:lstStyle/>
          <a:p>
            <a:endParaRPr/>
          </a:p>
        </p:txBody>
      </p:sp>
      <p:sp>
        <p:nvSpPr>
          <p:cNvPr id="16" name="object 16"/>
          <p:cNvSpPr/>
          <p:nvPr/>
        </p:nvSpPr>
        <p:spPr>
          <a:xfrm>
            <a:off x="5606796" y="3803903"/>
            <a:ext cx="533400" cy="655320"/>
          </a:xfrm>
          <a:custGeom>
            <a:avLst/>
            <a:gdLst/>
            <a:ahLst/>
            <a:cxnLst/>
            <a:rect l="l" t="t" r="r" b="b"/>
            <a:pathLst>
              <a:path w="533400" h="655320">
                <a:moveTo>
                  <a:pt x="266700" y="0"/>
                </a:moveTo>
                <a:lnTo>
                  <a:pt x="0" y="133350"/>
                </a:lnTo>
                <a:lnTo>
                  <a:pt x="0" y="521970"/>
                </a:lnTo>
                <a:lnTo>
                  <a:pt x="266700" y="655320"/>
                </a:lnTo>
                <a:lnTo>
                  <a:pt x="533400" y="521970"/>
                </a:lnTo>
                <a:lnTo>
                  <a:pt x="533400" y="133350"/>
                </a:lnTo>
                <a:lnTo>
                  <a:pt x="266700" y="0"/>
                </a:lnTo>
                <a:close/>
              </a:path>
            </a:pathLst>
          </a:custGeom>
          <a:solidFill>
            <a:srgbClr val="F3B646"/>
          </a:solidFill>
        </p:spPr>
        <p:txBody>
          <a:bodyPr wrap="square" lIns="0" tIns="0" rIns="0" bIns="0" rtlCol="0"/>
          <a:lstStyle/>
          <a:p>
            <a:endParaRPr/>
          </a:p>
        </p:txBody>
      </p:sp>
      <p:sp>
        <p:nvSpPr>
          <p:cNvPr id="17" name="object 17"/>
          <p:cNvSpPr/>
          <p:nvPr/>
        </p:nvSpPr>
        <p:spPr>
          <a:xfrm>
            <a:off x="8231123" y="3072383"/>
            <a:ext cx="266700" cy="731520"/>
          </a:xfrm>
          <a:custGeom>
            <a:avLst/>
            <a:gdLst/>
            <a:ahLst/>
            <a:cxnLst/>
            <a:rect l="l" t="t" r="r" b="b"/>
            <a:pathLst>
              <a:path w="266700" h="731520">
                <a:moveTo>
                  <a:pt x="0" y="731011"/>
                </a:moveTo>
                <a:lnTo>
                  <a:pt x="0" y="0"/>
                </a:lnTo>
                <a:lnTo>
                  <a:pt x="266319" y="0"/>
                </a:lnTo>
              </a:path>
            </a:pathLst>
          </a:custGeom>
          <a:ln w="9144">
            <a:solidFill>
              <a:srgbClr val="9A83B6"/>
            </a:solidFill>
          </a:ln>
        </p:spPr>
        <p:txBody>
          <a:bodyPr wrap="square" lIns="0" tIns="0" rIns="0" bIns="0" rtlCol="0"/>
          <a:lstStyle/>
          <a:p>
            <a:endParaRPr/>
          </a:p>
        </p:txBody>
      </p:sp>
      <p:sp>
        <p:nvSpPr>
          <p:cNvPr id="18" name="object 18"/>
          <p:cNvSpPr/>
          <p:nvPr/>
        </p:nvSpPr>
        <p:spPr>
          <a:xfrm>
            <a:off x="7964423" y="3803903"/>
            <a:ext cx="533400" cy="655320"/>
          </a:xfrm>
          <a:custGeom>
            <a:avLst/>
            <a:gdLst/>
            <a:ahLst/>
            <a:cxnLst/>
            <a:rect l="l" t="t" r="r" b="b"/>
            <a:pathLst>
              <a:path w="533400" h="655320">
                <a:moveTo>
                  <a:pt x="266700" y="0"/>
                </a:moveTo>
                <a:lnTo>
                  <a:pt x="0" y="133350"/>
                </a:lnTo>
                <a:lnTo>
                  <a:pt x="0" y="521970"/>
                </a:lnTo>
                <a:lnTo>
                  <a:pt x="266700" y="655320"/>
                </a:lnTo>
                <a:lnTo>
                  <a:pt x="533400" y="521970"/>
                </a:lnTo>
                <a:lnTo>
                  <a:pt x="533400" y="133350"/>
                </a:lnTo>
                <a:lnTo>
                  <a:pt x="266700" y="0"/>
                </a:lnTo>
                <a:close/>
              </a:path>
            </a:pathLst>
          </a:custGeom>
          <a:solidFill>
            <a:srgbClr val="9A83B6"/>
          </a:solidFill>
        </p:spPr>
        <p:txBody>
          <a:bodyPr wrap="square" lIns="0" tIns="0" rIns="0" bIns="0" rtlCol="0"/>
          <a:lstStyle/>
          <a:p>
            <a:endParaRPr/>
          </a:p>
        </p:txBody>
      </p:sp>
      <p:sp>
        <p:nvSpPr>
          <p:cNvPr id="19" name="object 19"/>
          <p:cNvSpPr/>
          <p:nvPr/>
        </p:nvSpPr>
        <p:spPr>
          <a:xfrm>
            <a:off x="4695444" y="4459223"/>
            <a:ext cx="266700" cy="779145"/>
          </a:xfrm>
          <a:custGeom>
            <a:avLst/>
            <a:gdLst/>
            <a:ahLst/>
            <a:cxnLst/>
            <a:rect l="l" t="t" r="r" b="b"/>
            <a:pathLst>
              <a:path w="266700" h="779145">
                <a:moveTo>
                  <a:pt x="0" y="0"/>
                </a:moveTo>
                <a:lnTo>
                  <a:pt x="0" y="779017"/>
                </a:lnTo>
                <a:lnTo>
                  <a:pt x="266318" y="779017"/>
                </a:lnTo>
              </a:path>
            </a:pathLst>
          </a:custGeom>
          <a:ln w="9144">
            <a:solidFill>
              <a:srgbClr val="B4C883"/>
            </a:solidFill>
          </a:ln>
        </p:spPr>
        <p:txBody>
          <a:bodyPr wrap="square" lIns="0" tIns="0" rIns="0" bIns="0" rtlCol="0"/>
          <a:lstStyle/>
          <a:p>
            <a:endParaRPr/>
          </a:p>
        </p:txBody>
      </p:sp>
      <p:sp>
        <p:nvSpPr>
          <p:cNvPr id="20" name="object 20"/>
          <p:cNvSpPr/>
          <p:nvPr/>
        </p:nvSpPr>
        <p:spPr>
          <a:xfrm>
            <a:off x="4428744" y="3803903"/>
            <a:ext cx="533400" cy="655320"/>
          </a:xfrm>
          <a:custGeom>
            <a:avLst/>
            <a:gdLst/>
            <a:ahLst/>
            <a:cxnLst/>
            <a:rect l="l" t="t" r="r" b="b"/>
            <a:pathLst>
              <a:path w="533400" h="655320">
                <a:moveTo>
                  <a:pt x="266700" y="0"/>
                </a:moveTo>
                <a:lnTo>
                  <a:pt x="0" y="133350"/>
                </a:lnTo>
                <a:lnTo>
                  <a:pt x="0" y="521970"/>
                </a:lnTo>
                <a:lnTo>
                  <a:pt x="266700" y="655320"/>
                </a:lnTo>
                <a:lnTo>
                  <a:pt x="533400" y="521970"/>
                </a:lnTo>
                <a:lnTo>
                  <a:pt x="533400" y="133350"/>
                </a:lnTo>
                <a:lnTo>
                  <a:pt x="266700" y="0"/>
                </a:lnTo>
                <a:close/>
              </a:path>
            </a:pathLst>
          </a:custGeom>
          <a:solidFill>
            <a:srgbClr val="B4C883"/>
          </a:solidFill>
        </p:spPr>
        <p:txBody>
          <a:bodyPr wrap="square" lIns="0" tIns="0" rIns="0" bIns="0" rtlCol="0"/>
          <a:lstStyle/>
          <a:p>
            <a:endParaRPr/>
          </a:p>
        </p:txBody>
      </p:sp>
      <p:sp>
        <p:nvSpPr>
          <p:cNvPr id="21" name="object 21"/>
          <p:cNvSpPr/>
          <p:nvPr/>
        </p:nvSpPr>
        <p:spPr>
          <a:xfrm>
            <a:off x="7053071" y="4459223"/>
            <a:ext cx="266700" cy="779145"/>
          </a:xfrm>
          <a:custGeom>
            <a:avLst/>
            <a:gdLst/>
            <a:ahLst/>
            <a:cxnLst/>
            <a:rect l="l" t="t" r="r" b="b"/>
            <a:pathLst>
              <a:path w="266700" h="779145">
                <a:moveTo>
                  <a:pt x="0" y="0"/>
                </a:moveTo>
                <a:lnTo>
                  <a:pt x="0" y="779017"/>
                </a:lnTo>
                <a:lnTo>
                  <a:pt x="266319" y="779017"/>
                </a:lnTo>
              </a:path>
            </a:pathLst>
          </a:custGeom>
          <a:ln w="9144">
            <a:solidFill>
              <a:srgbClr val="CE5F52"/>
            </a:solidFill>
          </a:ln>
        </p:spPr>
        <p:txBody>
          <a:bodyPr wrap="square" lIns="0" tIns="0" rIns="0" bIns="0" rtlCol="0"/>
          <a:lstStyle/>
          <a:p>
            <a:endParaRPr/>
          </a:p>
        </p:txBody>
      </p:sp>
      <p:sp>
        <p:nvSpPr>
          <p:cNvPr id="22" name="object 22"/>
          <p:cNvSpPr/>
          <p:nvPr/>
        </p:nvSpPr>
        <p:spPr>
          <a:xfrm>
            <a:off x="6786371" y="3803903"/>
            <a:ext cx="532130" cy="655320"/>
          </a:xfrm>
          <a:custGeom>
            <a:avLst/>
            <a:gdLst/>
            <a:ahLst/>
            <a:cxnLst/>
            <a:rect l="l" t="t" r="r" b="b"/>
            <a:pathLst>
              <a:path w="532129" h="655320">
                <a:moveTo>
                  <a:pt x="265937" y="0"/>
                </a:moveTo>
                <a:lnTo>
                  <a:pt x="0" y="132969"/>
                </a:lnTo>
                <a:lnTo>
                  <a:pt x="0" y="522351"/>
                </a:lnTo>
                <a:lnTo>
                  <a:pt x="265937" y="655320"/>
                </a:lnTo>
                <a:lnTo>
                  <a:pt x="531876" y="522351"/>
                </a:lnTo>
                <a:lnTo>
                  <a:pt x="531876" y="132969"/>
                </a:lnTo>
                <a:lnTo>
                  <a:pt x="265937" y="0"/>
                </a:lnTo>
                <a:close/>
              </a:path>
            </a:pathLst>
          </a:custGeom>
          <a:solidFill>
            <a:srgbClr val="CE5F52"/>
          </a:solidFill>
        </p:spPr>
        <p:txBody>
          <a:bodyPr wrap="square" lIns="0" tIns="0" rIns="0" bIns="0" rtlCol="0"/>
          <a:lstStyle/>
          <a:p>
            <a:endParaRPr/>
          </a:p>
        </p:txBody>
      </p:sp>
      <p:sp>
        <p:nvSpPr>
          <p:cNvPr id="23" name="object 23"/>
          <p:cNvSpPr txBox="1"/>
          <p:nvPr/>
        </p:nvSpPr>
        <p:spPr>
          <a:xfrm>
            <a:off x="3694179" y="2548382"/>
            <a:ext cx="1646044" cy="842602"/>
          </a:xfrm>
          <a:prstGeom prst="rect">
            <a:avLst/>
          </a:prstGeom>
          <a:solidFill>
            <a:srgbClr val="34B19E"/>
          </a:solidFill>
        </p:spPr>
        <p:txBody>
          <a:bodyPr vert="horz" wrap="square" lIns="0" tIns="55244" rIns="0" bIns="0" rtlCol="0">
            <a:spAutoFit/>
          </a:bodyPr>
          <a:lstStyle/>
          <a:p>
            <a:pPr marL="191770" marR="215265">
              <a:lnSpc>
                <a:spcPct val="150000"/>
              </a:lnSpc>
              <a:spcBef>
                <a:spcPts val="434"/>
              </a:spcBef>
            </a:pPr>
            <a:r>
              <a:rPr sz="1800" b="1" dirty="0">
                <a:solidFill>
                  <a:srgbClr val="FFFFFF"/>
                </a:solidFill>
                <a:latin typeface="+mn-ea"/>
                <a:cs typeface="Microsoft YaHei UI"/>
              </a:rPr>
              <a:t>找到感兴趣 的一些基因</a:t>
            </a:r>
            <a:endParaRPr sz="1800" dirty="0">
              <a:latin typeface="+mn-ea"/>
              <a:cs typeface="Microsoft YaHei UI"/>
            </a:endParaRPr>
          </a:p>
        </p:txBody>
      </p:sp>
      <p:sp>
        <p:nvSpPr>
          <p:cNvPr id="24" name="object 24"/>
          <p:cNvSpPr txBox="1"/>
          <p:nvPr/>
        </p:nvSpPr>
        <p:spPr>
          <a:xfrm>
            <a:off x="6036567" y="2550795"/>
            <a:ext cx="1646043" cy="888705"/>
          </a:xfrm>
          <a:prstGeom prst="rect">
            <a:avLst/>
          </a:prstGeom>
          <a:solidFill>
            <a:srgbClr val="F3B646"/>
          </a:solidFill>
        </p:spPr>
        <p:txBody>
          <a:bodyPr vert="horz" wrap="square" lIns="0" tIns="191770" rIns="0" bIns="0" rtlCol="0">
            <a:spAutoFit/>
          </a:bodyPr>
          <a:lstStyle/>
          <a:p>
            <a:pPr marL="191770">
              <a:lnSpc>
                <a:spcPct val="100000"/>
              </a:lnSpc>
              <a:spcBef>
                <a:spcPts val="1510"/>
              </a:spcBef>
            </a:pPr>
            <a:r>
              <a:rPr sz="1800" b="1" dirty="0">
                <a:solidFill>
                  <a:srgbClr val="FFFFFF"/>
                </a:solidFill>
                <a:latin typeface="+mn-ea"/>
                <a:cs typeface="Microsoft YaHei UI"/>
              </a:rPr>
              <a:t>能否挖掘</a:t>
            </a:r>
            <a:endParaRPr sz="1800" dirty="0">
              <a:latin typeface="+mn-ea"/>
              <a:cs typeface="Microsoft YaHei UI"/>
            </a:endParaRPr>
          </a:p>
          <a:p>
            <a:pPr marL="191770">
              <a:lnSpc>
                <a:spcPct val="100000"/>
              </a:lnSpc>
              <a:spcBef>
                <a:spcPts val="1080"/>
              </a:spcBef>
            </a:pPr>
            <a:r>
              <a:rPr sz="1800" b="1" spc="-5" dirty="0">
                <a:solidFill>
                  <a:srgbClr val="FFFFFF"/>
                </a:solidFill>
                <a:latin typeface="+mn-ea"/>
                <a:cs typeface="Microsoft YaHei UI"/>
              </a:rPr>
              <a:t>新东西</a:t>
            </a:r>
            <a:endParaRPr sz="1800" dirty="0">
              <a:latin typeface="+mn-ea"/>
              <a:cs typeface="Microsoft YaHei UI"/>
            </a:endParaRPr>
          </a:p>
        </p:txBody>
      </p:sp>
      <p:sp>
        <p:nvSpPr>
          <p:cNvPr id="25" name="object 25"/>
          <p:cNvSpPr txBox="1"/>
          <p:nvPr/>
        </p:nvSpPr>
        <p:spPr>
          <a:xfrm>
            <a:off x="8497823" y="2564891"/>
            <a:ext cx="1623060" cy="842602"/>
          </a:xfrm>
          <a:prstGeom prst="rect">
            <a:avLst/>
          </a:prstGeom>
          <a:solidFill>
            <a:srgbClr val="9A83B6"/>
          </a:solidFill>
        </p:spPr>
        <p:txBody>
          <a:bodyPr vert="horz" wrap="square" lIns="0" tIns="55244" rIns="0" bIns="0" rtlCol="0">
            <a:spAutoFit/>
          </a:bodyPr>
          <a:lstStyle/>
          <a:p>
            <a:pPr marL="483870" marR="377825">
              <a:lnSpc>
                <a:spcPct val="150000"/>
              </a:lnSpc>
              <a:spcBef>
                <a:spcPts val="434"/>
              </a:spcBef>
            </a:pPr>
            <a:r>
              <a:rPr sz="1800" b="1" dirty="0">
                <a:solidFill>
                  <a:srgbClr val="FFFFFF"/>
                </a:solidFill>
                <a:latin typeface="+mn-ea"/>
                <a:cs typeface="Microsoft YaHei UI"/>
              </a:rPr>
              <a:t>新技术 新方法</a:t>
            </a:r>
            <a:endParaRPr sz="1800" dirty="0">
              <a:latin typeface="+mn-ea"/>
              <a:cs typeface="Microsoft YaHei UI"/>
            </a:endParaRPr>
          </a:p>
        </p:txBody>
      </p:sp>
      <p:sp>
        <p:nvSpPr>
          <p:cNvPr id="26" name="object 26"/>
          <p:cNvSpPr txBox="1"/>
          <p:nvPr/>
        </p:nvSpPr>
        <p:spPr>
          <a:xfrm>
            <a:off x="4962144" y="4721352"/>
            <a:ext cx="1704085" cy="841962"/>
          </a:xfrm>
          <a:prstGeom prst="rect">
            <a:avLst/>
          </a:prstGeom>
          <a:solidFill>
            <a:srgbClr val="B4C883"/>
          </a:solidFill>
        </p:spPr>
        <p:txBody>
          <a:bodyPr vert="horz" wrap="square" lIns="0" tIns="54610" rIns="0" bIns="0" rtlCol="0">
            <a:spAutoFit/>
          </a:bodyPr>
          <a:lstStyle/>
          <a:p>
            <a:pPr marL="190500" marR="212725">
              <a:lnSpc>
                <a:spcPct val="150100"/>
              </a:lnSpc>
              <a:spcBef>
                <a:spcPts val="430"/>
              </a:spcBef>
            </a:pPr>
            <a:r>
              <a:rPr sz="1800" b="1" dirty="0">
                <a:solidFill>
                  <a:srgbClr val="FFFFFF"/>
                </a:solidFill>
                <a:latin typeface="+mn-ea"/>
                <a:cs typeface="Microsoft YaHei UI"/>
              </a:rPr>
              <a:t>看看这些基 因怎么了</a:t>
            </a:r>
            <a:endParaRPr sz="1800" dirty="0">
              <a:latin typeface="+mn-ea"/>
              <a:cs typeface="Microsoft YaHei UI"/>
            </a:endParaRPr>
          </a:p>
        </p:txBody>
      </p:sp>
      <p:sp>
        <p:nvSpPr>
          <p:cNvPr id="27" name="object 27"/>
          <p:cNvSpPr txBox="1"/>
          <p:nvPr/>
        </p:nvSpPr>
        <p:spPr>
          <a:xfrm>
            <a:off x="7301483" y="4721351"/>
            <a:ext cx="1725169" cy="841962"/>
          </a:xfrm>
          <a:prstGeom prst="rect">
            <a:avLst/>
          </a:prstGeom>
          <a:solidFill>
            <a:srgbClr val="CE5F52"/>
          </a:solidFill>
        </p:spPr>
        <p:txBody>
          <a:bodyPr vert="horz" wrap="square" lIns="0" tIns="54610" rIns="0" bIns="0" rtlCol="0">
            <a:spAutoFit/>
          </a:bodyPr>
          <a:lstStyle/>
          <a:p>
            <a:pPr marL="189865" marR="443230">
              <a:lnSpc>
                <a:spcPct val="150100"/>
              </a:lnSpc>
              <a:spcBef>
                <a:spcPts val="430"/>
              </a:spcBef>
            </a:pPr>
            <a:r>
              <a:rPr sz="1800" b="1" dirty="0">
                <a:solidFill>
                  <a:srgbClr val="FFFFFF"/>
                </a:solidFill>
                <a:latin typeface="+mn-ea"/>
                <a:cs typeface="Microsoft YaHei UI"/>
              </a:rPr>
              <a:t>如何整合 其它数据</a:t>
            </a:r>
            <a:endParaRPr sz="1800" dirty="0">
              <a:latin typeface="+mn-ea"/>
              <a:cs typeface="Microsoft YaHei UI"/>
            </a:endParaRPr>
          </a:p>
        </p:txBody>
      </p:sp>
      <p:sp>
        <p:nvSpPr>
          <p:cNvPr id="28" name="object 28"/>
          <p:cNvSpPr/>
          <p:nvPr/>
        </p:nvSpPr>
        <p:spPr>
          <a:xfrm>
            <a:off x="1135380" y="1691639"/>
            <a:ext cx="2486660" cy="1361440"/>
          </a:xfrm>
          <a:custGeom>
            <a:avLst/>
            <a:gdLst/>
            <a:ahLst/>
            <a:cxnLst/>
            <a:rect l="l" t="t" r="r" b="b"/>
            <a:pathLst>
              <a:path w="2486660" h="1361439">
                <a:moveTo>
                  <a:pt x="0" y="226822"/>
                </a:moveTo>
                <a:lnTo>
                  <a:pt x="4608" y="181123"/>
                </a:lnTo>
                <a:lnTo>
                  <a:pt x="17824" y="138553"/>
                </a:lnTo>
                <a:lnTo>
                  <a:pt x="38736" y="100024"/>
                </a:lnTo>
                <a:lnTo>
                  <a:pt x="66433" y="66452"/>
                </a:lnTo>
                <a:lnTo>
                  <a:pt x="100002" y="38750"/>
                </a:lnTo>
                <a:lnTo>
                  <a:pt x="138531" y="17831"/>
                </a:lnTo>
                <a:lnTo>
                  <a:pt x="181108" y="4610"/>
                </a:lnTo>
                <a:lnTo>
                  <a:pt x="226822" y="0"/>
                </a:lnTo>
                <a:lnTo>
                  <a:pt x="1182370" y="0"/>
                </a:lnTo>
                <a:lnTo>
                  <a:pt x="1689100" y="0"/>
                </a:lnTo>
                <a:lnTo>
                  <a:pt x="1800097" y="0"/>
                </a:lnTo>
                <a:lnTo>
                  <a:pt x="1845796" y="4610"/>
                </a:lnTo>
                <a:lnTo>
                  <a:pt x="1888366" y="17831"/>
                </a:lnTo>
                <a:lnTo>
                  <a:pt x="1926895" y="38750"/>
                </a:lnTo>
                <a:lnTo>
                  <a:pt x="1960467" y="66452"/>
                </a:lnTo>
                <a:lnTo>
                  <a:pt x="1988169" y="100024"/>
                </a:lnTo>
                <a:lnTo>
                  <a:pt x="2009088" y="138553"/>
                </a:lnTo>
                <a:lnTo>
                  <a:pt x="2022309" y="181123"/>
                </a:lnTo>
                <a:lnTo>
                  <a:pt x="2026920" y="226822"/>
                </a:lnTo>
                <a:lnTo>
                  <a:pt x="2026920" y="793876"/>
                </a:lnTo>
                <a:lnTo>
                  <a:pt x="2486533" y="1258824"/>
                </a:lnTo>
                <a:lnTo>
                  <a:pt x="2026920" y="1134110"/>
                </a:lnTo>
                <a:lnTo>
                  <a:pt x="2022309" y="1179808"/>
                </a:lnTo>
                <a:lnTo>
                  <a:pt x="2009088" y="1222378"/>
                </a:lnTo>
                <a:lnTo>
                  <a:pt x="1988169" y="1260907"/>
                </a:lnTo>
                <a:lnTo>
                  <a:pt x="1960467" y="1294479"/>
                </a:lnTo>
                <a:lnTo>
                  <a:pt x="1926895" y="1322181"/>
                </a:lnTo>
                <a:lnTo>
                  <a:pt x="1888366" y="1343100"/>
                </a:lnTo>
                <a:lnTo>
                  <a:pt x="1845796" y="1356321"/>
                </a:lnTo>
                <a:lnTo>
                  <a:pt x="1800097" y="1360932"/>
                </a:lnTo>
                <a:lnTo>
                  <a:pt x="1689100" y="1360932"/>
                </a:lnTo>
                <a:lnTo>
                  <a:pt x="1182370" y="1360932"/>
                </a:lnTo>
                <a:lnTo>
                  <a:pt x="226822" y="1360932"/>
                </a:lnTo>
                <a:lnTo>
                  <a:pt x="181108" y="1356321"/>
                </a:lnTo>
                <a:lnTo>
                  <a:pt x="138531" y="1343100"/>
                </a:lnTo>
                <a:lnTo>
                  <a:pt x="100002" y="1322181"/>
                </a:lnTo>
                <a:lnTo>
                  <a:pt x="66433" y="1294479"/>
                </a:lnTo>
                <a:lnTo>
                  <a:pt x="38736" y="1260907"/>
                </a:lnTo>
                <a:lnTo>
                  <a:pt x="17824" y="1222378"/>
                </a:lnTo>
                <a:lnTo>
                  <a:pt x="4608" y="1179808"/>
                </a:lnTo>
                <a:lnTo>
                  <a:pt x="0" y="1134110"/>
                </a:lnTo>
                <a:lnTo>
                  <a:pt x="0" y="793876"/>
                </a:lnTo>
                <a:lnTo>
                  <a:pt x="0" y="226822"/>
                </a:lnTo>
                <a:close/>
              </a:path>
            </a:pathLst>
          </a:custGeom>
          <a:ln w="12192">
            <a:solidFill>
              <a:srgbClr val="000000"/>
            </a:solidFill>
          </a:ln>
        </p:spPr>
        <p:txBody>
          <a:bodyPr wrap="square" lIns="0" tIns="0" rIns="0" bIns="0" rtlCol="0"/>
          <a:lstStyle/>
          <a:p>
            <a:endParaRPr/>
          </a:p>
        </p:txBody>
      </p:sp>
      <p:sp>
        <p:nvSpPr>
          <p:cNvPr id="29" name="object 29"/>
          <p:cNvSpPr txBox="1"/>
          <p:nvPr/>
        </p:nvSpPr>
        <p:spPr>
          <a:xfrm>
            <a:off x="1336039" y="1813940"/>
            <a:ext cx="1625600" cy="1123315"/>
          </a:xfrm>
          <a:prstGeom prst="rect">
            <a:avLst/>
          </a:prstGeom>
        </p:spPr>
        <p:txBody>
          <a:bodyPr vert="horz" wrap="square" lIns="0" tIns="12700" rIns="0" bIns="0" rtlCol="0">
            <a:spAutoFit/>
          </a:bodyPr>
          <a:lstStyle/>
          <a:p>
            <a:pPr marL="12700" marR="5080" algn="just">
              <a:lnSpc>
                <a:spcPct val="100000"/>
              </a:lnSpc>
              <a:spcBef>
                <a:spcPts val="100"/>
              </a:spcBef>
            </a:pPr>
            <a:r>
              <a:rPr sz="1800" dirty="0">
                <a:solidFill>
                  <a:srgbClr val="34B19E"/>
                </a:solidFill>
                <a:latin typeface="+mn-ea"/>
                <a:cs typeface="宋体"/>
              </a:rPr>
              <a:t>有相同点的基因 </a:t>
            </a:r>
            <a:r>
              <a:rPr sz="1800" spc="-5" dirty="0">
                <a:solidFill>
                  <a:srgbClr val="34B19E"/>
                </a:solidFill>
                <a:latin typeface="+mn-ea"/>
                <a:cs typeface="宋体"/>
              </a:rPr>
              <a:t>有不同点的基因 </a:t>
            </a:r>
            <a:r>
              <a:rPr sz="1800" dirty="0">
                <a:solidFill>
                  <a:srgbClr val="34B19E"/>
                </a:solidFill>
                <a:latin typeface="+mn-ea"/>
                <a:cs typeface="宋体"/>
              </a:rPr>
              <a:t>某通路中的基因 某一类型的基因</a:t>
            </a:r>
            <a:endParaRPr sz="1800" dirty="0">
              <a:latin typeface="+mn-ea"/>
              <a:cs typeface="宋体"/>
            </a:endParaRPr>
          </a:p>
        </p:txBody>
      </p:sp>
      <p:sp>
        <p:nvSpPr>
          <p:cNvPr id="30" name="object 30"/>
          <p:cNvSpPr/>
          <p:nvPr/>
        </p:nvSpPr>
        <p:spPr>
          <a:xfrm>
            <a:off x="5682996" y="1365503"/>
            <a:ext cx="2738755" cy="942975"/>
          </a:xfrm>
          <a:custGeom>
            <a:avLst/>
            <a:gdLst/>
            <a:ahLst/>
            <a:cxnLst/>
            <a:rect l="l" t="t" r="r" b="b"/>
            <a:pathLst>
              <a:path w="2738754" h="942975">
                <a:moveTo>
                  <a:pt x="0" y="124713"/>
                </a:moveTo>
                <a:lnTo>
                  <a:pt x="9806" y="76188"/>
                </a:lnTo>
                <a:lnTo>
                  <a:pt x="36544" y="36544"/>
                </a:lnTo>
                <a:lnTo>
                  <a:pt x="76188" y="9806"/>
                </a:lnTo>
                <a:lnTo>
                  <a:pt x="124713" y="0"/>
                </a:lnTo>
                <a:lnTo>
                  <a:pt x="456438" y="0"/>
                </a:lnTo>
                <a:lnTo>
                  <a:pt x="1141095" y="0"/>
                </a:lnTo>
                <a:lnTo>
                  <a:pt x="2613913" y="0"/>
                </a:lnTo>
                <a:lnTo>
                  <a:pt x="2662439" y="9806"/>
                </a:lnTo>
                <a:lnTo>
                  <a:pt x="2702083" y="36544"/>
                </a:lnTo>
                <a:lnTo>
                  <a:pt x="2728821" y="76188"/>
                </a:lnTo>
                <a:lnTo>
                  <a:pt x="2738628" y="124713"/>
                </a:lnTo>
                <a:lnTo>
                  <a:pt x="2738628" y="436499"/>
                </a:lnTo>
                <a:lnTo>
                  <a:pt x="2738628" y="623570"/>
                </a:lnTo>
                <a:lnTo>
                  <a:pt x="2728821" y="672095"/>
                </a:lnTo>
                <a:lnTo>
                  <a:pt x="2702083" y="711739"/>
                </a:lnTo>
                <a:lnTo>
                  <a:pt x="2662439" y="738477"/>
                </a:lnTo>
                <a:lnTo>
                  <a:pt x="2613913" y="748284"/>
                </a:lnTo>
                <a:lnTo>
                  <a:pt x="1141095" y="748284"/>
                </a:lnTo>
                <a:lnTo>
                  <a:pt x="1245997" y="942594"/>
                </a:lnTo>
                <a:lnTo>
                  <a:pt x="456438" y="748284"/>
                </a:lnTo>
                <a:lnTo>
                  <a:pt x="124713" y="748284"/>
                </a:lnTo>
                <a:lnTo>
                  <a:pt x="76188" y="738477"/>
                </a:lnTo>
                <a:lnTo>
                  <a:pt x="36544" y="711739"/>
                </a:lnTo>
                <a:lnTo>
                  <a:pt x="9806" y="672095"/>
                </a:lnTo>
                <a:lnTo>
                  <a:pt x="0" y="623570"/>
                </a:lnTo>
                <a:lnTo>
                  <a:pt x="0" y="436499"/>
                </a:lnTo>
                <a:lnTo>
                  <a:pt x="0" y="124713"/>
                </a:lnTo>
                <a:close/>
              </a:path>
            </a:pathLst>
          </a:custGeom>
          <a:ln w="12191">
            <a:solidFill>
              <a:srgbClr val="000000"/>
            </a:solidFill>
          </a:ln>
        </p:spPr>
        <p:txBody>
          <a:bodyPr wrap="square" lIns="0" tIns="0" rIns="0" bIns="0" rtlCol="0"/>
          <a:lstStyle/>
          <a:p>
            <a:endParaRPr/>
          </a:p>
        </p:txBody>
      </p:sp>
      <p:sp>
        <p:nvSpPr>
          <p:cNvPr id="31" name="object 31"/>
          <p:cNvSpPr txBox="1"/>
          <p:nvPr/>
        </p:nvSpPr>
        <p:spPr>
          <a:xfrm>
            <a:off x="6069329" y="1457655"/>
            <a:ext cx="1968500" cy="574675"/>
          </a:xfrm>
          <a:prstGeom prst="rect">
            <a:avLst/>
          </a:prstGeom>
        </p:spPr>
        <p:txBody>
          <a:bodyPr vert="horz" wrap="square" lIns="0" tIns="12700" rIns="0" bIns="0" rtlCol="0">
            <a:spAutoFit/>
          </a:bodyPr>
          <a:lstStyle/>
          <a:p>
            <a:pPr algn="ctr">
              <a:lnSpc>
                <a:spcPct val="100000"/>
              </a:lnSpc>
              <a:spcBef>
                <a:spcPts val="100"/>
              </a:spcBef>
            </a:pPr>
            <a:r>
              <a:rPr sz="1800" spc="-5" dirty="0">
                <a:solidFill>
                  <a:schemeClr val="accent6">
                    <a:lumMod val="75000"/>
                  </a:schemeClr>
                </a:solidFill>
                <a:latin typeface="+mn-ea"/>
                <a:cs typeface="宋体"/>
              </a:rPr>
              <a:t>miRNA/lncRNA</a:t>
            </a:r>
            <a:endParaRPr sz="1800" dirty="0">
              <a:solidFill>
                <a:schemeClr val="accent6">
                  <a:lumMod val="75000"/>
                </a:schemeClr>
              </a:solidFill>
              <a:latin typeface="+mn-ea"/>
              <a:cs typeface="宋体"/>
            </a:endParaRPr>
          </a:p>
          <a:p>
            <a:pPr algn="ctr">
              <a:lnSpc>
                <a:spcPct val="100000"/>
              </a:lnSpc>
              <a:spcBef>
                <a:spcPts val="5"/>
              </a:spcBef>
            </a:pPr>
            <a:r>
              <a:rPr sz="1800" dirty="0">
                <a:solidFill>
                  <a:schemeClr val="accent6">
                    <a:lumMod val="75000"/>
                  </a:schemeClr>
                </a:solidFill>
                <a:latin typeface="+mn-ea"/>
                <a:cs typeface="宋体"/>
              </a:rPr>
              <a:t>可变剪切/基因融合</a:t>
            </a:r>
          </a:p>
        </p:txBody>
      </p:sp>
      <p:sp>
        <p:nvSpPr>
          <p:cNvPr id="32" name="object 32"/>
          <p:cNvSpPr/>
          <p:nvPr/>
        </p:nvSpPr>
        <p:spPr>
          <a:xfrm>
            <a:off x="1487424" y="4617720"/>
            <a:ext cx="3065145" cy="1668780"/>
          </a:xfrm>
          <a:custGeom>
            <a:avLst/>
            <a:gdLst/>
            <a:ahLst/>
            <a:cxnLst/>
            <a:rect l="l" t="t" r="r" b="b"/>
            <a:pathLst>
              <a:path w="3065145" h="1668779">
                <a:moveTo>
                  <a:pt x="0" y="278129"/>
                </a:moveTo>
                <a:lnTo>
                  <a:pt x="3641" y="233031"/>
                </a:lnTo>
                <a:lnTo>
                  <a:pt x="14185" y="190243"/>
                </a:lnTo>
                <a:lnTo>
                  <a:pt x="31056" y="150341"/>
                </a:lnTo>
                <a:lnTo>
                  <a:pt x="53681" y="113897"/>
                </a:lnTo>
                <a:lnTo>
                  <a:pt x="81486" y="81486"/>
                </a:lnTo>
                <a:lnTo>
                  <a:pt x="113897" y="53681"/>
                </a:lnTo>
                <a:lnTo>
                  <a:pt x="150341" y="31056"/>
                </a:lnTo>
                <a:lnTo>
                  <a:pt x="190243" y="14185"/>
                </a:lnTo>
                <a:lnTo>
                  <a:pt x="233031" y="3641"/>
                </a:lnTo>
                <a:lnTo>
                  <a:pt x="278130" y="0"/>
                </a:lnTo>
                <a:lnTo>
                  <a:pt x="1431289" y="0"/>
                </a:lnTo>
                <a:lnTo>
                  <a:pt x="2044700" y="0"/>
                </a:lnTo>
                <a:lnTo>
                  <a:pt x="2175510" y="0"/>
                </a:lnTo>
                <a:lnTo>
                  <a:pt x="2220608" y="3641"/>
                </a:lnTo>
                <a:lnTo>
                  <a:pt x="2263396" y="14185"/>
                </a:lnTo>
                <a:lnTo>
                  <a:pt x="2303298" y="31056"/>
                </a:lnTo>
                <a:lnTo>
                  <a:pt x="2339742" y="53681"/>
                </a:lnTo>
                <a:lnTo>
                  <a:pt x="2372153" y="81486"/>
                </a:lnTo>
                <a:lnTo>
                  <a:pt x="2399958" y="113897"/>
                </a:lnTo>
                <a:lnTo>
                  <a:pt x="2422583" y="150341"/>
                </a:lnTo>
                <a:lnTo>
                  <a:pt x="2439454" y="190243"/>
                </a:lnTo>
                <a:lnTo>
                  <a:pt x="2449998" y="233031"/>
                </a:lnTo>
                <a:lnTo>
                  <a:pt x="2453640" y="278129"/>
                </a:lnTo>
                <a:lnTo>
                  <a:pt x="3064891" y="830325"/>
                </a:lnTo>
                <a:lnTo>
                  <a:pt x="2453640" y="695324"/>
                </a:lnTo>
                <a:lnTo>
                  <a:pt x="2453640" y="1390637"/>
                </a:lnTo>
                <a:lnTo>
                  <a:pt x="2449998" y="1435754"/>
                </a:lnTo>
                <a:lnTo>
                  <a:pt x="2439454" y="1478553"/>
                </a:lnTo>
                <a:lnTo>
                  <a:pt x="2422583" y="1518462"/>
                </a:lnTo>
                <a:lnTo>
                  <a:pt x="2399958" y="1554907"/>
                </a:lnTo>
                <a:lnTo>
                  <a:pt x="2372153" y="1587315"/>
                </a:lnTo>
                <a:lnTo>
                  <a:pt x="2339742" y="1615116"/>
                </a:lnTo>
                <a:lnTo>
                  <a:pt x="2303298" y="1637735"/>
                </a:lnTo>
                <a:lnTo>
                  <a:pt x="2263396" y="1654600"/>
                </a:lnTo>
                <a:lnTo>
                  <a:pt x="2220608" y="1665139"/>
                </a:lnTo>
                <a:lnTo>
                  <a:pt x="2175510" y="1668779"/>
                </a:lnTo>
                <a:lnTo>
                  <a:pt x="2044700" y="1668779"/>
                </a:lnTo>
                <a:lnTo>
                  <a:pt x="1431289" y="1668779"/>
                </a:lnTo>
                <a:lnTo>
                  <a:pt x="278130" y="1668779"/>
                </a:lnTo>
                <a:lnTo>
                  <a:pt x="233031" y="1665139"/>
                </a:lnTo>
                <a:lnTo>
                  <a:pt x="190243" y="1654600"/>
                </a:lnTo>
                <a:lnTo>
                  <a:pt x="150341" y="1637735"/>
                </a:lnTo>
                <a:lnTo>
                  <a:pt x="113897" y="1615116"/>
                </a:lnTo>
                <a:lnTo>
                  <a:pt x="81486" y="1587315"/>
                </a:lnTo>
                <a:lnTo>
                  <a:pt x="53681" y="1554907"/>
                </a:lnTo>
                <a:lnTo>
                  <a:pt x="31056" y="1518462"/>
                </a:lnTo>
                <a:lnTo>
                  <a:pt x="14185" y="1478553"/>
                </a:lnTo>
                <a:lnTo>
                  <a:pt x="3641" y="1435754"/>
                </a:lnTo>
                <a:lnTo>
                  <a:pt x="0" y="1390637"/>
                </a:lnTo>
                <a:lnTo>
                  <a:pt x="0" y="695324"/>
                </a:lnTo>
                <a:lnTo>
                  <a:pt x="0" y="278129"/>
                </a:lnTo>
                <a:close/>
              </a:path>
            </a:pathLst>
          </a:custGeom>
          <a:ln w="12191">
            <a:solidFill>
              <a:srgbClr val="000000"/>
            </a:solidFill>
          </a:ln>
        </p:spPr>
        <p:txBody>
          <a:bodyPr wrap="square" lIns="0" tIns="0" rIns="0" bIns="0" rtlCol="0"/>
          <a:lstStyle/>
          <a:p>
            <a:endParaRPr/>
          </a:p>
        </p:txBody>
      </p:sp>
      <p:sp>
        <p:nvSpPr>
          <p:cNvPr id="33" name="object 33"/>
          <p:cNvSpPr txBox="1"/>
          <p:nvPr/>
        </p:nvSpPr>
        <p:spPr>
          <a:xfrm>
            <a:off x="1672589" y="4756530"/>
            <a:ext cx="2083435" cy="1397635"/>
          </a:xfrm>
          <a:prstGeom prst="rect">
            <a:avLst/>
          </a:prstGeom>
        </p:spPr>
        <p:txBody>
          <a:bodyPr vert="horz" wrap="square" lIns="0" tIns="12700" rIns="0" bIns="0" rtlCol="0">
            <a:spAutoFit/>
          </a:bodyPr>
          <a:lstStyle/>
          <a:p>
            <a:pPr marL="12700" marR="5080" indent="-635" algn="ctr">
              <a:lnSpc>
                <a:spcPct val="100000"/>
              </a:lnSpc>
              <a:spcBef>
                <a:spcPts val="100"/>
              </a:spcBef>
            </a:pPr>
            <a:r>
              <a:rPr sz="1800" dirty="0">
                <a:solidFill>
                  <a:srgbClr val="82660D"/>
                </a:solidFill>
                <a:latin typeface="+mn-ea"/>
                <a:cs typeface="宋体"/>
              </a:rPr>
              <a:t>是什么，有什么特点 功能特点：G</a:t>
            </a:r>
            <a:r>
              <a:rPr sz="1800" spc="-5" dirty="0">
                <a:solidFill>
                  <a:srgbClr val="82660D"/>
                </a:solidFill>
                <a:latin typeface="+mn-ea"/>
                <a:cs typeface="宋体"/>
              </a:rPr>
              <a:t>O</a:t>
            </a:r>
            <a:r>
              <a:rPr sz="1800" dirty="0">
                <a:solidFill>
                  <a:srgbClr val="82660D"/>
                </a:solidFill>
                <a:latin typeface="+mn-ea"/>
                <a:cs typeface="宋体"/>
              </a:rPr>
              <a:t>，通路 结构特点</a:t>
            </a:r>
            <a:endParaRPr sz="1800" dirty="0">
              <a:latin typeface="+mn-ea"/>
              <a:cs typeface="宋体"/>
            </a:endParaRPr>
          </a:p>
          <a:p>
            <a:pPr algn="ctr">
              <a:lnSpc>
                <a:spcPct val="100000"/>
              </a:lnSpc>
            </a:pPr>
            <a:r>
              <a:rPr sz="1800" dirty="0">
                <a:solidFill>
                  <a:srgbClr val="82660D"/>
                </a:solidFill>
                <a:latin typeface="+mn-ea"/>
                <a:cs typeface="宋体"/>
              </a:rPr>
              <a:t>被什么调控</a:t>
            </a:r>
            <a:endParaRPr sz="1800" dirty="0">
              <a:latin typeface="+mn-ea"/>
              <a:cs typeface="宋体"/>
            </a:endParaRPr>
          </a:p>
          <a:p>
            <a:pPr algn="ctr">
              <a:lnSpc>
                <a:spcPct val="100000"/>
              </a:lnSpc>
            </a:pPr>
            <a:r>
              <a:rPr sz="1800" spc="-5" dirty="0">
                <a:solidFill>
                  <a:srgbClr val="82660D"/>
                </a:solidFill>
                <a:latin typeface="+mn-ea"/>
                <a:cs typeface="宋体"/>
              </a:rPr>
              <a:t>调控了什么</a:t>
            </a:r>
            <a:endParaRPr sz="1800" dirty="0">
              <a:latin typeface="+mn-ea"/>
              <a:cs typeface="宋体"/>
            </a:endParaRPr>
          </a:p>
        </p:txBody>
      </p:sp>
      <p:sp>
        <p:nvSpPr>
          <p:cNvPr id="34" name="object 34"/>
          <p:cNvSpPr/>
          <p:nvPr/>
        </p:nvSpPr>
        <p:spPr>
          <a:xfrm>
            <a:off x="9026652" y="4978908"/>
            <a:ext cx="1763395" cy="1056640"/>
          </a:xfrm>
          <a:custGeom>
            <a:avLst/>
            <a:gdLst/>
            <a:ahLst/>
            <a:cxnLst/>
            <a:rect l="l" t="t" r="r" b="b"/>
            <a:pathLst>
              <a:path w="1763395" h="1056639">
                <a:moveTo>
                  <a:pt x="446531" y="176022"/>
                </a:moveTo>
                <a:lnTo>
                  <a:pt x="452823" y="129248"/>
                </a:lnTo>
                <a:lnTo>
                  <a:pt x="470577" y="87206"/>
                </a:lnTo>
                <a:lnTo>
                  <a:pt x="498109" y="51577"/>
                </a:lnTo>
                <a:lnTo>
                  <a:pt x="533738" y="24045"/>
                </a:lnTo>
                <a:lnTo>
                  <a:pt x="575780" y="6291"/>
                </a:lnTo>
                <a:lnTo>
                  <a:pt x="622553" y="0"/>
                </a:lnTo>
                <a:lnTo>
                  <a:pt x="665988" y="0"/>
                </a:lnTo>
                <a:lnTo>
                  <a:pt x="995172" y="0"/>
                </a:lnTo>
                <a:lnTo>
                  <a:pt x="1587246" y="0"/>
                </a:lnTo>
                <a:lnTo>
                  <a:pt x="1634019" y="6291"/>
                </a:lnTo>
                <a:lnTo>
                  <a:pt x="1676061" y="24045"/>
                </a:lnTo>
                <a:lnTo>
                  <a:pt x="1711690" y="51577"/>
                </a:lnTo>
                <a:lnTo>
                  <a:pt x="1739222" y="87206"/>
                </a:lnTo>
                <a:lnTo>
                  <a:pt x="1756976" y="129248"/>
                </a:lnTo>
                <a:lnTo>
                  <a:pt x="1763268" y="176022"/>
                </a:lnTo>
                <a:lnTo>
                  <a:pt x="1763268" y="440055"/>
                </a:lnTo>
                <a:lnTo>
                  <a:pt x="1763268" y="880110"/>
                </a:lnTo>
                <a:lnTo>
                  <a:pt x="1756976" y="926905"/>
                </a:lnTo>
                <a:lnTo>
                  <a:pt x="1739222" y="968953"/>
                </a:lnTo>
                <a:lnTo>
                  <a:pt x="1711690" y="1004577"/>
                </a:lnTo>
                <a:lnTo>
                  <a:pt x="1676061" y="1032100"/>
                </a:lnTo>
                <a:lnTo>
                  <a:pt x="1634019" y="1049844"/>
                </a:lnTo>
                <a:lnTo>
                  <a:pt x="1587246" y="1056132"/>
                </a:lnTo>
                <a:lnTo>
                  <a:pt x="995172" y="1056132"/>
                </a:lnTo>
                <a:lnTo>
                  <a:pt x="665988" y="1056132"/>
                </a:lnTo>
                <a:lnTo>
                  <a:pt x="622553" y="1056132"/>
                </a:lnTo>
                <a:lnTo>
                  <a:pt x="575780" y="1049844"/>
                </a:lnTo>
                <a:lnTo>
                  <a:pt x="533738" y="1032100"/>
                </a:lnTo>
                <a:lnTo>
                  <a:pt x="498109" y="1004577"/>
                </a:lnTo>
                <a:lnTo>
                  <a:pt x="470577" y="968953"/>
                </a:lnTo>
                <a:lnTo>
                  <a:pt x="452823" y="926905"/>
                </a:lnTo>
                <a:lnTo>
                  <a:pt x="446531" y="880110"/>
                </a:lnTo>
                <a:lnTo>
                  <a:pt x="446531" y="440055"/>
                </a:lnTo>
                <a:lnTo>
                  <a:pt x="0" y="352425"/>
                </a:lnTo>
                <a:lnTo>
                  <a:pt x="446531" y="176022"/>
                </a:lnTo>
                <a:close/>
              </a:path>
            </a:pathLst>
          </a:custGeom>
          <a:ln w="12192">
            <a:solidFill>
              <a:srgbClr val="000000"/>
            </a:solidFill>
          </a:ln>
        </p:spPr>
        <p:txBody>
          <a:bodyPr wrap="square" lIns="0" tIns="0" rIns="0" bIns="0" rtlCol="0"/>
          <a:lstStyle/>
          <a:p>
            <a:endParaRPr/>
          </a:p>
        </p:txBody>
      </p:sp>
      <p:sp>
        <p:nvSpPr>
          <p:cNvPr id="35" name="object 35"/>
          <p:cNvSpPr txBox="1"/>
          <p:nvPr/>
        </p:nvSpPr>
        <p:spPr>
          <a:xfrm>
            <a:off x="9661906" y="5087188"/>
            <a:ext cx="941069" cy="848994"/>
          </a:xfrm>
          <a:prstGeom prst="rect">
            <a:avLst/>
          </a:prstGeom>
        </p:spPr>
        <p:txBody>
          <a:bodyPr vert="horz" wrap="square" lIns="0" tIns="12700" rIns="0" bIns="0" rtlCol="0">
            <a:spAutoFit/>
          </a:bodyPr>
          <a:lstStyle/>
          <a:p>
            <a:pPr marL="12700" marR="5080" algn="just">
              <a:lnSpc>
                <a:spcPct val="100000"/>
              </a:lnSpc>
              <a:spcBef>
                <a:spcPts val="100"/>
              </a:spcBef>
            </a:pPr>
            <a:r>
              <a:rPr sz="1800" dirty="0">
                <a:solidFill>
                  <a:srgbClr val="C00000"/>
                </a:solidFill>
                <a:latin typeface="+mn-ea"/>
                <a:cs typeface="宋体"/>
              </a:rPr>
              <a:t>转录调控 表观修饰 其他组学</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tabLst>
                <a:tab pos="10862945" algn="l"/>
              </a:tabLst>
            </a:pPr>
            <a:r>
              <a:rPr b="0" spc="10" dirty="0">
                <a:latin typeface="+mj-ea"/>
                <a:cs typeface="Times New Roman"/>
              </a:rPr>
              <a:t> </a:t>
            </a:r>
            <a:r>
              <a:rPr spc="-5" dirty="0">
                <a:latin typeface="+mj-ea"/>
              </a:rPr>
              <a:t>如何理解转录组：佛系少年的励志</a:t>
            </a:r>
            <a:r>
              <a:rPr dirty="0">
                <a:latin typeface="+mj-ea"/>
              </a:rPr>
              <a:t>故</a:t>
            </a:r>
            <a:r>
              <a:rPr spc="-5" dirty="0">
                <a:latin typeface="+mj-ea"/>
              </a:rPr>
              <a:t>事</a:t>
            </a:r>
            <a:r>
              <a:rPr dirty="0">
                <a:latin typeface="+mj-ea"/>
              </a:rPr>
              <a:t>	</a:t>
            </a:r>
          </a:p>
        </p:txBody>
      </p:sp>
      <p:sp>
        <p:nvSpPr>
          <p:cNvPr id="4" name="object 4"/>
          <p:cNvSpPr/>
          <p:nvPr/>
        </p:nvSpPr>
        <p:spPr>
          <a:xfrm>
            <a:off x="6717792" y="1568196"/>
            <a:ext cx="4417313" cy="3060954"/>
          </a:xfrm>
          <a:prstGeom prst="rect">
            <a:avLst/>
          </a:prstGeom>
          <a:blipFill>
            <a:blip r:embed="rId3" cstate="print"/>
            <a:stretch>
              <a:fillRect/>
            </a:stretch>
          </a:blipFill>
        </p:spPr>
        <p:txBody>
          <a:bodyPr wrap="square" lIns="0" tIns="0" rIns="0" bIns="0" rtlCol="0"/>
          <a:lstStyle/>
          <a:p>
            <a:endParaRPr/>
          </a:p>
        </p:txBody>
      </p:sp>
      <p:sp>
        <p:nvSpPr>
          <p:cNvPr id="12" name="object 12"/>
          <p:cNvSpPr txBox="1"/>
          <p:nvPr/>
        </p:nvSpPr>
        <p:spPr>
          <a:xfrm>
            <a:off x="11334495" y="6530231"/>
            <a:ext cx="121285" cy="167005"/>
          </a:xfrm>
          <a:prstGeom prst="rect">
            <a:avLst/>
          </a:prstGeom>
        </p:spPr>
        <p:txBody>
          <a:bodyPr vert="horz" wrap="square" lIns="0" tIns="0" rIns="0" bIns="0" rtlCol="0">
            <a:spAutoFit/>
          </a:bodyPr>
          <a:lstStyle/>
          <a:p>
            <a:pPr marL="25400">
              <a:lnSpc>
                <a:spcPct val="100000"/>
              </a:lnSpc>
            </a:pPr>
            <a:fld id="{81D60167-4931-47E6-BA6A-407CBD079E47}" type="slidenum">
              <a:rPr sz="1000" spc="25" dirty="0">
                <a:solidFill>
                  <a:srgbClr val="7E7E7E"/>
                </a:solidFill>
                <a:latin typeface="Trebuchet MS"/>
                <a:cs typeface="Trebuchet MS"/>
              </a:rPr>
              <a:t>5</a:t>
            </a:fld>
            <a:endParaRPr sz="1000">
              <a:latin typeface="Trebuchet MS"/>
              <a:cs typeface="Trebuchet MS"/>
            </a:endParaRPr>
          </a:p>
        </p:txBody>
      </p:sp>
      <p:graphicFrame>
        <p:nvGraphicFramePr>
          <p:cNvPr id="13" name="图示 12">
            <a:extLst>
              <a:ext uri="{FF2B5EF4-FFF2-40B4-BE49-F238E27FC236}">
                <a16:creationId xmlns:a16="http://schemas.microsoft.com/office/drawing/2014/main" id="{B8E65405-2D2A-46CA-BB8A-16FBEECF762E}"/>
              </a:ext>
            </a:extLst>
          </p:cNvPr>
          <p:cNvGraphicFramePr/>
          <p:nvPr>
            <p:extLst>
              <p:ext uri="{D42A27DB-BD31-4B8C-83A1-F6EECF244321}">
                <p14:modId xmlns:p14="http://schemas.microsoft.com/office/powerpoint/2010/main" val="816427868"/>
              </p:ext>
            </p:extLst>
          </p:nvPr>
        </p:nvGraphicFramePr>
        <p:xfrm>
          <a:off x="1587941" y="4817195"/>
          <a:ext cx="9946198" cy="15091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6" name="Picture 2">
            <a:extLst>
              <a:ext uri="{FF2B5EF4-FFF2-40B4-BE49-F238E27FC236}">
                <a16:creationId xmlns:a16="http://schemas.microsoft.com/office/drawing/2014/main" id="{520BF44A-2C30-4353-9ECB-034BFDFA27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2888" y="1537075"/>
            <a:ext cx="4565786" cy="30438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36A385B4-7945-41E3-A860-52A45E35BC0A}"/>
              </a:ext>
            </a:extLst>
          </p:cNvPr>
          <p:cNvSpPr>
            <a:spLocks noGrp="1"/>
          </p:cNvSpPr>
          <p:nvPr>
            <p:ph type="sldNum" sz="quarter" idx="7"/>
          </p:nvPr>
        </p:nvSpPr>
        <p:spPr/>
        <p:txBody>
          <a:bodyPr/>
          <a:lstStyle/>
          <a:p>
            <a:pPr marL="25400">
              <a:lnSpc>
                <a:spcPct val="100000"/>
              </a:lnSpc>
            </a:pPr>
            <a:fld id="{81D60167-4931-47E6-BA6A-407CBD079E47}" type="slidenum">
              <a:rPr lang="en-US" altLang="zh-CN" spc="25" smtClean="0"/>
              <a:t>50</a:t>
            </a:fld>
            <a:endParaRPr lang="en-US" altLang="zh-CN" spc="25" dirty="0"/>
          </a:p>
        </p:txBody>
      </p:sp>
      <p:pic>
        <p:nvPicPr>
          <p:cNvPr id="5" name="图片 4">
            <a:extLst>
              <a:ext uri="{FF2B5EF4-FFF2-40B4-BE49-F238E27FC236}">
                <a16:creationId xmlns:a16="http://schemas.microsoft.com/office/drawing/2014/main" id="{E8180D14-4845-4421-BF70-562CBCDB1DAE}"/>
              </a:ext>
            </a:extLst>
          </p:cNvPr>
          <p:cNvPicPr>
            <a:picLocks noChangeAspect="1"/>
          </p:cNvPicPr>
          <p:nvPr/>
        </p:nvPicPr>
        <p:blipFill>
          <a:blip r:embed="rId2"/>
          <a:stretch>
            <a:fillRect/>
          </a:stretch>
        </p:blipFill>
        <p:spPr>
          <a:xfrm>
            <a:off x="749317" y="1371600"/>
            <a:ext cx="8661273" cy="5110151"/>
          </a:xfrm>
          <a:prstGeom prst="rect">
            <a:avLst/>
          </a:prstGeom>
        </p:spPr>
      </p:pic>
      <p:sp>
        <p:nvSpPr>
          <p:cNvPr id="6" name="object 2">
            <a:extLst>
              <a:ext uri="{FF2B5EF4-FFF2-40B4-BE49-F238E27FC236}">
                <a16:creationId xmlns:a16="http://schemas.microsoft.com/office/drawing/2014/main" id="{3E40B9AB-91FC-4245-B9E2-836EC20B6585}"/>
              </a:ext>
            </a:extLst>
          </p:cNvPr>
          <p:cNvSpPr txBox="1">
            <a:spLocks noGrp="1"/>
          </p:cNvSpPr>
          <p:nvPr>
            <p:ph type="title"/>
          </p:nvPr>
        </p:nvSpPr>
        <p:spPr>
          <a:xfrm>
            <a:off x="657859" y="531622"/>
            <a:ext cx="10876280" cy="452119"/>
          </a:xfrm>
          <a:prstGeom prst="rect">
            <a:avLst/>
          </a:prstGeom>
        </p:spPr>
        <p:txBody>
          <a:bodyPr vert="horz" wrap="square" lIns="0" tIns="12065" rIns="0" bIns="0" rtlCol="0">
            <a:spAutoFit/>
          </a:bodyPr>
          <a:lstStyle/>
          <a:p>
            <a:pPr marL="12700">
              <a:lnSpc>
                <a:spcPct val="100000"/>
              </a:lnSpc>
              <a:spcBef>
                <a:spcPts val="95"/>
              </a:spcBef>
              <a:tabLst>
                <a:tab pos="10862945" algn="l"/>
              </a:tabLst>
            </a:pPr>
            <a:r>
              <a:rPr b="1" spc="-185" dirty="0">
                <a:latin typeface="+mj-ea"/>
                <a:cs typeface="Lucida Sans"/>
              </a:rPr>
              <a:t> </a:t>
            </a:r>
            <a:r>
              <a:rPr b="1" spc="-40" dirty="0">
                <a:latin typeface="+mj-ea"/>
                <a:cs typeface="Lucida Sans"/>
              </a:rPr>
              <a:t>RNA-seq</a:t>
            </a:r>
            <a:r>
              <a:rPr b="1" spc="-155" dirty="0">
                <a:latin typeface="+mj-ea"/>
                <a:cs typeface="Lucida Sans"/>
              </a:rPr>
              <a:t> </a:t>
            </a:r>
            <a:r>
              <a:rPr spc="-5" dirty="0" err="1">
                <a:latin typeface="+mj-ea"/>
              </a:rPr>
              <a:t>分析中常用统计定量单位</a:t>
            </a:r>
            <a:r>
              <a:rPr b="1" spc="240" dirty="0">
                <a:latin typeface="+mj-ea"/>
                <a:cs typeface="Lucida Sans"/>
              </a:rPr>
              <a:t>:</a:t>
            </a:r>
            <a:r>
              <a:rPr lang="zh-CN" altLang="en-US" b="1" spc="-5" dirty="0">
                <a:latin typeface="+mj-ea"/>
                <a:cs typeface="Lucida Sans"/>
              </a:rPr>
              <a:t>表达量</a:t>
            </a:r>
            <a:r>
              <a:rPr spc="-5" dirty="0">
                <a:latin typeface="+mj-ea"/>
              </a:rPr>
              <a:t>	</a:t>
            </a:r>
          </a:p>
        </p:txBody>
      </p:sp>
    </p:spTree>
    <p:extLst>
      <p:ext uri="{BB962C8B-B14F-4D97-AF65-F5344CB8AC3E}">
        <p14:creationId xmlns:p14="http://schemas.microsoft.com/office/powerpoint/2010/main" val="21828146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tabLst>
                <a:tab pos="10862945" algn="l"/>
              </a:tabLst>
            </a:pPr>
            <a:r>
              <a:rPr b="1" spc="-185" dirty="0">
                <a:latin typeface="+mj-ea"/>
                <a:cs typeface="Lucida Sans"/>
              </a:rPr>
              <a:t> </a:t>
            </a:r>
            <a:r>
              <a:rPr b="1" spc="-40" dirty="0">
                <a:latin typeface="+mj-ea"/>
                <a:cs typeface="Lucida Sans"/>
              </a:rPr>
              <a:t>RNA-seq</a:t>
            </a:r>
            <a:r>
              <a:rPr b="1" spc="-155" dirty="0">
                <a:latin typeface="+mj-ea"/>
                <a:cs typeface="Lucida Sans"/>
              </a:rPr>
              <a:t> </a:t>
            </a:r>
            <a:r>
              <a:rPr spc="-5" dirty="0" err="1">
                <a:latin typeface="+mj-ea"/>
              </a:rPr>
              <a:t>分析中常用统计定量单位</a:t>
            </a:r>
            <a:r>
              <a:rPr b="1" spc="240" dirty="0">
                <a:latin typeface="+mj-ea"/>
                <a:cs typeface="Lucida Sans"/>
              </a:rPr>
              <a:t>:</a:t>
            </a:r>
            <a:r>
              <a:rPr lang="zh-CN" altLang="en-US" b="1" spc="-5" dirty="0">
                <a:latin typeface="+mj-ea"/>
                <a:cs typeface="Lucida Sans"/>
              </a:rPr>
              <a:t>表达量</a:t>
            </a:r>
            <a:r>
              <a:rPr spc="-5" dirty="0">
                <a:latin typeface="+mj-ea"/>
              </a:rPr>
              <a:t>	</a:t>
            </a:r>
          </a:p>
        </p:txBody>
      </p:sp>
      <p:sp>
        <p:nvSpPr>
          <p:cNvPr id="3" name="object 3"/>
          <p:cNvSpPr txBox="1"/>
          <p:nvPr/>
        </p:nvSpPr>
        <p:spPr>
          <a:xfrm>
            <a:off x="11289792" y="6542931"/>
            <a:ext cx="140335" cy="141605"/>
          </a:xfrm>
          <a:prstGeom prst="rect">
            <a:avLst/>
          </a:prstGeom>
        </p:spPr>
        <p:txBody>
          <a:bodyPr vert="horz" wrap="square" lIns="0" tIns="0" rIns="0" bIns="0" rtlCol="0">
            <a:spAutoFit/>
          </a:bodyPr>
          <a:lstStyle/>
          <a:p>
            <a:pPr>
              <a:lnSpc>
                <a:spcPts val="1100"/>
              </a:lnSpc>
            </a:pPr>
            <a:r>
              <a:rPr sz="1000" spc="20" dirty="0">
                <a:solidFill>
                  <a:srgbClr val="7E7E7E"/>
                </a:solidFill>
                <a:latin typeface="Trebuchet MS"/>
                <a:cs typeface="Trebuchet MS"/>
              </a:rPr>
              <a:t>49</a:t>
            </a:r>
            <a:endParaRPr sz="1000">
              <a:latin typeface="Trebuchet MS"/>
              <a:cs typeface="Trebuchet MS"/>
            </a:endParaRPr>
          </a:p>
        </p:txBody>
      </p:sp>
      <p:sp>
        <p:nvSpPr>
          <p:cNvPr id="4" name="object 4"/>
          <p:cNvSpPr txBox="1"/>
          <p:nvPr/>
        </p:nvSpPr>
        <p:spPr>
          <a:xfrm>
            <a:off x="1100124" y="1518666"/>
            <a:ext cx="10438765" cy="4146550"/>
          </a:xfrm>
          <a:prstGeom prst="rect">
            <a:avLst/>
          </a:prstGeom>
        </p:spPr>
        <p:txBody>
          <a:bodyPr vert="horz" wrap="square" lIns="0" tIns="128270" rIns="0" bIns="0" rtlCol="0">
            <a:spAutoFit/>
          </a:bodyPr>
          <a:lstStyle/>
          <a:p>
            <a:pPr marL="12700">
              <a:lnSpc>
                <a:spcPct val="100000"/>
              </a:lnSpc>
              <a:spcBef>
                <a:spcPts val="1010"/>
              </a:spcBef>
            </a:pPr>
            <a:r>
              <a:rPr sz="1800" b="1" spc="-55" dirty="0">
                <a:solidFill>
                  <a:srgbClr val="2F2F2F"/>
                </a:solidFill>
                <a:latin typeface="+mn-ea"/>
                <a:cs typeface="Lucida Sans"/>
              </a:rPr>
              <a:t>counts</a:t>
            </a:r>
            <a:r>
              <a:rPr sz="1800" b="1" spc="-90" dirty="0">
                <a:solidFill>
                  <a:srgbClr val="2F2F2F"/>
                </a:solidFill>
                <a:latin typeface="+mn-ea"/>
                <a:cs typeface="Lucida Sans"/>
              </a:rPr>
              <a:t> </a:t>
            </a:r>
            <a:r>
              <a:rPr sz="1800" b="0" dirty="0">
                <a:solidFill>
                  <a:srgbClr val="2F2F2F"/>
                </a:solidFill>
                <a:latin typeface="+mn-ea"/>
                <a:cs typeface="Microsoft YaHei UI Light"/>
              </a:rPr>
              <a:t>：比对到某一个特定</a:t>
            </a:r>
            <a:r>
              <a:rPr sz="1800" b="0" spc="-30" dirty="0">
                <a:solidFill>
                  <a:srgbClr val="2F2F2F"/>
                </a:solidFill>
                <a:latin typeface="+mn-ea"/>
                <a:cs typeface="Microsoft YaHei UI Light"/>
              </a:rPr>
              <a:t> </a:t>
            </a:r>
            <a:r>
              <a:rPr sz="1800" spc="-55" dirty="0">
                <a:solidFill>
                  <a:srgbClr val="2F2F2F"/>
                </a:solidFill>
                <a:latin typeface="+mn-ea"/>
                <a:cs typeface="Trebuchet MS"/>
              </a:rPr>
              <a:t>feature</a:t>
            </a:r>
            <a:r>
              <a:rPr sz="1800" spc="-50" dirty="0">
                <a:solidFill>
                  <a:srgbClr val="2F2F2F"/>
                </a:solidFill>
                <a:latin typeface="+mn-ea"/>
                <a:cs typeface="Trebuchet MS"/>
              </a:rPr>
              <a:t> </a:t>
            </a:r>
            <a:r>
              <a:rPr sz="1800" spc="-15" dirty="0">
                <a:solidFill>
                  <a:srgbClr val="2F2F2F"/>
                </a:solidFill>
                <a:latin typeface="+mn-ea"/>
                <a:cs typeface="Trebuchet MS"/>
              </a:rPr>
              <a:t>(gene,</a:t>
            </a:r>
            <a:r>
              <a:rPr sz="1800" spc="-25" dirty="0">
                <a:solidFill>
                  <a:srgbClr val="2F2F2F"/>
                </a:solidFill>
                <a:latin typeface="+mn-ea"/>
                <a:cs typeface="Trebuchet MS"/>
              </a:rPr>
              <a:t> </a:t>
            </a:r>
            <a:r>
              <a:rPr sz="1800" spc="-40" dirty="0">
                <a:solidFill>
                  <a:srgbClr val="2F2F2F"/>
                </a:solidFill>
                <a:latin typeface="+mn-ea"/>
                <a:cs typeface="Trebuchet MS"/>
              </a:rPr>
              <a:t>isoform, </a:t>
            </a:r>
            <a:r>
              <a:rPr sz="1800" spc="-5" dirty="0">
                <a:solidFill>
                  <a:srgbClr val="2F2F2F"/>
                </a:solidFill>
                <a:latin typeface="+mn-ea"/>
                <a:cs typeface="Trebuchet MS"/>
              </a:rPr>
              <a:t>exon)</a:t>
            </a:r>
            <a:r>
              <a:rPr sz="1800" spc="-20" dirty="0">
                <a:solidFill>
                  <a:srgbClr val="2F2F2F"/>
                </a:solidFill>
                <a:latin typeface="+mn-ea"/>
                <a:cs typeface="Trebuchet MS"/>
              </a:rPr>
              <a:t> </a:t>
            </a:r>
            <a:r>
              <a:rPr sz="1800" b="0" dirty="0">
                <a:solidFill>
                  <a:srgbClr val="2F2F2F"/>
                </a:solidFill>
                <a:latin typeface="+mn-ea"/>
                <a:cs typeface="Microsoft YaHei UI Light"/>
              </a:rPr>
              <a:t>的</a:t>
            </a:r>
            <a:r>
              <a:rPr sz="1800" b="0" spc="-45" dirty="0">
                <a:solidFill>
                  <a:srgbClr val="2F2F2F"/>
                </a:solidFill>
                <a:latin typeface="+mn-ea"/>
                <a:cs typeface="Microsoft YaHei UI Light"/>
              </a:rPr>
              <a:t> </a:t>
            </a:r>
            <a:r>
              <a:rPr sz="1800" spc="25" dirty="0">
                <a:solidFill>
                  <a:srgbClr val="2F2F2F"/>
                </a:solidFill>
                <a:latin typeface="+mn-ea"/>
                <a:cs typeface="Trebuchet MS"/>
              </a:rPr>
              <a:t>reads</a:t>
            </a:r>
            <a:r>
              <a:rPr sz="1800" spc="-30" dirty="0">
                <a:solidFill>
                  <a:srgbClr val="2F2F2F"/>
                </a:solidFill>
                <a:latin typeface="+mn-ea"/>
                <a:cs typeface="Trebuchet MS"/>
              </a:rPr>
              <a:t> </a:t>
            </a:r>
            <a:r>
              <a:rPr sz="1800" b="0" dirty="0">
                <a:solidFill>
                  <a:srgbClr val="2F2F2F"/>
                </a:solidFill>
                <a:latin typeface="+mn-ea"/>
                <a:cs typeface="Microsoft YaHei UI Light"/>
              </a:rPr>
              <a:t>数量</a:t>
            </a:r>
            <a:endParaRPr sz="1800" dirty="0">
              <a:latin typeface="+mn-ea"/>
              <a:cs typeface="Microsoft YaHei UI Light"/>
            </a:endParaRPr>
          </a:p>
          <a:p>
            <a:pPr marL="12700">
              <a:lnSpc>
                <a:spcPct val="100000"/>
              </a:lnSpc>
              <a:spcBef>
                <a:spcPts val="915"/>
              </a:spcBef>
            </a:pPr>
            <a:r>
              <a:rPr sz="1800" b="1" dirty="0">
                <a:solidFill>
                  <a:srgbClr val="2F2F2F"/>
                </a:solidFill>
                <a:latin typeface="+mn-ea"/>
                <a:cs typeface="Microsoft YaHei UI"/>
              </a:rPr>
              <a:t>影响</a:t>
            </a:r>
            <a:r>
              <a:rPr sz="1800" b="1" spc="45" dirty="0">
                <a:solidFill>
                  <a:srgbClr val="2F2F2F"/>
                </a:solidFill>
                <a:latin typeface="+mn-ea"/>
                <a:cs typeface="Microsoft YaHei UI"/>
              </a:rPr>
              <a:t> </a:t>
            </a:r>
            <a:r>
              <a:rPr sz="1800" b="1" spc="-55" dirty="0">
                <a:solidFill>
                  <a:srgbClr val="2F2F2F"/>
                </a:solidFill>
                <a:latin typeface="+mn-ea"/>
                <a:cs typeface="Lucida Sans"/>
              </a:rPr>
              <a:t>counts</a:t>
            </a:r>
            <a:r>
              <a:rPr sz="1800" b="1" spc="-85" dirty="0">
                <a:solidFill>
                  <a:srgbClr val="2F2F2F"/>
                </a:solidFill>
                <a:latin typeface="+mn-ea"/>
                <a:cs typeface="Lucida Sans"/>
              </a:rPr>
              <a:t> </a:t>
            </a:r>
            <a:r>
              <a:rPr sz="1800" b="1" dirty="0">
                <a:solidFill>
                  <a:srgbClr val="2F2F2F"/>
                </a:solidFill>
                <a:latin typeface="+mn-ea"/>
                <a:cs typeface="Microsoft YaHei UI"/>
              </a:rPr>
              <a:t>数的因素</a:t>
            </a:r>
            <a:r>
              <a:rPr sz="1800" b="1" spc="-405" dirty="0">
                <a:solidFill>
                  <a:srgbClr val="2F2F2F"/>
                </a:solidFill>
                <a:latin typeface="+mn-ea"/>
                <a:cs typeface="Microsoft YaHei UI"/>
              </a:rPr>
              <a:t>：</a:t>
            </a:r>
            <a:r>
              <a:rPr sz="2700" b="0" baseline="1543" dirty="0">
                <a:solidFill>
                  <a:srgbClr val="2F2F2F"/>
                </a:solidFill>
                <a:latin typeface="+mn-ea"/>
                <a:cs typeface="Microsoft YaHei UI Light"/>
              </a:rPr>
              <a:t>测序得到的片段总数（测序深度</a:t>
            </a:r>
            <a:r>
              <a:rPr sz="2700" b="0" spc="-75" baseline="1543" dirty="0">
                <a:solidFill>
                  <a:srgbClr val="2F2F2F"/>
                </a:solidFill>
                <a:latin typeface="+mn-ea"/>
                <a:cs typeface="Microsoft YaHei UI Light"/>
              </a:rPr>
              <a:t>）；</a:t>
            </a:r>
            <a:r>
              <a:rPr sz="2700" spc="-75" baseline="1543" dirty="0">
                <a:solidFill>
                  <a:srgbClr val="2F2F2F"/>
                </a:solidFill>
                <a:latin typeface="+mn-ea"/>
                <a:cs typeface="Trebuchet MS"/>
              </a:rPr>
              <a:t>feature </a:t>
            </a:r>
            <a:r>
              <a:rPr sz="2700" b="0" baseline="1543" dirty="0">
                <a:solidFill>
                  <a:srgbClr val="2F2F2F"/>
                </a:solidFill>
                <a:latin typeface="+mn-ea"/>
                <a:cs typeface="Microsoft YaHei UI Light"/>
              </a:rPr>
              <a:t>的长度（有效长度）</a:t>
            </a:r>
            <a:endParaRPr sz="2700" baseline="1543" dirty="0">
              <a:latin typeface="+mn-ea"/>
              <a:cs typeface="Microsoft YaHei UI Light"/>
            </a:endParaRPr>
          </a:p>
          <a:p>
            <a:pPr marL="12700">
              <a:lnSpc>
                <a:spcPct val="100000"/>
              </a:lnSpc>
              <a:spcBef>
                <a:spcPts val="1395"/>
              </a:spcBef>
            </a:pPr>
            <a:r>
              <a:rPr sz="1800" b="1" dirty="0">
                <a:solidFill>
                  <a:srgbClr val="2F2F2F"/>
                </a:solidFill>
                <a:latin typeface="+mn-ea"/>
                <a:cs typeface="Microsoft YaHei UI"/>
              </a:rPr>
              <a:t>说明：</a:t>
            </a:r>
            <a:endParaRPr sz="1800" dirty="0">
              <a:latin typeface="+mn-ea"/>
              <a:cs typeface="Microsoft YaHei UI"/>
            </a:endParaRPr>
          </a:p>
          <a:p>
            <a:pPr marL="266700">
              <a:lnSpc>
                <a:spcPct val="100000"/>
              </a:lnSpc>
            </a:pPr>
            <a:r>
              <a:rPr sz="1800" dirty="0">
                <a:solidFill>
                  <a:srgbClr val="2F2F2F"/>
                </a:solidFill>
                <a:latin typeface="+mn-ea"/>
                <a:cs typeface="Trebuchet MS"/>
              </a:rPr>
              <a:t>counts</a:t>
            </a:r>
            <a:r>
              <a:rPr sz="1800" spc="-15" dirty="0">
                <a:solidFill>
                  <a:srgbClr val="2F2F2F"/>
                </a:solidFill>
                <a:latin typeface="+mn-ea"/>
                <a:cs typeface="Trebuchet MS"/>
              </a:rPr>
              <a:t> </a:t>
            </a:r>
            <a:r>
              <a:rPr sz="1800" b="0" spc="-5" dirty="0" err="1">
                <a:solidFill>
                  <a:srgbClr val="2F2F2F"/>
                </a:solidFill>
                <a:latin typeface="+mn-ea"/>
                <a:cs typeface="Microsoft YaHei UI Light"/>
              </a:rPr>
              <a:t>并没有考虑</a:t>
            </a:r>
            <a:r>
              <a:rPr sz="1800" b="0" dirty="0" err="1">
                <a:solidFill>
                  <a:srgbClr val="2F2F2F"/>
                </a:solidFill>
                <a:latin typeface="+mn-ea"/>
                <a:cs typeface="Microsoft YaHei UI Light"/>
              </a:rPr>
              <a:t>到</a:t>
            </a:r>
            <a:r>
              <a:rPr sz="1800" spc="-55" dirty="0" err="1">
                <a:solidFill>
                  <a:srgbClr val="2F2F2F"/>
                </a:solidFill>
                <a:latin typeface="+mn-ea"/>
                <a:cs typeface="Trebuchet MS"/>
              </a:rPr>
              <a:t>feature</a:t>
            </a:r>
            <a:r>
              <a:rPr sz="1800" b="0" spc="-5" dirty="0" err="1">
                <a:solidFill>
                  <a:srgbClr val="2F2F2F"/>
                </a:solidFill>
                <a:latin typeface="+mn-ea"/>
                <a:cs typeface="Microsoft YaHei UI Light"/>
              </a:rPr>
              <a:t>的长度，所以这类单位是不能用来进行样本内部不</a:t>
            </a:r>
            <a:r>
              <a:rPr sz="1800" b="0" dirty="0" err="1">
                <a:solidFill>
                  <a:srgbClr val="2F2F2F"/>
                </a:solidFill>
                <a:latin typeface="+mn-ea"/>
                <a:cs typeface="Microsoft YaHei UI Light"/>
              </a:rPr>
              <a:t>同</a:t>
            </a:r>
            <a:r>
              <a:rPr sz="1800" spc="-60" dirty="0" err="1">
                <a:solidFill>
                  <a:srgbClr val="2F2F2F"/>
                </a:solidFill>
                <a:latin typeface="+mn-ea"/>
                <a:cs typeface="Trebuchet MS"/>
              </a:rPr>
              <a:t>featu</a:t>
            </a:r>
            <a:r>
              <a:rPr lang="en-US" sz="1800" spc="-60" dirty="0" err="1">
                <a:solidFill>
                  <a:srgbClr val="2F2F2F"/>
                </a:solidFill>
                <a:latin typeface="+mn-ea"/>
                <a:cs typeface="Trebuchet MS"/>
              </a:rPr>
              <a:t>re</a:t>
            </a:r>
            <a:r>
              <a:rPr sz="1800" b="0" spc="-5" dirty="0" err="1">
                <a:solidFill>
                  <a:srgbClr val="2F2F2F"/>
                </a:solidFill>
                <a:latin typeface="+mn-ea"/>
                <a:cs typeface="Microsoft YaHei UI Light"/>
              </a:rPr>
              <a:t>之间的比较</a:t>
            </a:r>
            <a:r>
              <a:rPr sz="1800" b="0" spc="-5" dirty="0">
                <a:solidFill>
                  <a:srgbClr val="2F2F2F"/>
                </a:solidFill>
                <a:latin typeface="+mn-ea"/>
                <a:cs typeface="Microsoft YaHei UI Light"/>
              </a:rPr>
              <a:t>；</a:t>
            </a:r>
            <a:endParaRPr sz="1800" dirty="0">
              <a:latin typeface="+mn-ea"/>
              <a:cs typeface="Microsoft YaHei UI Light"/>
            </a:endParaRPr>
          </a:p>
          <a:p>
            <a:pPr marL="266700">
              <a:lnSpc>
                <a:spcPct val="100000"/>
              </a:lnSpc>
            </a:pPr>
            <a:r>
              <a:rPr sz="1800" b="0" dirty="0">
                <a:solidFill>
                  <a:srgbClr val="2F2F2F"/>
                </a:solidFill>
                <a:latin typeface="+mn-ea"/>
                <a:cs typeface="Microsoft YaHei UI Light"/>
              </a:rPr>
              <a:t>若干</a:t>
            </a:r>
            <a:r>
              <a:rPr sz="1800" b="0" spc="-50" dirty="0">
                <a:solidFill>
                  <a:srgbClr val="2F2F2F"/>
                </a:solidFill>
                <a:latin typeface="+mn-ea"/>
                <a:cs typeface="Microsoft YaHei UI Light"/>
              </a:rPr>
              <a:t> </a:t>
            </a:r>
            <a:r>
              <a:rPr sz="1800" spc="-25" dirty="0">
                <a:solidFill>
                  <a:srgbClr val="2F2F2F"/>
                </a:solidFill>
                <a:latin typeface="+mn-ea"/>
                <a:cs typeface="Trebuchet MS"/>
              </a:rPr>
              <a:t>isoform</a:t>
            </a:r>
            <a:r>
              <a:rPr sz="1800" spc="-30" dirty="0">
                <a:solidFill>
                  <a:srgbClr val="2F2F2F"/>
                </a:solidFill>
                <a:latin typeface="+mn-ea"/>
                <a:cs typeface="Trebuchet MS"/>
              </a:rPr>
              <a:t> </a:t>
            </a:r>
            <a:r>
              <a:rPr sz="1800" b="0" dirty="0">
                <a:solidFill>
                  <a:srgbClr val="2F2F2F"/>
                </a:solidFill>
                <a:latin typeface="+mn-ea"/>
                <a:cs typeface="Microsoft YaHei UI Light"/>
              </a:rPr>
              <a:t>的</a:t>
            </a:r>
            <a:r>
              <a:rPr sz="1800" b="0" spc="-40" dirty="0">
                <a:solidFill>
                  <a:srgbClr val="2F2F2F"/>
                </a:solidFill>
                <a:latin typeface="+mn-ea"/>
                <a:cs typeface="Microsoft YaHei UI Light"/>
              </a:rPr>
              <a:t> </a:t>
            </a:r>
            <a:r>
              <a:rPr sz="1800" dirty="0">
                <a:solidFill>
                  <a:srgbClr val="2F2F2F"/>
                </a:solidFill>
                <a:latin typeface="+mn-ea"/>
                <a:cs typeface="Trebuchet MS"/>
              </a:rPr>
              <a:t>counts</a:t>
            </a:r>
            <a:r>
              <a:rPr sz="1800" spc="-30" dirty="0">
                <a:solidFill>
                  <a:srgbClr val="2F2F2F"/>
                </a:solidFill>
                <a:latin typeface="+mn-ea"/>
                <a:cs typeface="Trebuchet MS"/>
              </a:rPr>
              <a:t> </a:t>
            </a:r>
            <a:r>
              <a:rPr sz="1800" b="0" dirty="0">
                <a:solidFill>
                  <a:srgbClr val="2F2F2F"/>
                </a:solidFill>
                <a:latin typeface="+mn-ea"/>
                <a:cs typeface="Microsoft YaHei UI Light"/>
              </a:rPr>
              <a:t>数加起来不等代表其一个基因的</a:t>
            </a:r>
            <a:r>
              <a:rPr sz="1800" b="0" spc="-40" dirty="0">
                <a:solidFill>
                  <a:srgbClr val="2F2F2F"/>
                </a:solidFill>
                <a:latin typeface="+mn-ea"/>
                <a:cs typeface="Microsoft YaHei UI Light"/>
              </a:rPr>
              <a:t> </a:t>
            </a:r>
            <a:r>
              <a:rPr sz="1800" dirty="0">
                <a:solidFill>
                  <a:srgbClr val="2F2F2F"/>
                </a:solidFill>
                <a:latin typeface="+mn-ea"/>
                <a:cs typeface="Trebuchet MS"/>
              </a:rPr>
              <a:t>counts</a:t>
            </a:r>
            <a:r>
              <a:rPr sz="1800" b="0" dirty="0">
                <a:solidFill>
                  <a:srgbClr val="2F2F2F"/>
                </a:solidFill>
                <a:latin typeface="+mn-ea"/>
                <a:cs typeface="Microsoft YaHei UI Light"/>
              </a:rPr>
              <a:t>；</a:t>
            </a:r>
            <a:endParaRPr sz="1800" dirty="0">
              <a:latin typeface="+mn-ea"/>
              <a:cs typeface="Microsoft YaHei UI Light"/>
            </a:endParaRPr>
          </a:p>
          <a:p>
            <a:pPr marL="266700">
              <a:lnSpc>
                <a:spcPct val="100000"/>
              </a:lnSpc>
            </a:pPr>
            <a:r>
              <a:rPr sz="1800" dirty="0">
                <a:solidFill>
                  <a:srgbClr val="2F2F2F"/>
                </a:solidFill>
                <a:latin typeface="+mn-ea"/>
                <a:cs typeface="Trebuchet MS"/>
              </a:rPr>
              <a:t>counts</a:t>
            </a:r>
            <a:r>
              <a:rPr sz="1800" spc="-50" dirty="0">
                <a:solidFill>
                  <a:srgbClr val="2F2F2F"/>
                </a:solidFill>
                <a:latin typeface="+mn-ea"/>
                <a:cs typeface="Trebuchet MS"/>
              </a:rPr>
              <a:t> </a:t>
            </a:r>
            <a:r>
              <a:rPr sz="1800" b="0" dirty="0">
                <a:solidFill>
                  <a:srgbClr val="2F2F2F"/>
                </a:solidFill>
                <a:latin typeface="+mn-ea"/>
                <a:cs typeface="Microsoft YaHei UI Light"/>
              </a:rPr>
              <a:t>经常用来进行差异表达分析，符合负二项分布，常用的软件</a:t>
            </a:r>
            <a:r>
              <a:rPr sz="1800" b="0" spc="5" dirty="0">
                <a:solidFill>
                  <a:srgbClr val="2F2F2F"/>
                </a:solidFill>
                <a:latin typeface="+mn-ea"/>
                <a:cs typeface="Microsoft YaHei UI Light"/>
              </a:rPr>
              <a:t>有</a:t>
            </a:r>
            <a:r>
              <a:rPr lang="en-US" b="0" spc="35" dirty="0">
                <a:solidFill>
                  <a:srgbClr val="2F2F2F"/>
                </a:solidFill>
                <a:latin typeface="+mn-ea"/>
                <a:cs typeface="Microsoft YaHei UI Light"/>
              </a:rPr>
              <a:t>D</a:t>
            </a:r>
            <a:r>
              <a:rPr sz="1800" spc="35" dirty="0">
                <a:solidFill>
                  <a:srgbClr val="2F2F2F"/>
                </a:solidFill>
                <a:latin typeface="+mn-ea"/>
                <a:cs typeface="Trebuchet MS"/>
              </a:rPr>
              <a:t>eseq</a:t>
            </a:r>
            <a:r>
              <a:rPr lang="en-US" altLang="zh-CN" sz="1800" spc="35" dirty="0">
                <a:solidFill>
                  <a:srgbClr val="2F2F2F"/>
                </a:solidFill>
                <a:latin typeface="+mn-ea"/>
                <a:cs typeface="Trebuchet MS"/>
              </a:rPr>
              <a:t>2</a:t>
            </a:r>
            <a:r>
              <a:rPr sz="1800" b="0" dirty="0">
                <a:solidFill>
                  <a:srgbClr val="2F2F2F"/>
                </a:solidFill>
                <a:latin typeface="+mn-ea"/>
                <a:cs typeface="Microsoft YaHei UI Light"/>
              </a:rPr>
              <a:t>等。</a:t>
            </a:r>
            <a:endParaRPr sz="1800" dirty="0">
              <a:latin typeface="+mn-ea"/>
              <a:cs typeface="Microsoft YaHei UI Light"/>
            </a:endParaRPr>
          </a:p>
          <a:p>
            <a:pPr marL="12700">
              <a:lnSpc>
                <a:spcPct val="100000"/>
              </a:lnSpc>
              <a:spcBef>
                <a:spcPts val="1460"/>
              </a:spcBef>
            </a:pPr>
            <a:r>
              <a:rPr sz="1800" b="1" spc="-5" dirty="0">
                <a:solidFill>
                  <a:srgbClr val="2F2F2F"/>
                </a:solidFill>
                <a:latin typeface="+mn-ea"/>
                <a:cs typeface="Microsoft YaHei UI"/>
              </a:rPr>
              <a:t>有效长度</a:t>
            </a:r>
            <a:r>
              <a:rPr sz="1800" b="1" spc="-80" dirty="0">
                <a:solidFill>
                  <a:srgbClr val="2F2F2F"/>
                </a:solidFill>
                <a:latin typeface="+mn-ea"/>
                <a:cs typeface="Lucida Sans"/>
              </a:rPr>
              <a:t>(effective</a:t>
            </a:r>
            <a:r>
              <a:rPr sz="1800" b="1" spc="-40" dirty="0">
                <a:solidFill>
                  <a:srgbClr val="2F2F2F"/>
                </a:solidFill>
                <a:latin typeface="+mn-ea"/>
                <a:cs typeface="Lucida Sans"/>
              </a:rPr>
              <a:t> </a:t>
            </a:r>
            <a:r>
              <a:rPr sz="1800" b="1" spc="-80" dirty="0">
                <a:solidFill>
                  <a:srgbClr val="2F2F2F"/>
                </a:solidFill>
                <a:latin typeface="+mn-ea"/>
                <a:cs typeface="Lucida Sans"/>
              </a:rPr>
              <a:t>length)</a:t>
            </a:r>
            <a:endParaRPr sz="1800" dirty="0">
              <a:latin typeface="+mn-ea"/>
              <a:cs typeface="Lucida Sans"/>
            </a:endParaRPr>
          </a:p>
          <a:p>
            <a:pPr marL="266700">
              <a:lnSpc>
                <a:spcPct val="100000"/>
              </a:lnSpc>
              <a:spcBef>
                <a:spcPts val="885"/>
              </a:spcBef>
            </a:pPr>
            <a:r>
              <a:rPr sz="1800" spc="-60" dirty="0">
                <a:solidFill>
                  <a:srgbClr val="2F2F2F"/>
                </a:solidFill>
                <a:latin typeface="+mn-ea"/>
                <a:cs typeface="Trebuchet MS"/>
              </a:rPr>
              <a:t>the </a:t>
            </a:r>
            <a:r>
              <a:rPr sz="1800" spc="-15" dirty="0">
                <a:solidFill>
                  <a:srgbClr val="2F2F2F"/>
                </a:solidFill>
                <a:latin typeface="+mn-ea"/>
                <a:cs typeface="Trebuchet MS"/>
              </a:rPr>
              <a:t>number </a:t>
            </a:r>
            <a:r>
              <a:rPr sz="1800" spc="-65" dirty="0">
                <a:solidFill>
                  <a:srgbClr val="2F2F2F"/>
                </a:solidFill>
                <a:latin typeface="+mn-ea"/>
                <a:cs typeface="Trebuchet MS"/>
              </a:rPr>
              <a:t>of </a:t>
            </a:r>
            <a:r>
              <a:rPr sz="1800" spc="15" dirty="0">
                <a:solidFill>
                  <a:srgbClr val="2F2F2F"/>
                </a:solidFill>
                <a:latin typeface="+mn-ea"/>
                <a:cs typeface="Trebuchet MS"/>
              </a:rPr>
              <a:t>possible </a:t>
            </a:r>
            <a:r>
              <a:rPr sz="1800" spc="-65" dirty="0">
                <a:solidFill>
                  <a:srgbClr val="2F2F2F"/>
                </a:solidFill>
                <a:latin typeface="+mn-ea"/>
                <a:cs typeface="Trebuchet MS"/>
              </a:rPr>
              <a:t>start </a:t>
            </a:r>
            <a:r>
              <a:rPr sz="1800" spc="5" dirty="0">
                <a:solidFill>
                  <a:srgbClr val="2F2F2F"/>
                </a:solidFill>
                <a:latin typeface="+mn-ea"/>
                <a:cs typeface="Trebuchet MS"/>
              </a:rPr>
              <a:t>sites </a:t>
            </a:r>
            <a:r>
              <a:rPr sz="1800" spc="55" dirty="0">
                <a:solidFill>
                  <a:srgbClr val="2F2F2F"/>
                </a:solidFill>
                <a:latin typeface="+mn-ea"/>
                <a:cs typeface="Trebuchet MS"/>
              </a:rPr>
              <a:t>a </a:t>
            </a:r>
            <a:r>
              <a:rPr sz="1800" spc="-55" dirty="0">
                <a:solidFill>
                  <a:srgbClr val="2F2F2F"/>
                </a:solidFill>
                <a:latin typeface="+mn-ea"/>
                <a:cs typeface="Trebuchet MS"/>
              </a:rPr>
              <a:t>feature </a:t>
            </a:r>
            <a:r>
              <a:rPr sz="1800" spc="-20" dirty="0">
                <a:solidFill>
                  <a:srgbClr val="2F2F2F"/>
                </a:solidFill>
                <a:latin typeface="+mn-ea"/>
                <a:cs typeface="Trebuchet MS"/>
              </a:rPr>
              <a:t>could </a:t>
            </a:r>
            <a:r>
              <a:rPr sz="1800" spc="25" dirty="0">
                <a:solidFill>
                  <a:srgbClr val="2F2F2F"/>
                </a:solidFill>
                <a:latin typeface="+mn-ea"/>
                <a:cs typeface="Trebuchet MS"/>
              </a:rPr>
              <a:t>have </a:t>
            </a:r>
            <a:r>
              <a:rPr sz="1800" spc="-15" dirty="0">
                <a:solidFill>
                  <a:srgbClr val="2F2F2F"/>
                </a:solidFill>
                <a:latin typeface="+mn-ea"/>
                <a:cs typeface="Trebuchet MS"/>
              </a:rPr>
              <a:t>generated </a:t>
            </a:r>
            <a:r>
              <a:rPr sz="1800" spc="55" dirty="0">
                <a:solidFill>
                  <a:srgbClr val="2F2F2F"/>
                </a:solidFill>
                <a:latin typeface="+mn-ea"/>
                <a:cs typeface="Trebuchet MS"/>
              </a:rPr>
              <a:t>a </a:t>
            </a:r>
            <a:r>
              <a:rPr sz="1800" spc="-40" dirty="0">
                <a:solidFill>
                  <a:srgbClr val="2F2F2F"/>
                </a:solidFill>
                <a:latin typeface="+mn-ea"/>
                <a:cs typeface="Trebuchet MS"/>
              </a:rPr>
              <a:t>fragment </a:t>
            </a:r>
            <a:r>
              <a:rPr sz="1800" spc="-65" dirty="0">
                <a:solidFill>
                  <a:srgbClr val="2F2F2F"/>
                </a:solidFill>
                <a:latin typeface="+mn-ea"/>
                <a:cs typeface="Trebuchet MS"/>
              </a:rPr>
              <a:t>of </a:t>
            </a:r>
            <a:r>
              <a:rPr sz="1800" spc="-95" dirty="0">
                <a:solidFill>
                  <a:srgbClr val="2F2F2F"/>
                </a:solidFill>
                <a:latin typeface="+mn-ea"/>
                <a:cs typeface="Trebuchet MS"/>
              </a:rPr>
              <a:t>that </a:t>
            </a:r>
            <a:r>
              <a:rPr sz="1800" spc="-55" dirty="0">
                <a:solidFill>
                  <a:srgbClr val="2F2F2F"/>
                </a:solidFill>
                <a:latin typeface="+mn-ea"/>
                <a:cs typeface="Trebuchet MS"/>
              </a:rPr>
              <a:t>particular</a:t>
            </a:r>
            <a:r>
              <a:rPr sz="1800" spc="-240" dirty="0">
                <a:solidFill>
                  <a:srgbClr val="2F2F2F"/>
                </a:solidFill>
                <a:latin typeface="+mn-ea"/>
                <a:cs typeface="Trebuchet MS"/>
              </a:rPr>
              <a:t> </a:t>
            </a:r>
            <a:r>
              <a:rPr sz="1800" spc="-40" dirty="0">
                <a:solidFill>
                  <a:srgbClr val="2F2F2F"/>
                </a:solidFill>
                <a:latin typeface="+mn-ea"/>
                <a:cs typeface="Trebuchet MS"/>
              </a:rPr>
              <a:t>length</a:t>
            </a:r>
            <a:endParaRPr sz="1800" dirty="0">
              <a:latin typeface="+mn-ea"/>
              <a:cs typeface="Trebuchet MS"/>
            </a:endParaRPr>
          </a:p>
          <a:p>
            <a:pPr marL="266700">
              <a:lnSpc>
                <a:spcPct val="100000"/>
              </a:lnSpc>
              <a:spcBef>
                <a:spcPts val="1395"/>
              </a:spcBef>
            </a:pPr>
            <a:r>
              <a:rPr sz="1800" spc="160" dirty="0">
                <a:solidFill>
                  <a:srgbClr val="2F2F2F"/>
                </a:solidFill>
                <a:latin typeface="+mn-ea"/>
                <a:cs typeface="Trebuchet MS"/>
              </a:rPr>
              <a:t>EL </a:t>
            </a:r>
            <a:r>
              <a:rPr sz="1800" spc="105" dirty="0">
                <a:solidFill>
                  <a:srgbClr val="2F2F2F"/>
                </a:solidFill>
                <a:latin typeface="+mn-ea"/>
                <a:cs typeface="Trebuchet MS"/>
              </a:rPr>
              <a:t>=</a:t>
            </a:r>
            <a:r>
              <a:rPr sz="1800" spc="-365" dirty="0">
                <a:solidFill>
                  <a:srgbClr val="2F2F2F"/>
                </a:solidFill>
                <a:latin typeface="+mn-ea"/>
                <a:cs typeface="Trebuchet MS"/>
              </a:rPr>
              <a:t> </a:t>
            </a:r>
            <a:r>
              <a:rPr lang="en-US" altLang="zh-CN" sz="1800" spc="-365" dirty="0">
                <a:solidFill>
                  <a:srgbClr val="2F2F2F"/>
                </a:solidFill>
                <a:latin typeface="+mn-ea"/>
                <a:cs typeface="Trebuchet MS"/>
              </a:rPr>
              <a:t>       </a:t>
            </a:r>
            <a:r>
              <a:rPr lang="en-US" spc="55" dirty="0">
                <a:solidFill>
                  <a:srgbClr val="2F2F2F"/>
                </a:solidFill>
                <a:latin typeface="+mn-ea"/>
                <a:cs typeface="Trebuchet MS"/>
              </a:rPr>
              <a:t>L </a:t>
            </a:r>
            <a:r>
              <a:rPr sz="1800" spc="-65" dirty="0">
                <a:solidFill>
                  <a:srgbClr val="2F2F2F"/>
                </a:solidFill>
                <a:latin typeface="+mn-ea"/>
                <a:cs typeface="Trebuchet MS"/>
              </a:rPr>
              <a:t>- </a:t>
            </a:r>
            <a:r>
              <a:rPr lang="en-US" altLang="zh-CN" sz="1800" spc="-65" dirty="0">
                <a:solidFill>
                  <a:srgbClr val="2F2F2F"/>
                </a:solidFill>
                <a:latin typeface="+mn-ea"/>
                <a:cs typeface="Trebuchet MS"/>
              </a:rPr>
              <a:t> </a:t>
            </a:r>
            <a:r>
              <a:rPr sz="1800" spc="-60" dirty="0">
                <a:solidFill>
                  <a:srgbClr val="2F2F2F"/>
                </a:solidFill>
                <a:latin typeface="+mn-ea"/>
                <a:cs typeface="Trebuchet MS"/>
              </a:rPr>
              <a:t>the </a:t>
            </a:r>
            <a:r>
              <a:rPr sz="1800" spc="20" dirty="0">
                <a:solidFill>
                  <a:srgbClr val="2F2F2F"/>
                </a:solidFill>
                <a:latin typeface="+mn-ea"/>
                <a:cs typeface="Trebuchet MS"/>
              </a:rPr>
              <a:t>mean </a:t>
            </a:r>
            <a:r>
              <a:rPr sz="1800" spc="-65" dirty="0">
                <a:solidFill>
                  <a:srgbClr val="2F2F2F"/>
                </a:solidFill>
                <a:latin typeface="+mn-ea"/>
                <a:cs typeface="Trebuchet MS"/>
              </a:rPr>
              <a:t>of </a:t>
            </a:r>
            <a:r>
              <a:rPr sz="1800" spc="-60" dirty="0">
                <a:solidFill>
                  <a:srgbClr val="2F2F2F"/>
                </a:solidFill>
                <a:latin typeface="+mn-ea"/>
                <a:cs typeface="Trebuchet MS"/>
              </a:rPr>
              <a:t>the </a:t>
            </a:r>
            <a:r>
              <a:rPr sz="1800" spc="-40" dirty="0">
                <a:solidFill>
                  <a:srgbClr val="2F2F2F"/>
                </a:solidFill>
                <a:latin typeface="+mn-ea"/>
                <a:cs typeface="Trebuchet MS"/>
              </a:rPr>
              <a:t>fragment length </a:t>
            </a:r>
            <a:r>
              <a:rPr sz="1800" spc="-55" dirty="0">
                <a:solidFill>
                  <a:srgbClr val="2F2F2F"/>
                </a:solidFill>
                <a:latin typeface="+mn-ea"/>
                <a:cs typeface="Trebuchet MS"/>
              </a:rPr>
              <a:t>distribution </a:t>
            </a:r>
            <a:r>
              <a:rPr sz="1800" spc="-35" dirty="0">
                <a:solidFill>
                  <a:srgbClr val="2F2F2F"/>
                </a:solidFill>
                <a:latin typeface="+mn-ea"/>
                <a:cs typeface="Trebuchet MS"/>
              </a:rPr>
              <a:t>which </a:t>
            </a:r>
            <a:r>
              <a:rPr sz="1800" spc="45" dirty="0">
                <a:solidFill>
                  <a:srgbClr val="2F2F2F"/>
                </a:solidFill>
                <a:latin typeface="+mn-ea"/>
                <a:cs typeface="Trebuchet MS"/>
              </a:rPr>
              <a:t>was </a:t>
            </a:r>
            <a:r>
              <a:rPr sz="1800" spc="-25" dirty="0">
                <a:solidFill>
                  <a:srgbClr val="2F2F2F"/>
                </a:solidFill>
                <a:latin typeface="+mn-ea"/>
                <a:cs typeface="Trebuchet MS"/>
              </a:rPr>
              <a:t>learned </a:t>
            </a:r>
            <a:r>
              <a:rPr sz="1800" spc="-60" dirty="0">
                <a:solidFill>
                  <a:srgbClr val="2F2F2F"/>
                </a:solidFill>
                <a:latin typeface="+mn-ea"/>
                <a:cs typeface="Trebuchet MS"/>
              </a:rPr>
              <a:t>from the </a:t>
            </a:r>
            <a:r>
              <a:rPr sz="1800" spc="-15" dirty="0">
                <a:solidFill>
                  <a:srgbClr val="2F2F2F"/>
                </a:solidFill>
                <a:latin typeface="+mn-ea"/>
                <a:cs typeface="Trebuchet MS"/>
              </a:rPr>
              <a:t>aligned </a:t>
            </a:r>
            <a:r>
              <a:rPr sz="1800" spc="-10" dirty="0">
                <a:solidFill>
                  <a:srgbClr val="2F2F2F"/>
                </a:solidFill>
                <a:latin typeface="+mn-ea"/>
                <a:cs typeface="Trebuchet MS"/>
              </a:rPr>
              <a:t>read </a:t>
            </a:r>
            <a:r>
              <a:rPr sz="1800" spc="80" dirty="0">
                <a:solidFill>
                  <a:srgbClr val="2F2F2F"/>
                </a:solidFill>
                <a:latin typeface="+mn-ea"/>
                <a:cs typeface="Trebuchet MS"/>
              </a:rPr>
              <a:t>+1</a:t>
            </a:r>
            <a:endParaRPr sz="1800" dirty="0">
              <a:latin typeface="+mn-ea"/>
              <a:cs typeface="Trebuchet MS"/>
            </a:endParaRPr>
          </a:p>
          <a:p>
            <a:pPr marL="12700">
              <a:lnSpc>
                <a:spcPct val="100000"/>
              </a:lnSpc>
              <a:spcBef>
                <a:spcPts val="645"/>
              </a:spcBef>
            </a:pPr>
            <a:r>
              <a:rPr sz="1800" b="1" spc="-65" dirty="0">
                <a:solidFill>
                  <a:srgbClr val="2F2F2F"/>
                </a:solidFill>
                <a:latin typeface="+mn-ea"/>
                <a:cs typeface="Lucida Sans"/>
              </a:rPr>
              <a:t>expected </a:t>
            </a:r>
            <a:r>
              <a:rPr sz="1800" b="1" spc="-55" dirty="0">
                <a:solidFill>
                  <a:srgbClr val="2F2F2F"/>
                </a:solidFill>
                <a:latin typeface="+mn-ea"/>
                <a:cs typeface="Lucida Sans"/>
              </a:rPr>
              <a:t>counts</a:t>
            </a:r>
            <a:endParaRPr sz="1800" dirty="0">
              <a:latin typeface="+mn-ea"/>
              <a:cs typeface="Lucida Sans"/>
            </a:endParaRPr>
          </a:p>
          <a:p>
            <a:pPr marL="266700">
              <a:lnSpc>
                <a:spcPct val="100000"/>
              </a:lnSpc>
              <a:spcBef>
                <a:spcPts val="1080"/>
              </a:spcBef>
            </a:pPr>
            <a:r>
              <a:rPr sz="1800" b="0" spc="-5" dirty="0">
                <a:solidFill>
                  <a:srgbClr val="2F2F2F"/>
                </a:solidFill>
                <a:latin typeface="+mn-ea"/>
                <a:cs typeface="Microsoft YaHei UI Light"/>
              </a:rPr>
              <a:t>和有效长度相关，通常大</a:t>
            </a:r>
            <a:r>
              <a:rPr sz="1800" b="0" dirty="0">
                <a:solidFill>
                  <a:srgbClr val="2F2F2F"/>
                </a:solidFill>
                <a:latin typeface="+mn-ea"/>
                <a:cs typeface="Microsoft YaHei UI Light"/>
              </a:rPr>
              <a:t>于</a:t>
            </a:r>
            <a:r>
              <a:rPr sz="1800" b="0" spc="-5" dirty="0">
                <a:solidFill>
                  <a:srgbClr val="2F2F2F"/>
                </a:solidFill>
                <a:latin typeface="+mn-ea"/>
                <a:cs typeface="Microsoft YaHei UI Light"/>
              </a:rPr>
              <a:t>观测的实际</a:t>
            </a:r>
            <a:r>
              <a:rPr sz="1800" dirty="0">
                <a:solidFill>
                  <a:srgbClr val="2F2F2F"/>
                </a:solidFill>
                <a:latin typeface="+mn-ea"/>
                <a:cs typeface="Trebuchet MS"/>
              </a:rPr>
              <a:t>counts</a:t>
            </a:r>
            <a:endParaRPr sz="1800" dirty="0">
              <a:latin typeface="+mn-ea"/>
              <a:cs typeface="Trebuchet M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tabLst>
                <a:tab pos="10862945" algn="l"/>
              </a:tabLst>
            </a:pPr>
            <a:r>
              <a:rPr b="1" spc="-185" dirty="0">
                <a:latin typeface="+mj-ea"/>
                <a:cs typeface="Lucida Sans"/>
              </a:rPr>
              <a:t> </a:t>
            </a:r>
            <a:r>
              <a:rPr b="1" spc="-40" dirty="0">
                <a:latin typeface="+mj-ea"/>
                <a:cs typeface="Lucida Sans"/>
              </a:rPr>
              <a:t>RNA-seq</a:t>
            </a:r>
            <a:r>
              <a:rPr b="1" spc="-155" dirty="0">
                <a:latin typeface="+mj-ea"/>
                <a:cs typeface="Lucida Sans"/>
              </a:rPr>
              <a:t> </a:t>
            </a:r>
            <a:r>
              <a:rPr spc="-5" dirty="0" err="1">
                <a:latin typeface="+mj-ea"/>
              </a:rPr>
              <a:t>分析中常用统计定量单位：样本</a:t>
            </a:r>
            <a:r>
              <a:rPr dirty="0" err="1">
                <a:latin typeface="+mj-ea"/>
              </a:rPr>
              <a:t>标</a:t>
            </a:r>
            <a:r>
              <a:rPr spc="-5" dirty="0" err="1">
                <a:latin typeface="+mj-ea"/>
              </a:rPr>
              <a:t>准化</a:t>
            </a:r>
            <a:r>
              <a:rPr spc="-5" dirty="0">
                <a:latin typeface="+mj-ea"/>
              </a:rPr>
              <a:t>	</a:t>
            </a:r>
          </a:p>
        </p:txBody>
      </p:sp>
      <p:sp>
        <p:nvSpPr>
          <p:cNvPr id="3" name="object 3"/>
          <p:cNvSpPr txBox="1"/>
          <p:nvPr/>
        </p:nvSpPr>
        <p:spPr>
          <a:xfrm>
            <a:off x="11289792" y="6542931"/>
            <a:ext cx="140335" cy="141605"/>
          </a:xfrm>
          <a:prstGeom prst="rect">
            <a:avLst/>
          </a:prstGeom>
        </p:spPr>
        <p:txBody>
          <a:bodyPr vert="horz" wrap="square" lIns="0" tIns="0" rIns="0" bIns="0" rtlCol="0">
            <a:spAutoFit/>
          </a:bodyPr>
          <a:lstStyle/>
          <a:p>
            <a:pPr>
              <a:lnSpc>
                <a:spcPts val="1100"/>
              </a:lnSpc>
            </a:pPr>
            <a:r>
              <a:rPr sz="1000" spc="20" dirty="0">
                <a:solidFill>
                  <a:srgbClr val="7E7E7E"/>
                </a:solidFill>
                <a:latin typeface="Trebuchet MS"/>
                <a:cs typeface="Trebuchet MS"/>
              </a:rPr>
              <a:t>50</a:t>
            </a:r>
            <a:endParaRPr sz="1000">
              <a:latin typeface="Trebuchet MS"/>
              <a:cs typeface="Trebuchet MS"/>
            </a:endParaRPr>
          </a:p>
        </p:txBody>
      </p:sp>
      <p:sp>
        <p:nvSpPr>
          <p:cNvPr id="4" name="object 4"/>
          <p:cNvSpPr txBox="1"/>
          <p:nvPr/>
        </p:nvSpPr>
        <p:spPr>
          <a:xfrm>
            <a:off x="1577721" y="1438716"/>
            <a:ext cx="9656445" cy="4206875"/>
          </a:xfrm>
          <a:prstGeom prst="rect">
            <a:avLst/>
          </a:prstGeom>
        </p:spPr>
        <p:txBody>
          <a:bodyPr vert="horz" wrap="square" lIns="0" tIns="12700" rIns="0" bIns="0" rtlCol="0">
            <a:spAutoFit/>
          </a:bodyPr>
          <a:lstStyle/>
          <a:p>
            <a:pPr marL="33020" marR="2035175">
              <a:lnSpc>
                <a:spcPct val="149000"/>
              </a:lnSpc>
              <a:spcBef>
                <a:spcPts val="100"/>
              </a:spcBef>
            </a:pPr>
            <a:r>
              <a:rPr sz="1800" b="0" dirty="0">
                <a:latin typeface="+mn-ea"/>
                <a:cs typeface="Microsoft YaHei UI Light"/>
              </a:rPr>
              <a:t>为了比较长度不</a:t>
            </a:r>
            <a:r>
              <a:rPr sz="1800" b="0" spc="-20" dirty="0">
                <a:latin typeface="+mn-ea"/>
                <a:cs typeface="Microsoft YaHei UI Light"/>
              </a:rPr>
              <a:t>同</a:t>
            </a:r>
            <a:r>
              <a:rPr sz="1800" b="0" spc="-5" dirty="0">
                <a:latin typeface="+mn-ea"/>
                <a:cs typeface="Microsoft YaHei UI Light"/>
              </a:rPr>
              <a:t>的</a:t>
            </a:r>
            <a:r>
              <a:rPr sz="1800" spc="-50" dirty="0">
                <a:latin typeface="+mn-ea"/>
                <a:cs typeface="Trebuchet MS"/>
              </a:rPr>
              <a:t>feature</a:t>
            </a:r>
            <a:r>
              <a:rPr sz="1800" b="0" spc="-50" dirty="0">
                <a:latin typeface="+mn-ea"/>
                <a:cs typeface="Microsoft YaHei UI Light"/>
              </a:rPr>
              <a:t>，</a:t>
            </a:r>
            <a:r>
              <a:rPr sz="1800" b="0" spc="-5" dirty="0">
                <a:latin typeface="+mn-ea"/>
                <a:cs typeface="Microsoft YaHei UI Light"/>
              </a:rPr>
              <a:t>需要使用</a:t>
            </a:r>
            <a:r>
              <a:rPr sz="1800" spc="-55" dirty="0">
                <a:latin typeface="+mn-ea"/>
                <a:cs typeface="Trebuchet MS"/>
              </a:rPr>
              <a:t>feature</a:t>
            </a:r>
            <a:r>
              <a:rPr sz="1800" b="0" spc="-5" dirty="0">
                <a:latin typeface="+mn-ea"/>
                <a:cs typeface="Microsoft YaHei UI Light"/>
              </a:rPr>
              <a:t>的长度来对</a:t>
            </a:r>
            <a:r>
              <a:rPr sz="1800" dirty="0">
                <a:latin typeface="+mn-ea"/>
                <a:cs typeface="Trebuchet MS"/>
              </a:rPr>
              <a:t>counts</a:t>
            </a:r>
            <a:r>
              <a:rPr sz="1800" b="0" spc="-5" dirty="0">
                <a:latin typeface="+mn-ea"/>
                <a:cs typeface="Microsoft YaHei UI Light"/>
              </a:rPr>
              <a:t>进行标准化 </a:t>
            </a:r>
            <a:r>
              <a:rPr sz="1800" b="0" dirty="0">
                <a:latin typeface="+mn-ea"/>
                <a:cs typeface="Microsoft YaHei UI Light"/>
              </a:rPr>
              <a:t>可以用来进行样本内部表达量的比较</a:t>
            </a:r>
            <a:endParaRPr sz="1800" dirty="0">
              <a:latin typeface="+mn-ea"/>
              <a:cs typeface="Microsoft YaHei UI Light"/>
            </a:endParaRPr>
          </a:p>
          <a:p>
            <a:pPr>
              <a:lnSpc>
                <a:spcPct val="100000"/>
              </a:lnSpc>
              <a:spcBef>
                <a:spcPts val="30"/>
              </a:spcBef>
            </a:pPr>
            <a:endParaRPr sz="2400" dirty="0">
              <a:latin typeface="+mn-ea"/>
              <a:cs typeface="Times New Roman"/>
            </a:endParaRPr>
          </a:p>
          <a:p>
            <a:pPr marL="33020">
              <a:lnSpc>
                <a:spcPct val="100000"/>
              </a:lnSpc>
            </a:pPr>
            <a:r>
              <a:rPr sz="1800" b="1" dirty="0">
                <a:latin typeface="+mn-ea"/>
                <a:cs typeface="Microsoft YaHei UI"/>
              </a:rPr>
              <a:t>进行标准化的两个依据</a:t>
            </a:r>
            <a:endParaRPr sz="1800" dirty="0">
              <a:latin typeface="+mn-ea"/>
              <a:cs typeface="Microsoft YaHei UI"/>
            </a:endParaRPr>
          </a:p>
          <a:p>
            <a:pPr>
              <a:lnSpc>
                <a:spcPct val="100000"/>
              </a:lnSpc>
              <a:spcBef>
                <a:spcPts val="30"/>
              </a:spcBef>
            </a:pPr>
            <a:endParaRPr sz="1850" dirty="0">
              <a:latin typeface="+mn-ea"/>
              <a:cs typeface="Times New Roman"/>
            </a:endParaRPr>
          </a:p>
          <a:p>
            <a:pPr marL="478155" indent="-190500">
              <a:lnSpc>
                <a:spcPct val="100000"/>
              </a:lnSpc>
              <a:spcBef>
                <a:spcPts val="5"/>
              </a:spcBef>
              <a:buSzPct val="94444"/>
              <a:buFont typeface="Trebuchet MS"/>
              <a:buAutoNum type="arabicPeriod"/>
              <a:tabLst>
                <a:tab pos="478790" algn="l"/>
              </a:tabLst>
            </a:pPr>
            <a:r>
              <a:rPr sz="1800" b="0" dirty="0">
                <a:latin typeface="+mn-ea"/>
                <a:cs typeface="Microsoft YaHei UI Light"/>
              </a:rPr>
              <a:t>测序深度</a:t>
            </a:r>
            <a:r>
              <a:rPr sz="1800" b="0" spc="-60" dirty="0">
                <a:latin typeface="+mn-ea"/>
                <a:cs typeface="Microsoft YaHei UI Light"/>
              </a:rPr>
              <a:t>：</a:t>
            </a:r>
            <a:r>
              <a:rPr sz="1800" spc="-60" dirty="0">
                <a:latin typeface="+mn-ea"/>
                <a:cs typeface="Trebuchet MS"/>
              </a:rPr>
              <a:t>million</a:t>
            </a:r>
            <a:endParaRPr sz="1800" dirty="0">
              <a:latin typeface="+mn-ea"/>
              <a:cs typeface="Trebuchet MS"/>
            </a:endParaRPr>
          </a:p>
          <a:p>
            <a:pPr marL="478155" indent="-190500">
              <a:lnSpc>
                <a:spcPct val="100000"/>
              </a:lnSpc>
              <a:buSzPct val="94444"/>
              <a:buFont typeface="Trebuchet MS"/>
              <a:buAutoNum type="arabicPeriod"/>
              <a:tabLst>
                <a:tab pos="478790" algn="l"/>
              </a:tabLst>
            </a:pPr>
            <a:r>
              <a:rPr sz="1800" b="0" spc="-5" dirty="0">
                <a:latin typeface="+mn-ea"/>
                <a:cs typeface="Microsoft YaHei UI Light"/>
              </a:rPr>
              <a:t>基因长度：</a:t>
            </a:r>
            <a:r>
              <a:rPr sz="1800" spc="-5" dirty="0">
                <a:latin typeface="+mn-ea"/>
                <a:cs typeface="Trebuchet MS"/>
              </a:rPr>
              <a:t>kilobase</a:t>
            </a:r>
            <a:endParaRPr sz="1800" dirty="0">
              <a:latin typeface="+mn-ea"/>
              <a:cs typeface="Trebuchet MS"/>
            </a:endParaRPr>
          </a:p>
          <a:p>
            <a:pPr>
              <a:lnSpc>
                <a:spcPct val="100000"/>
              </a:lnSpc>
              <a:spcBef>
                <a:spcPts val="40"/>
              </a:spcBef>
            </a:pPr>
            <a:endParaRPr sz="2000" dirty="0">
              <a:latin typeface="+mn-ea"/>
              <a:cs typeface="Times New Roman"/>
            </a:endParaRPr>
          </a:p>
          <a:p>
            <a:pPr marL="12700">
              <a:lnSpc>
                <a:spcPct val="100000"/>
              </a:lnSpc>
              <a:spcBef>
                <a:spcPts val="5"/>
              </a:spcBef>
            </a:pPr>
            <a:r>
              <a:rPr sz="1800" b="1" spc="5" dirty="0">
                <a:latin typeface="+mn-ea"/>
                <a:cs typeface="Lucida Sans"/>
              </a:rPr>
              <a:t>RPKM </a:t>
            </a:r>
            <a:r>
              <a:rPr sz="1800" b="0" spc="75" dirty="0">
                <a:latin typeface="+mn-ea"/>
                <a:cs typeface="Microsoft YaHei UI Light"/>
              </a:rPr>
              <a:t>：</a:t>
            </a:r>
            <a:r>
              <a:rPr sz="1800" spc="75" dirty="0">
                <a:latin typeface="+mn-ea"/>
                <a:cs typeface="Trebuchet MS"/>
              </a:rPr>
              <a:t>Reads </a:t>
            </a:r>
            <a:r>
              <a:rPr sz="1800" spc="35" dirty="0">
                <a:latin typeface="+mn-ea"/>
                <a:cs typeface="Trebuchet MS"/>
              </a:rPr>
              <a:t>Per </a:t>
            </a:r>
            <a:r>
              <a:rPr sz="1800" spc="20" dirty="0">
                <a:latin typeface="+mn-ea"/>
                <a:cs typeface="Trebuchet MS"/>
              </a:rPr>
              <a:t>Kilobase</a:t>
            </a:r>
            <a:r>
              <a:rPr sz="1800" spc="-285" dirty="0">
                <a:latin typeface="+mn-ea"/>
                <a:cs typeface="Trebuchet MS"/>
              </a:rPr>
              <a:t> </a:t>
            </a:r>
            <a:r>
              <a:rPr sz="1800" spc="-35" dirty="0">
                <a:latin typeface="+mn-ea"/>
                <a:cs typeface="Trebuchet MS"/>
              </a:rPr>
              <a:t>Million</a:t>
            </a:r>
            <a:r>
              <a:rPr lang="en-US" altLang="zh-CN" sz="1800" spc="-35" dirty="0">
                <a:latin typeface="+mn-ea"/>
                <a:cs typeface="Trebuchet MS"/>
              </a:rPr>
              <a:t>(</a:t>
            </a:r>
            <a:r>
              <a:rPr lang="zh-CN" altLang="en-US" sz="1800" spc="-35" dirty="0">
                <a:latin typeface="+mn-ea"/>
                <a:cs typeface="Trebuchet MS"/>
              </a:rPr>
              <a:t>样本内标准化</a:t>
            </a:r>
            <a:r>
              <a:rPr lang="en-US" altLang="zh-CN" sz="1800" spc="-35" dirty="0">
                <a:latin typeface="+mn-ea"/>
                <a:cs typeface="Trebuchet MS"/>
              </a:rPr>
              <a:t>)</a:t>
            </a:r>
            <a:endParaRPr sz="1800" dirty="0">
              <a:latin typeface="+mn-ea"/>
              <a:cs typeface="Trebuchet MS"/>
            </a:endParaRPr>
          </a:p>
          <a:p>
            <a:pPr marL="33020">
              <a:lnSpc>
                <a:spcPct val="100000"/>
              </a:lnSpc>
              <a:spcBef>
                <a:spcPts val="1705"/>
              </a:spcBef>
            </a:pPr>
            <a:r>
              <a:rPr sz="1800" b="1" spc="15" dirty="0">
                <a:latin typeface="+mn-ea"/>
                <a:cs typeface="Lucida Sans"/>
              </a:rPr>
              <a:t>FPKM</a:t>
            </a:r>
            <a:r>
              <a:rPr sz="1800" b="1" spc="15" dirty="0">
                <a:latin typeface="+mn-ea"/>
                <a:cs typeface="Microsoft YaHei UI"/>
              </a:rPr>
              <a:t>：</a:t>
            </a:r>
            <a:r>
              <a:rPr sz="1800" spc="15" dirty="0">
                <a:latin typeface="+mn-ea"/>
                <a:cs typeface="Trebuchet MS"/>
              </a:rPr>
              <a:t>Fragments</a:t>
            </a:r>
            <a:r>
              <a:rPr sz="1800" spc="-50" dirty="0">
                <a:latin typeface="+mn-ea"/>
                <a:cs typeface="Trebuchet MS"/>
              </a:rPr>
              <a:t> </a:t>
            </a:r>
            <a:r>
              <a:rPr sz="1800" spc="35" dirty="0">
                <a:latin typeface="+mn-ea"/>
                <a:cs typeface="Trebuchet MS"/>
              </a:rPr>
              <a:t>Per</a:t>
            </a:r>
            <a:r>
              <a:rPr sz="1800" spc="-45" dirty="0">
                <a:latin typeface="+mn-ea"/>
                <a:cs typeface="Trebuchet MS"/>
              </a:rPr>
              <a:t> </a:t>
            </a:r>
            <a:r>
              <a:rPr sz="1800" spc="20" dirty="0">
                <a:latin typeface="+mn-ea"/>
                <a:cs typeface="Trebuchet MS"/>
              </a:rPr>
              <a:t>Kilobase</a:t>
            </a:r>
            <a:r>
              <a:rPr sz="1800" spc="-30" dirty="0">
                <a:latin typeface="+mn-ea"/>
                <a:cs typeface="Trebuchet MS"/>
              </a:rPr>
              <a:t> </a:t>
            </a:r>
            <a:r>
              <a:rPr sz="1800" spc="-35" dirty="0">
                <a:latin typeface="+mn-ea"/>
                <a:cs typeface="Trebuchet MS"/>
              </a:rPr>
              <a:t>Million</a:t>
            </a:r>
            <a:r>
              <a:rPr sz="1800" spc="-25" dirty="0">
                <a:latin typeface="+mn-ea"/>
                <a:cs typeface="Trebuchet MS"/>
              </a:rPr>
              <a:t> </a:t>
            </a:r>
            <a:r>
              <a:rPr sz="1800" b="0" dirty="0" err="1">
                <a:latin typeface="+mn-ea"/>
                <a:cs typeface="Microsoft YaHei UI Light"/>
              </a:rPr>
              <a:t>针对双端测序的数据</a:t>
            </a:r>
            <a:r>
              <a:rPr lang="zh-CN" altLang="en-US" sz="1800" b="0" dirty="0">
                <a:latin typeface="+mn-ea"/>
                <a:cs typeface="Microsoft YaHei UI Light"/>
              </a:rPr>
              <a:t>，</a:t>
            </a:r>
            <a:r>
              <a:rPr sz="1800" b="0" dirty="0" err="1">
                <a:latin typeface="+mn-ea"/>
                <a:cs typeface="Microsoft YaHei UI Light"/>
              </a:rPr>
              <a:t>每个</a:t>
            </a:r>
            <a:r>
              <a:rPr sz="1800" spc="-15" dirty="0" err="1">
                <a:latin typeface="+mn-ea"/>
                <a:cs typeface="Trebuchet MS"/>
              </a:rPr>
              <a:t>fragments</a:t>
            </a:r>
            <a:r>
              <a:rPr sz="1800" b="0" dirty="0" err="1">
                <a:latin typeface="+mn-ea"/>
                <a:cs typeface="Microsoft YaHei UI Light"/>
              </a:rPr>
              <a:t>有两个</a:t>
            </a:r>
            <a:r>
              <a:rPr sz="1800" spc="85" dirty="0" err="1">
                <a:latin typeface="+mn-ea"/>
                <a:cs typeface="Trebuchet MS"/>
              </a:rPr>
              <a:t>reads</a:t>
            </a:r>
            <a:r>
              <a:rPr sz="1800" b="0" spc="85" dirty="0" err="1">
                <a:latin typeface="+mn-ea"/>
                <a:cs typeface="Microsoft YaHei UI Light"/>
              </a:rPr>
              <a:t>，</a:t>
            </a:r>
            <a:r>
              <a:rPr sz="1800" spc="85" dirty="0" err="1">
                <a:latin typeface="+mn-ea"/>
                <a:cs typeface="Trebuchet MS"/>
              </a:rPr>
              <a:t>FPKM</a:t>
            </a:r>
            <a:r>
              <a:rPr sz="1800" b="0" dirty="0" err="1">
                <a:latin typeface="+mn-ea"/>
                <a:cs typeface="Microsoft YaHei UI Light"/>
              </a:rPr>
              <a:t>只计算两个</a:t>
            </a:r>
            <a:r>
              <a:rPr sz="1800" spc="25" dirty="0" err="1">
                <a:latin typeface="+mn-ea"/>
                <a:cs typeface="Trebuchet MS"/>
              </a:rPr>
              <a:t>reads</a:t>
            </a:r>
            <a:r>
              <a:rPr sz="1800" b="0" dirty="0" err="1">
                <a:latin typeface="+mn-ea"/>
                <a:cs typeface="Microsoft YaHei UI Light"/>
              </a:rPr>
              <a:t>能比对到同一个转录本的</a:t>
            </a:r>
            <a:r>
              <a:rPr sz="1800" spc="-15" dirty="0" err="1">
                <a:latin typeface="+mn-ea"/>
                <a:cs typeface="Trebuchet MS"/>
              </a:rPr>
              <a:t>fragments</a:t>
            </a:r>
            <a:r>
              <a:rPr sz="1800" b="0" dirty="0" err="1">
                <a:latin typeface="+mn-ea"/>
                <a:cs typeface="Microsoft YaHei UI Light"/>
              </a:rPr>
              <a:t>数量</a:t>
            </a:r>
            <a:r>
              <a:rPr lang="zh-CN" altLang="en-US" sz="1800" b="0" dirty="0">
                <a:latin typeface="+mn-ea"/>
                <a:cs typeface="Microsoft YaHei UI Light"/>
              </a:rPr>
              <a:t>；</a:t>
            </a:r>
            <a:r>
              <a:rPr lang="en-US" altLang="zh-CN" sz="1800" b="0" dirty="0">
                <a:latin typeface="+mn-ea"/>
                <a:cs typeface="Microsoft YaHei UI Light"/>
              </a:rPr>
              <a:t>FPKM = 1/2</a:t>
            </a:r>
            <a:r>
              <a:rPr lang="en-US" altLang="zh-CN" dirty="0">
                <a:latin typeface="+mn-ea"/>
                <a:cs typeface="Microsoft YaHei UI Light"/>
              </a:rPr>
              <a:t> * RPKM</a:t>
            </a:r>
            <a:endParaRPr sz="1800" dirty="0">
              <a:latin typeface="+mn-ea"/>
              <a:cs typeface="Microsoft YaHei UI Light"/>
            </a:endParaRPr>
          </a:p>
          <a:p>
            <a:pPr marL="12700">
              <a:lnSpc>
                <a:spcPct val="100000"/>
              </a:lnSpc>
              <a:spcBef>
                <a:spcPts val="1615"/>
              </a:spcBef>
            </a:pPr>
            <a:r>
              <a:rPr sz="1800" b="1" spc="-25" dirty="0">
                <a:latin typeface="+mn-ea"/>
                <a:cs typeface="Lucida Sans"/>
              </a:rPr>
              <a:t>TPM</a:t>
            </a:r>
            <a:r>
              <a:rPr sz="1800" b="1" spc="-25" dirty="0">
                <a:latin typeface="+mn-ea"/>
                <a:cs typeface="Microsoft YaHei UI"/>
              </a:rPr>
              <a:t>：</a:t>
            </a:r>
            <a:r>
              <a:rPr sz="1800" spc="-25" dirty="0">
                <a:latin typeface="+mn-ea"/>
                <a:cs typeface="Trebuchet MS"/>
              </a:rPr>
              <a:t>Transcripts </a:t>
            </a:r>
            <a:r>
              <a:rPr sz="1800" spc="35" dirty="0">
                <a:latin typeface="+mn-ea"/>
                <a:cs typeface="Trebuchet MS"/>
              </a:rPr>
              <a:t>Per </a:t>
            </a:r>
            <a:r>
              <a:rPr sz="1800" spc="20" dirty="0">
                <a:latin typeface="+mn-ea"/>
                <a:cs typeface="Trebuchet MS"/>
              </a:rPr>
              <a:t>Kilobase</a:t>
            </a:r>
            <a:r>
              <a:rPr sz="1800" spc="-125" dirty="0">
                <a:latin typeface="+mn-ea"/>
                <a:cs typeface="Trebuchet MS"/>
              </a:rPr>
              <a:t> </a:t>
            </a:r>
            <a:r>
              <a:rPr sz="1800" spc="-35" dirty="0">
                <a:latin typeface="+mn-ea"/>
                <a:cs typeface="Trebuchet MS"/>
              </a:rPr>
              <a:t>Million</a:t>
            </a:r>
            <a:r>
              <a:rPr lang="en-US" altLang="zh-CN" sz="1800" spc="-35" dirty="0">
                <a:latin typeface="+mn-ea"/>
                <a:cs typeface="Trebuchet MS"/>
              </a:rPr>
              <a:t>(</a:t>
            </a:r>
            <a:r>
              <a:rPr lang="zh-CN" altLang="en-US" sz="1800" spc="-35" dirty="0">
                <a:latin typeface="+mn-ea"/>
                <a:cs typeface="Trebuchet MS"/>
              </a:rPr>
              <a:t>样品间标准化</a:t>
            </a:r>
            <a:r>
              <a:rPr lang="en-US" altLang="zh-CN" sz="1800" spc="-35" dirty="0">
                <a:latin typeface="+mn-ea"/>
                <a:cs typeface="Trebuchet MS"/>
              </a:rPr>
              <a:t>)</a:t>
            </a:r>
            <a:endParaRPr sz="1800" dirty="0">
              <a:latin typeface="+mn-ea"/>
              <a:cs typeface="Trebuchet M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tabLst>
                <a:tab pos="10862945" algn="l"/>
              </a:tabLst>
            </a:pPr>
            <a:r>
              <a:rPr b="1" spc="-185" dirty="0">
                <a:latin typeface="+mj-ea"/>
                <a:cs typeface="Lucida Sans"/>
              </a:rPr>
              <a:t> </a:t>
            </a:r>
            <a:r>
              <a:rPr b="1" spc="-40" dirty="0">
                <a:latin typeface="+mj-ea"/>
                <a:cs typeface="Lucida Sans"/>
              </a:rPr>
              <a:t>RNA-seq</a:t>
            </a:r>
            <a:r>
              <a:rPr b="1" spc="-160" dirty="0">
                <a:latin typeface="+mj-ea"/>
                <a:cs typeface="Lucida Sans"/>
              </a:rPr>
              <a:t> </a:t>
            </a:r>
            <a:r>
              <a:rPr spc="-5" dirty="0">
                <a:latin typeface="+mj-ea"/>
              </a:rPr>
              <a:t>分析中常用统计定量单位	</a:t>
            </a:r>
          </a:p>
        </p:txBody>
      </p:sp>
      <p:sp>
        <p:nvSpPr>
          <p:cNvPr id="3" name="object 3"/>
          <p:cNvSpPr txBox="1"/>
          <p:nvPr/>
        </p:nvSpPr>
        <p:spPr>
          <a:xfrm>
            <a:off x="11289792" y="6542931"/>
            <a:ext cx="140335" cy="141605"/>
          </a:xfrm>
          <a:prstGeom prst="rect">
            <a:avLst/>
          </a:prstGeom>
        </p:spPr>
        <p:txBody>
          <a:bodyPr vert="horz" wrap="square" lIns="0" tIns="0" rIns="0" bIns="0" rtlCol="0">
            <a:spAutoFit/>
          </a:bodyPr>
          <a:lstStyle/>
          <a:p>
            <a:pPr>
              <a:lnSpc>
                <a:spcPts val="1100"/>
              </a:lnSpc>
            </a:pPr>
            <a:r>
              <a:rPr sz="1000" spc="20" dirty="0">
                <a:solidFill>
                  <a:srgbClr val="7E7E7E"/>
                </a:solidFill>
                <a:latin typeface="Trebuchet MS"/>
                <a:cs typeface="Trebuchet MS"/>
              </a:rPr>
              <a:t>51</a:t>
            </a:r>
            <a:endParaRPr sz="1000">
              <a:latin typeface="Trebuchet MS"/>
              <a:cs typeface="Trebuchet MS"/>
            </a:endParaRPr>
          </a:p>
        </p:txBody>
      </p:sp>
      <p:sp>
        <p:nvSpPr>
          <p:cNvPr id="4" name="object 4"/>
          <p:cNvSpPr txBox="1"/>
          <p:nvPr/>
        </p:nvSpPr>
        <p:spPr>
          <a:xfrm>
            <a:off x="7112519" y="1263934"/>
            <a:ext cx="4193540" cy="299720"/>
          </a:xfrm>
          <a:prstGeom prst="rect">
            <a:avLst/>
          </a:prstGeom>
        </p:spPr>
        <p:txBody>
          <a:bodyPr vert="horz" wrap="square" lIns="0" tIns="12700" rIns="0" bIns="0" rtlCol="0">
            <a:spAutoFit/>
          </a:bodyPr>
          <a:lstStyle/>
          <a:p>
            <a:pPr marL="12700">
              <a:lnSpc>
                <a:spcPct val="100000"/>
              </a:lnSpc>
              <a:spcBef>
                <a:spcPts val="100"/>
              </a:spcBef>
            </a:pPr>
            <a:r>
              <a:rPr sz="1800" b="1" spc="-60" dirty="0">
                <a:latin typeface="+mn-ea"/>
                <a:cs typeface="Lucida Sans"/>
              </a:rPr>
              <a:t>TPM </a:t>
            </a:r>
            <a:r>
              <a:rPr sz="1800" b="1" spc="-85" dirty="0">
                <a:latin typeface="+mn-ea"/>
                <a:cs typeface="Lucida Sans"/>
              </a:rPr>
              <a:t>(Transcripts </a:t>
            </a:r>
            <a:r>
              <a:rPr sz="1800" b="1" spc="-30" dirty="0">
                <a:latin typeface="+mn-ea"/>
                <a:cs typeface="Lucida Sans"/>
              </a:rPr>
              <a:t>Per </a:t>
            </a:r>
            <a:r>
              <a:rPr sz="1800" b="1" spc="-55" dirty="0">
                <a:latin typeface="+mn-ea"/>
                <a:cs typeface="Lucida Sans"/>
              </a:rPr>
              <a:t>Kilobase</a:t>
            </a:r>
            <a:r>
              <a:rPr sz="1800" b="1" spc="-150" dirty="0">
                <a:latin typeface="+mn-ea"/>
                <a:cs typeface="Lucida Sans"/>
              </a:rPr>
              <a:t> </a:t>
            </a:r>
            <a:r>
              <a:rPr sz="1800" b="1" spc="-80" dirty="0">
                <a:latin typeface="+mn-ea"/>
                <a:cs typeface="Lucida Sans"/>
              </a:rPr>
              <a:t>Million)</a:t>
            </a:r>
            <a:endParaRPr sz="1800" dirty="0">
              <a:latin typeface="+mn-ea"/>
              <a:cs typeface="Lucida Sans"/>
            </a:endParaRPr>
          </a:p>
        </p:txBody>
      </p:sp>
      <p:sp>
        <p:nvSpPr>
          <p:cNvPr id="5" name="object 5"/>
          <p:cNvSpPr txBox="1"/>
          <p:nvPr/>
        </p:nvSpPr>
        <p:spPr>
          <a:xfrm>
            <a:off x="6262940" y="1697197"/>
            <a:ext cx="5814060" cy="1123315"/>
          </a:xfrm>
          <a:prstGeom prst="rect">
            <a:avLst/>
          </a:prstGeom>
        </p:spPr>
        <p:txBody>
          <a:bodyPr vert="horz" wrap="square" lIns="0" tIns="134620" rIns="0" bIns="0" rtlCol="0">
            <a:spAutoFit/>
          </a:bodyPr>
          <a:lstStyle/>
          <a:p>
            <a:pPr marL="239395" indent="-226695">
              <a:lnSpc>
                <a:spcPct val="100000"/>
              </a:lnSpc>
              <a:spcBef>
                <a:spcPts val="1060"/>
              </a:spcBef>
              <a:buFont typeface="Trebuchet MS"/>
              <a:buAutoNum type="arabicPeriod"/>
              <a:tabLst>
                <a:tab pos="240029" algn="l"/>
              </a:tabLst>
            </a:pPr>
            <a:r>
              <a:rPr sz="1600" b="0" spc="-5" dirty="0">
                <a:latin typeface="+mn-ea"/>
                <a:cs typeface="Microsoft YaHei UI Light"/>
              </a:rPr>
              <a:t>真实</a:t>
            </a:r>
            <a:r>
              <a:rPr sz="1600" b="0" spc="-25" dirty="0">
                <a:latin typeface="+mn-ea"/>
                <a:cs typeface="Microsoft YaHei UI Light"/>
              </a:rPr>
              <a:t> </a:t>
            </a:r>
            <a:r>
              <a:rPr sz="1600" dirty="0">
                <a:latin typeface="+mn-ea"/>
                <a:cs typeface="Trebuchet MS"/>
              </a:rPr>
              <a:t>counts</a:t>
            </a:r>
            <a:r>
              <a:rPr sz="1600" spc="-30" dirty="0">
                <a:latin typeface="+mn-ea"/>
                <a:cs typeface="Trebuchet MS"/>
              </a:rPr>
              <a:t> </a:t>
            </a:r>
            <a:r>
              <a:rPr sz="1600" b="0" spc="-5" dirty="0">
                <a:latin typeface="+mn-ea"/>
                <a:cs typeface="Microsoft YaHei UI Light"/>
              </a:rPr>
              <a:t>除以基因长度得到 </a:t>
            </a:r>
            <a:r>
              <a:rPr sz="1600" spc="-10" dirty="0">
                <a:latin typeface="+mn-ea"/>
                <a:cs typeface="Trebuchet MS"/>
              </a:rPr>
              <a:t>read</a:t>
            </a:r>
            <a:r>
              <a:rPr sz="1600" spc="-30" dirty="0">
                <a:latin typeface="+mn-ea"/>
                <a:cs typeface="Trebuchet MS"/>
              </a:rPr>
              <a:t> per</a:t>
            </a:r>
            <a:r>
              <a:rPr sz="1600" spc="-35" dirty="0">
                <a:latin typeface="+mn-ea"/>
                <a:cs typeface="Trebuchet MS"/>
              </a:rPr>
              <a:t> </a:t>
            </a:r>
            <a:r>
              <a:rPr sz="1600" dirty="0">
                <a:latin typeface="+mn-ea"/>
                <a:cs typeface="Trebuchet MS"/>
              </a:rPr>
              <a:t>kilobase</a:t>
            </a:r>
            <a:r>
              <a:rPr sz="1600" spc="-65" dirty="0">
                <a:latin typeface="+mn-ea"/>
                <a:cs typeface="Trebuchet MS"/>
              </a:rPr>
              <a:t> </a:t>
            </a:r>
            <a:r>
              <a:rPr sz="1600" spc="85" dirty="0">
                <a:latin typeface="+mn-ea"/>
                <a:cs typeface="Trebuchet MS"/>
              </a:rPr>
              <a:t>(</a:t>
            </a:r>
            <a:r>
              <a:rPr sz="1600" spc="85" dirty="0">
                <a:solidFill>
                  <a:srgbClr val="C00000"/>
                </a:solidFill>
                <a:latin typeface="+mn-ea"/>
                <a:cs typeface="Trebuchet MS"/>
              </a:rPr>
              <a:t>RPK</a:t>
            </a:r>
            <a:r>
              <a:rPr sz="1600" spc="85" dirty="0">
                <a:latin typeface="+mn-ea"/>
                <a:cs typeface="Trebuchet MS"/>
              </a:rPr>
              <a:t>)</a:t>
            </a:r>
            <a:endParaRPr sz="1600" dirty="0">
              <a:latin typeface="+mn-ea"/>
              <a:cs typeface="Trebuchet MS"/>
            </a:endParaRPr>
          </a:p>
          <a:p>
            <a:pPr marL="239395" indent="-226695">
              <a:lnSpc>
                <a:spcPct val="100000"/>
              </a:lnSpc>
              <a:spcBef>
                <a:spcPts val="960"/>
              </a:spcBef>
              <a:buFont typeface="Trebuchet MS"/>
              <a:buAutoNum type="arabicPeriod"/>
              <a:tabLst>
                <a:tab pos="240029" algn="l"/>
              </a:tabLst>
            </a:pPr>
            <a:r>
              <a:rPr sz="1600" b="0" spc="-5" dirty="0">
                <a:latin typeface="+mn-ea"/>
                <a:cs typeface="Microsoft YaHei UI Light"/>
              </a:rPr>
              <a:t>样本所有</a:t>
            </a:r>
            <a:r>
              <a:rPr sz="1600" b="0" spc="-10" dirty="0">
                <a:latin typeface="+mn-ea"/>
                <a:cs typeface="Microsoft YaHei UI Light"/>
              </a:rPr>
              <a:t> </a:t>
            </a:r>
            <a:r>
              <a:rPr sz="1600" spc="175" dirty="0">
                <a:latin typeface="+mn-ea"/>
                <a:cs typeface="Trebuchet MS"/>
              </a:rPr>
              <a:t>RPK</a:t>
            </a:r>
            <a:r>
              <a:rPr sz="1600" spc="-40" dirty="0">
                <a:latin typeface="+mn-ea"/>
                <a:cs typeface="Trebuchet MS"/>
              </a:rPr>
              <a:t> </a:t>
            </a:r>
            <a:r>
              <a:rPr sz="1600" b="0" spc="-5" dirty="0">
                <a:latin typeface="+mn-ea"/>
                <a:cs typeface="Microsoft YaHei UI Light"/>
              </a:rPr>
              <a:t>相加，除以 </a:t>
            </a:r>
            <a:r>
              <a:rPr sz="1600" dirty="0">
                <a:latin typeface="+mn-ea"/>
                <a:cs typeface="Trebuchet MS"/>
              </a:rPr>
              <a:t>1,000,000</a:t>
            </a:r>
            <a:r>
              <a:rPr sz="1600" b="0" dirty="0">
                <a:latin typeface="+mn-ea"/>
                <a:cs typeface="Microsoft YaHei UI Light"/>
              </a:rPr>
              <a:t>，</a:t>
            </a:r>
            <a:r>
              <a:rPr sz="1600" b="0" spc="-5" dirty="0">
                <a:latin typeface="+mn-ea"/>
                <a:cs typeface="Microsoft YaHei UI Light"/>
              </a:rPr>
              <a:t>得到</a:t>
            </a:r>
            <a:r>
              <a:rPr sz="1600" b="0" spc="10" dirty="0">
                <a:latin typeface="+mn-ea"/>
                <a:cs typeface="Microsoft YaHei UI Light"/>
              </a:rPr>
              <a:t> </a:t>
            </a:r>
            <a:r>
              <a:rPr sz="1600" spc="-30" dirty="0">
                <a:latin typeface="+mn-ea"/>
                <a:cs typeface="Trebuchet MS"/>
              </a:rPr>
              <a:t>per </a:t>
            </a:r>
            <a:r>
              <a:rPr sz="1600" spc="-60" dirty="0">
                <a:latin typeface="+mn-ea"/>
                <a:cs typeface="Trebuchet MS"/>
              </a:rPr>
              <a:t>million</a:t>
            </a:r>
            <a:r>
              <a:rPr sz="1600" spc="-75" dirty="0">
                <a:latin typeface="+mn-ea"/>
                <a:cs typeface="Trebuchet MS"/>
              </a:rPr>
              <a:t> </a:t>
            </a:r>
            <a:r>
              <a:rPr sz="1600" spc="60" dirty="0">
                <a:latin typeface="+mn-ea"/>
                <a:cs typeface="Trebuchet MS"/>
              </a:rPr>
              <a:t>(</a:t>
            </a:r>
            <a:r>
              <a:rPr sz="1600" spc="60" dirty="0">
                <a:solidFill>
                  <a:srgbClr val="C00000"/>
                </a:solidFill>
                <a:latin typeface="+mn-ea"/>
                <a:cs typeface="Trebuchet MS"/>
              </a:rPr>
              <a:t>PM</a:t>
            </a:r>
            <a:r>
              <a:rPr sz="1600" spc="60" dirty="0">
                <a:latin typeface="+mn-ea"/>
                <a:cs typeface="Trebuchet MS"/>
              </a:rPr>
              <a:t>)</a:t>
            </a:r>
            <a:endParaRPr sz="1600" dirty="0">
              <a:latin typeface="+mn-ea"/>
              <a:cs typeface="Trebuchet MS"/>
            </a:endParaRPr>
          </a:p>
          <a:p>
            <a:pPr marL="239395" indent="-226695">
              <a:lnSpc>
                <a:spcPct val="100000"/>
              </a:lnSpc>
              <a:spcBef>
                <a:spcPts val="960"/>
              </a:spcBef>
              <a:buFont typeface="Trebuchet MS"/>
              <a:buAutoNum type="arabicPeriod"/>
              <a:tabLst>
                <a:tab pos="240029" algn="l"/>
              </a:tabLst>
            </a:pPr>
            <a:r>
              <a:rPr sz="1600" b="0" spc="-5" dirty="0">
                <a:latin typeface="+mn-ea"/>
                <a:cs typeface="Microsoft YaHei UI Light"/>
              </a:rPr>
              <a:t>用每个基因得到</a:t>
            </a:r>
            <a:r>
              <a:rPr sz="1600" b="0" dirty="0">
                <a:latin typeface="+mn-ea"/>
                <a:cs typeface="Microsoft YaHei UI Light"/>
              </a:rPr>
              <a:t> </a:t>
            </a:r>
            <a:r>
              <a:rPr sz="1600" spc="175" dirty="0">
                <a:latin typeface="+mn-ea"/>
                <a:cs typeface="Trebuchet MS"/>
              </a:rPr>
              <a:t>RPK</a:t>
            </a:r>
            <a:r>
              <a:rPr sz="1600" spc="-50" dirty="0">
                <a:latin typeface="+mn-ea"/>
                <a:cs typeface="Trebuchet MS"/>
              </a:rPr>
              <a:t> </a:t>
            </a:r>
            <a:r>
              <a:rPr sz="1600" b="0" spc="-5" dirty="0">
                <a:latin typeface="+mn-ea"/>
                <a:cs typeface="Microsoft YaHei UI Light"/>
              </a:rPr>
              <a:t>除以第二步得到的</a:t>
            </a:r>
            <a:r>
              <a:rPr sz="1600" b="0" dirty="0">
                <a:latin typeface="+mn-ea"/>
                <a:cs typeface="Microsoft YaHei UI Light"/>
              </a:rPr>
              <a:t> </a:t>
            </a:r>
            <a:r>
              <a:rPr sz="1600" spc="-30" dirty="0">
                <a:latin typeface="+mn-ea"/>
                <a:cs typeface="Trebuchet MS"/>
              </a:rPr>
              <a:t>per</a:t>
            </a:r>
            <a:r>
              <a:rPr sz="1600" spc="-25" dirty="0">
                <a:latin typeface="+mn-ea"/>
                <a:cs typeface="Trebuchet MS"/>
              </a:rPr>
              <a:t> </a:t>
            </a:r>
            <a:r>
              <a:rPr sz="1600" spc="-60" dirty="0">
                <a:latin typeface="+mn-ea"/>
                <a:cs typeface="Trebuchet MS"/>
              </a:rPr>
              <a:t>million</a:t>
            </a:r>
            <a:r>
              <a:rPr sz="1600" spc="-75" dirty="0">
                <a:latin typeface="+mn-ea"/>
                <a:cs typeface="Trebuchet MS"/>
              </a:rPr>
              <a:t> </a:t>
            </a:r>
            <a:r>
              <a:rPr sz="1600" spc="-145" dirty="0">
                <a:latin typeface="+mn-ea"/>
                <a:cs typeface="Trebuchet MS"/>
              </a:rPr>
              <a:t>,</a:t>
            </a:r>
            <a:r>
              <a:rPr sz="1600" b="0" spc="-5" dirty="0">
                <a:latin typeface="+mn-ea"/>
                <a:cs typeface="Microsoft YaHei UI Light"/>
              </a:rPr>
              <a:t>得到</a:t>
            </a:r>
            <a:r>
              <a:rPr sz="1600" b="0" spc="-50" dirty="0">
                <a:latin typeface="+mn-ea"/>
                <a:cs typeface="Microsoft YaHei UI Light"/>
              </a:rPr>
              <a:t> </a:t>
            </a:r>
            <a:r>
              <a:rPr sz="1600" spc="135" dirty="0">
                <a:solidFill>
                  <a:srgbClr val="C00000"/>
                </a:solidFill>
                <a:latin typeface="+mn-ea"/>
                <a:cs typeface="Trebuchet MS"/>
              </a:rPr>
              <a:t>TPM</a:t>
            </a:r>
            <a:endParaRPr sz="1600" dirty="0">
              <a:latin typeface="+mn-ea"/>
              <a:cs typeface="Trebuchet MS"/>
            </a:endParaRPr>
          </a:p>
        </p:txBody>
      </p:sp>
      <p:graphicFrame>
        <p:nvGraphicFramePr>
          <p:cNvPr id="6" name="object 6"/>
          <p:cNvGraphicFramePr>
            <a:graphicFrameLocks noGrp="1"/>
          </p:cNvGraphicFramePr>
          <p:nvPr>
            <p:extLst>
              <p:ext uri="{D42A27DB-BD31-4B8C-83A1-F6EECF244321}">
                <p14:modId xmlns:p14="http://schemas.microsoft.com/office/powerpoint/2010/main" val="1196871066"/>
              </p:ext>
            </p:extLst>
          </p:nvPr>
        </p:nvGraphicFramePr>
        <p:xfrm>
          <a:off x="680976" y="4419600"/>
          <a:ext cx="2848022" cy="1631315"/>
        </p:xfrm>
        <a:graphic>
          <a:graphicData uri="http://schemas.openxmlformats.org/drawingml/2006/table">
            <a:tbl>
              <a:tblPr firstRow="1" bandRow="1">
                <a:tableStyleId>{3C2FFA5D-87B4-456A-9821-1D502468CF0F}</a:tableStyleId>
              </a:tblPr>
              <a:tblGrid>
                <a:gridCol w="1232759">
                  <a:extLst>
                    <a:ext uri="{9D8B030D-6E8A-4147-A177-3AD203B41FA5}">
                      <a16:colId xmlns:a16="http://schemas.microsoft.com/office/drawing/2014/main" val="20000"/>
                    </a:ext>
                  </a:extLst>
                </a:gridCol>
                <a:gridCol w="532930">
                  <a:extLst>
                    <a:ext uri="{9D8B030D-6E8A-4147-A177-3AD203B41FA5}">
                      <a16:colId xmlns:a16="http://schemas.microsoft.com/office/drawing/2014/main" val="20001"/>
                    </a:ext>
                  </a:extLst>
                </a:gridCol>
                <a:gridCol w="532929">
                  <a:extLst>
                    <a:ext uri="{9D8B030D-6E8A-4147-A177-3AD203B41FA5}">
                      <a16:colId xmlns:a16="http://schemas.microsoft.com/office/drawing/2014/main" val="20002"/>
                    </a:ext>
                  </a:extLst>
                </a:gridCol>
                <a:gridCol w="549404">
                  <a:extLst>
                    <a:ext uri="{9D8B030D-6E8A-4147-A177-3AD203B41FA5}">
                      <a16:colId xmlns:a16="http://schemas.microsoft.com/office/drawing/2014/main" val="20003"/>
                    </a:ext>
                  </a:extLst>
                </a:gridCol>
              </a:tblGrid>
              <a:tr h="215762">
                <a:tc>
                  <a:txBody>
                    <a:bodyPr/>
                    <a:lstStyle/>
                    <a:p>
                      <a:pPr marL="9525">
                        <a:lnSpc>
                          <a:spcPts val="1220"/>
                        </a:lnSpc>
                        <a:spcBef>
                          <a:spcPts val="635"/>
                        </a:spcBef>
                      </a:pPr>
                      <a:r>
                        <a:rPr sz="1100" spc="25" dirty="0"/>
                        <a:t>gene</a:t>
                      </a:r>
                      <a:endParaRPr sz="1100">
                        <a:latin typeface="Trebuchet MS"/>
                        <a:cs typeface="Trebuchet MS"/>
                      </a:endParaRPr>
                    </a:p>
                  </a:txBody>
                  <a:tcPr marL="0" marR="0" marT="80645" marB="0"/>
                </a:tc>
                <a:tc>
                  <a:txBody>
                    <a:bodyPr/>
                    <a:lstStyle/>
                    <a:p>
                      <a:pPr marL="9525">
                        <a:lnSpc>
                          <a:spcPts val="1220"/>
                        </a:lnSpc>
                        <a:spcBef>
                          <a:spcPts val="635"/>
                        </a:spcBef>
                      </a:pPr>
                      <a:r>
                        <a:rPr sz="1100" spc="-5" dirty="0"/>
                        <a:t>rep1</a:t>
                      </a:r>
                      <a:endParaRPr sz="1100">
                        <a:latin typeface="Trebuchet MS"/>
                        <a:cs typeface="Trebuchet MS"/>
                      </a:endParaRPr>
                    </a:p>
                  </a:txBody>
                  <a:tcPr marL="0" marR="0" marT="80645" marB="0"/>
                </a:tc>
                <a:tc>
                  <a:txBody>
                    <a:bodyPr/>
                    <a:lstStyle/>
                    <a:p>
                      <a:pPr marL="9525">
                        <a:lnSpc>
                          <a:spcPts val="1220"/>
                        </a:lnSpc>
                        <a:spcBef>
                          <a:spcPts val="635"/>
                        </a:spcBef>
                      </a:pPr>
                      <a:r>
                        <a:rPr sz="1100" spc="-5" dirty="0"/>
                        <a:t>rep2</a:t>
                      </a:r>
                      <a:endParaRPr sz="1100">
                        <a:latin typeface="Trebuchet MS"/>
                        <a:cs typeface="Trebuchet MS"/>
                      </a:endParaRPr>
                    </a:p>
                  </a:txBody>
                  <a:tcPr marL="0" marR="0" marT="80645" marB="0"/>
                </a:tc>
                <a:tc>
                  <a:txBody>
                    <a:bodyPr/>
                    <a:lstStyle/>
                    <a:p>
                      <a:pPr marL="9525">
                        <a:lnSpc>
                          <a:spcPts val="1220"/>
                        </a:lnSpc>
                        <a:spcBef>
                          <a:spcPts val="635"/>
                        </a:spcBef>
                      </a:pPr>
                      <a:r>
                        <a:rPr sz="1100" spc="-5" dirty="0"/>
                        <a:t>rep3</a:t>
                      </a:r>
                      <a:endParaRPr sz="1100">
                        <a:latin typeface="Trebuchet MS"/>
                        <a:cs typeface="Trebuchet MS"/>
                      </a:endParaRPr>
                    </a:p>
                  </a:txBody>
                  <a:tcPr marL="0" marR="0" marT="80645" marB="0"/>
                </a:tc>
                <a:extLst>
                  <a:ext uri="{0D108BD9-81ED-4DB2-BD59-A6C34878D82A}">
                    <a16:rowId xmlns:a16="http://schemas.microsoft.com/office/drawing/2014/main" val="10000"/>
                  </a:ext>
                </a:extLst>
              </a:tr>
              <a:tr h="215763">
                <a:tc>
                  <a:txBody>
                    <a:bodyPr/>
                    <a:lstStyle/>
                    <a:p>
                      <a:pPr marL="9525">
                        <a:lnSpc>
                          <a:spcPts val="1220"/>
                        </a:lnSpc>
                        <a:spcBef>
                          <a:spcPts val="635"/>
                        </a:spcBef>
                      </a:pPr>
                      <a:r>
                        <a:rPr sz="1100" spc="5" dirty="0"/>
                        <a:t>A(2kb)</a:t>
                      </a:r>
                      <a:endParaRPr sz="1100">
                        <a:latin typeface="Trebuchet MS"/>
                        <a:cs typeface="Trebuchet MS"/>
                      </a:endParaRPr>
                    </a:p>
                  </a:txBody>
                  <a:tcPr marL="0" marR="0" marT="80645" marB="0"/>
                </a:tc>
                <a:tc>
                  <a:txBody>
                    <a:bodyPr/>
                    <a:lstStyle/>
                    <a:p>
                      <a:pPr marL="9525">
                        <a:lnSpc>
                          <a:spcPts val="1220"/>
                        </a:lnSpc>
                        <a:spcBef>
                          <a:spcPts val="635"/>
                        </a:spcBef>
                      </a:pPr>
                      <a:r>
                        <a:rPr sz="1100" spc="30" dirty="0"/>
                        <a:t>10</a:t>
                      </a:r>
                      <a:endParaRPr sz="1100" dirty="0">
                        <a:latin typeface="Trebuchet MS"/>
                        <a:cs typeface="Trebuchet MS"/>
                      </a:endParaRPr>
                    </a:p>
                  </a:txBody>
                  <a:tcPr marL="0" marR="0" marT="80645" marB="0"/>
                </a:tc>
                <a:tc>
                  <a:txBody>
                    <a:bodyPr/>
                    <a:lstStyle/>
                    <a:p>
                      <a:pPr marL="9525">
                        <a:lnSpc>
                          <a:spcPts val="1220"/>
                        </a:lnSpc>
                        <a:spcBef>
                          <a:spcPts val="635"/>
                        </a:spcBef>
                      </a:pPr>
                      <a:r>
                        <a:rPr sz="1100" spc="30" dirty="0"/>
                        <a:t>12</a:t>
                      </a:r>
                      <a:endParaRPr sz="1100">
                        <a:latin typeface="Trebuchet MS"/>
                        <a:cs typeface="Trebuchet MS"/>
                      </a:endParaRPr>
                    </a:p>
                  </a:txBody>
                  <a:tcPr marL="0" marR="0" marT="80645" marB="0"/>
                </a:tc>
                <a:tc>
                  <a:txBody>
                    <a:bodyPr/>
                    <a:lstStyle/>
                    <a:p>
                      <a:pPr marL="9525">
                        <a:lnSpc>
                          <a:spcPts val="1220"/>
                        </a:lnSpc>
                        <a:spcBef>
                          <a:spcPts val="635"/>
                        </a:spcBef>
                      </a:pPr>
                      <a:r>
                        <a:rPr sz="1100" spc="30" dirty="0"/>
                        <a:t>30</a:t>
                      </a:r>
                      <a:endParaRPr sz="1100">
                        <a:latin typeface="Trebuchet MS"/>
                        <a:cs typeface="Trebuchet MS"/>
                      </a:endParaRPr>
                    </a:p>
                  </a:txBody>
                  <a:tcPr marL="0" marR="0" marT="80645" marB="0"/>
                </a:tc>
                <a:extLst>
                  <a:ext uri="{0D108BD9-81ED-4DB2-BD59-A6C34878D82A}">
                    <a16:rowId xmlns:a16="http://schemas.microsoft.com/office/drawing/2014/main" val="10001"/>
                  </a:ext>
                </a:extLst>
              </a:tr>
              <a:tr h="215762">
                <a:tc>
                  <a:txBody>
                    <a:bodyPr/>
                    <a:lstStyle/>
                    <a:p>
                      <a:pPr marL="9525">
                        <a:lnSpc>
                          <a:spcPts val="1220"/>
                        </a:lnSpc>
                        <a:spcBef>
                          <a:spcPts val="635"/>
                        </a:spcBef>
                      </a:pPr>
                      <a:r>
                        <a:rPr sz="1100" spc="10" dirty="0"/>
                        <a:t>B(4kb)</a:t>
                      </a:r>
                      <a:endParaRPr sz="1100">
                        <a:latin typeface="Trebuchet MS"/>
                        <a:cs typeface="Trebuchet MS"/>
                      </a:endParaRPr>
                    </a:p>
                  </a:txBody>
                  <a:tcPr marL="0" marR="0" marT="80645" marB="0"/>
                </a:tc>
                <a:tc>
                  <a:txBody>
                    <a:bodyPr/>
                    <a:lstStyle/>
                    <a:p>
                      <a:pPr marL="9525">
                        <a:lnSpc>
                          <a:spcPts val="1220"/>
                        </a:lnSpc>
                        <a:spcBef>
                          <a:spcPts val="635"/>
                        </a:spcBef>
                      </a:pPr>
                      <a:r>
                        <a:rPr sz="1100" spc="30" dirty="0"/>
                        <a:t>20</a:t>
                      </a:r>
                      <a:endParaRPr sz="1100" dirty="0">
                        <a:latin typeface="Trebuchet MS"/>
                        <a:cs typeface="Trebuchet MS"/>
                      </a:endParaRPr>
                    </a:p>
                  </a:txBody>
                  <a:tcPr marL="0" marR="0" marT="80645" marB="0"/>
                </a:tc>
                <a:tc>
                  <a:txBody>
                    <a:bodyPr/>
                    <a:lstStyle/>
                    <a:p>
                      <a:pPr marL="9525">
                        <a:lnSpc>
                          <a:spcPts val="1220"/>
                        </a:lnSpc>
                        <a:spcBef>
                          <a:spcPts val="635"/>
                        </a:spcBef>
                      </a:pPr>
                      <a:r>
                        <a:rPr sz="1100" spc="30" dirty="0"/>
                        <a:t>25</a:t>
                      </a:r>
                      <a:endParaRPr sz="1100">
                        <a:latin typeface="Trebuchet MS"/>
                        <a:cs typeface="Trebuchet MS"/>
                      </a:endParaRPr>
                    </a:p>
                  </a:txBody>
                  <a:tcPr marL="0" marR="0" marT="80645" marB="0"/>
                </a:tc>
                <a:tc>
                  <a:txBody>
                    <a:bodyPr/>
                    <a:lstStyle/>
                    <a:p>
                      <a:pPr marL="9525">
                        <a:lnSpc>
                          <a:spcPts val="1220"/>
                        </a:lnSpc>
                        <a:spcBef>
                          <a:spcPts val="635"/>
                        </a:spcBef>
                      </a:pPr>
                      <a:r>
                        <a:rPr sz="1100" spc="30" dirty="0"/>
                        <a:t>60</a:t>
                      </a:r>
                      <a:endParaRPr sz="1100">
                        <a:latin typeface="Trebuchet MS"/>
                        <a:cs typeface="Trebuchet MS"/>
                      </a:endParaRPr>
                    </a:p>
                  </a:txBody>
                  <a:tcPr marL="0" marR="0" marT="80645" marB="0"/>
                </a:tc>
                <a:extLst>
                  <a:ext uri="{0D108BD9-81ED-4DB2-BD59-A6C34878D82A}">
                    <a16:rowId xmlns:a16="http://schemas.microsoft.com/office/drawing/2014/main" val="10002"/>
                  </a:ext>
                </a:extLst>
              </a:tr>
              <a:tr h="215763">
                <a:tc>
                  <a:txBody>
                    <a:bodyPr/>
                    <a:lstStyle/>
                    <a:p>
                      <a:pPr marL="9525">
                        <a:lnSpc>
                          <a:spcPts val="1220"/>
                        </a:lnSpc>
                        <a:spcBef>
                          <a:spcPts val="635"/>
                        </a:spcBef>
                      </a:pPr>
                      <a:r>
                        <a:rPr sz="1100" spc="15" dirty="0"/>
                        <a:t>C(1kb)</a:t>
                      </a:r>
                      <a:endParaRPr sz="1100">
                        <a:latin typeface="Trebuchet MS"/>
                        <a:cs typeface="Trebuchet MS"/>
                      </a:endParaRPr>
                    </a:p>
                  </a:txBody>
                  <a:tcPr marL="0" marR="0" marT="80645" marB="0"/>
                </a:tc>
                <a:tc>
                  <a:txBody>
                    <a:bodyPr/>
                    <a:lstStyle/>
                    <a:p>
                      <a:pPr marL="9525">
                        <a:lnSpc>
                          <a:spcPts val="1220"/>
                        </a:lnSpc>
                        <a:spcBef>
                          <a:spcPts val="635"/>
                        </a:spcBef>
                      </a:pPr>
                      <a:r>
                        <a:rPr sz="1100" dirty="0"/>
                        <a:t>5</a:t>
                      </a:r>
                      <a:endParaRPr sz="1100">
                        <a:latin typeface="Trebuchet MS"/>
                        <a:cs typeface="Trebuchet MS"/>
                      </a:endParaRPr>
                    </a:p>
                  </a:txBody>
                  <a:tcPr marL="0" marR="0" marT="80645" marB="0"/>
                </a:tc>
                <a:tc>
                  <a:txBody>
                    <a:bodyPr/>
                    <a:lstStyle/>
                    <a:p>
                      <a:pPr marL="9525">
                        <a:lnSpc>
                          <a:spcPts val="1220"/>
                        </a:lnSpc>
                        <a:spcBef>
                          <a:spcPts val="635"/>
                        </a:spcBef>
                      </a:pPr>
                      <a:r>
                        <a:rPr sz="1100" dirty="0"/>
                        <a:t>8</a:t>
                      </a:r>
                      <a:endParaRPr sz="1100">
                        <a:latin typeface="Trebuchet MS"/>
                        <a:cs typeface="Trebuchet MS"/>
                      </a:endParaRPr>
                    </a:p>
                  </a:txBody>
                  <a:tcPr marL="0" marR="0" marT="80645" marB="0"/>
                </a:tc>
                <a:tc>
                  <a:txBody>
                    <a:bodyPr/>
                    <a:lstStyle/>
                    <a:p>
                      <a:pPr marL="9525">
                        <a:lnSpc>
                          <a:spcPts val="1220"/>
                        </a:lnSpc>
                        <a:spcBef>
                          <a:spcPts val="635"/>
                        </a:spcBef>
                      </a:pPr>
                      <a:r>
                        <a:rPr sz="1100" spc="30" dirty="0"/>
                        <a:t>15</a:t>
                      </a:r>
                      <a:endParaRPr sz="1100">
                        <a:latin typeface="Trebuchet MS"/>
                        <a:cs typeface="Trebuchet MS"/>
                      </a:endParaRPr>
                    </a:p>
                  </a:txBody>
                  <a:tcPr marL="0" marR="0" marT="80645" marB="0"/>
                </a:tc>
                <a:extLst>
                  <a:ext uri="{0D108BD9-81ED-4DB2-BD59-A6C34878D82A}">
                    <a16:rowId xmlns:a16="http://schemas.microsoft.com/office/drawing/2014/main" val="10003"/>
                  </a:ext>
                </a:extLst>
              </a:tr>
              <a:tr h="215762">
                <a:tc>
                  <a:txBody>
                    <a:bodyPr/>
                    <a:lstStyle/>
                    <a:p>
                      <a:pPr marL="9525">
                        <a:lnSpc>
                          <a:spcPts val="1220"/>
                        </a:lnSpc>
                        <a:spcBef>
                          <a:spcPts val="635"/>
                        </a:spcBef>
                      </a:pPr>
                      <a:r>
                        <a:rPr sz="1100" spc="15" dirty="0"/>
                        <a:t>D(10kb)</a:t>
                      </a:r>
                      <a:endParaRPr sz="1100">
                        <a:latin typeface="Trebuchet MS"/>
                        <a:cs typeface="Trebuchet MS"/>
                      </a:endParaRPr>
                    </a:p>
                  </a:txBody>
                  <a:tcPr marL="0" marR="0" marT="80645" marB="0"/>
                </a:tc>
                <a:tc>
                  <a:txBody>
                    <a:bodyPr/>
                    <a:lstStyle/>
                    <a:p>
                      <a:pPr marL="9525">
                        <a:lnSpc>
                          <a:spcPts val="1220"/>
                        </a:lnSpc>
                        <a:spcBef>
                          <a:spcPts val="635"/>
                        </a:spcBef>
                      </a:pPr>
                      <a:r>
                        <a:rPr sz="1100" dirty="0"/>
                        <a:t>0</a:t>
                      </a:r>
                      <a:endParaRPr sz="1100">
                        <a:latin typeface="Trebuchet MS"/>
                        <a:cs typeface="Trebuchet MS"/>
                      </a:endParaRPr>
                    </a:p>
                  </a:txBody>
                  <a:tcPr marL="0" marR="0" marT="80645" marB="0"/>
                </a:tc>
                <a:tc>
                  <a:txBody>
                    <a:bodyPr/>
                    <a:lstStyle/>
                    <a:p>
                      <a:pPr marL="9525">
                        <a:lnSpc>
                          <a:spcPts val="1220"/>
                        </a:lnSpc>
                        <a:spcBef>
                          <a:spcPts val="635"/>
                        </a:spcBef>
                      </a:pPr>
                      <a:r>
                        <a:rPr sz="1100" dirty="0"/>
                        <a:t>0</a:t>
                      </a:r>
                      <a:endParaRPr sz="1100">
                        <a:latin typeface="Trebuchet MS"/>
                        <a:cs typeface="Trebuchet MS"/>
                      </a:endParaRPr>
                    </a:p>
                  </a:txBody>
                  <a:tcPr marL="0" marR="0" marT="80645" marB="0"/>
                </a:tc>
                <a:tc>
                  <a:txBody>
                    <a:bodyPr/>
                    <a:lstStyle/>
                    <a:p>
                      <a:pPr marL="9525">
                        <a:lnSpc>
                          <a:spcPts val="1220"/>
                        </a:lnSpc>
                        <a:spcBef>
                          <a:spcPts val="635"/>
                        </a:spcBef>
                      </a:pPr>
                      <a:r>
                        <a:rPr sz="1100" dirty="0"/>
                        <a:t>1</a:t>
                      </a:r>
                      <a:endParaRPr sz="1100">
                        <a:latin typeface="Trebuchet MS"/>
                        <a:cs typeface="Trebuchet MS"/>
                      </a:endParaRPr>
                    </a:p>
                  </a:txBody>
                  <a:tcPr marL="0" marR="0" marT="80645" marB="0"/>
                </a:tc>
                <a:extLst>
                  <a:ext uri="{0D108BD9-81ED-4DB2-BD59-A6C34878D82A}">
                    <a16:rowId xmlns:a16="http://schemas.microsoft.com/office/drawing/2014/main" val="10004"/>
                  </a:ext>
                </a:extLst>
              </a:tr>
              <a:tr h="215719">
                <a:tc>
                  <a:txBody>
                    <a:bodyPr/>
                    <a:lstStyle/>
                    <a:p>
                      <a:pPr marL="9525">
                        <a:lnSpc>
                          <a:spcPts val="1220"/>
                        </a:lnSpc>
                        <a:spcBef>
                          <a:spcPts val="635"/>
                        </a:spcBef>
                      </a:pPr>
                      <a:r>
                        <a:rPr sz="1100" spc="-60" dirty="0"/>
                        <a:t>total</a:t>
                      </a:r>
                      <a:endParaRPr sz="1100">
                        <a:latin typeface="Trebuchet MS"/>
                        <a:cs typeface="Trebuchet MS"/>
                      </a:endParaRPr>
                    </a:p>
                  </a:txBody>
                  <a:tcPr marL="0" marR="0" marT="80645" marB="0"/>
                </a:tc>
                <a:tc>
                  <a:txBody>
                    <a:bodyPr/>
                    <a:lstStyle/>
                    <a:p>
                      <a:pPr marL="9525">
                        <a:lnSpc>
                          <a:spcPts val="1220"/>
                        </a:lnSpc>
                        <a:spcBef>
                          <a:spcPts val="635"/>
                        </a:spcBef>
                      </a:pPr>
                      <a:r>
                        <a:rPr sz="1100" spc="30" dirty="0"/>
                        <a:t>35</a:t>
                      </a:r>
                      <a:endParaRPr sz="1100">
                        <a:latin typeface="Trebuchet MS"/>
                        <a:cs typeface="Trebuchet MS"/>
                      </a:endParaRPr>
                    </a:p>
                  </a:txBody>
                  <a:tcPr marL="0" marR="0" marT="80645" marB="0"/>
                </a:tc>
                <a:tc>
                  <a:txBody>
                    <a:bodyPr/>
                    <a:lstStyle/>
                    <a:p>
                      <a:pPr marL="9525">
                        <a:lnSpc>
                          <a:spcPts val="1220"/>
                        </a:lnSpc>
                        <a:spcBef>
                          <a:spcPts val="635"/>
                        </a:spcBef>
                      </a:pPr>
                      <a:r>
                        <a:rPr sz="1100" spc="30" dirty="0"/>
                        <a:t>45</a:t>
                      </a:r>
                      <a:endParaRPr sz="1100">
                        <a:latin typeface="Trebuchet MS"/>
                        <a:cs typeface="Trebuchet MS"/>
                      </a:endParaRPr>
                    </a:p>
                  </a:txBody>
                  <a:tcPr marL="0" marR="0" marT="80645" marB="0"/>
                </a:tc>
                <a:tc>
                  <a:txBody>
                    <a:bodyPr/>
                    <a:lstStyle/>
                    <a:p>
                      <a:pPr marL="9525">
                        <a:lnSpc>
                          <a:spcPts val="1220"/>
                        </a:lnSpc>
                        <a:spcBef>
                          <a:spcPts val="635"/>
                        </a:spcBef>
                      </a:pPr>
                      <a:r>
                        <a:rPr sz="1100" spc="30" dirty="0"/>
                        <a:t>105</a:t>
                      </a:r>
                      <a:endParaRPr sz="1100">
                        <a:latin typeface="Trebuchet MS"/>
                        <a:cs typeface="Trebuchet MS"/>
                      </a:endParaRPr>
                    </a:p>
                  </a:txBody>
                  <a:tcPr marL="0" marR="0" marT="80645" marB="0"/>
                </a:tc>
                <a:extLst>
                  <a:ext uri="{0D108BD9-81ED-4DB2-BD59-A6C34878D82A}">
                    <a16:rowId xmlns:a16="http://schemas.microsoft.com/office/drawing/2014/main" val="10005"/>
                  </a:ext>
                </a:extLst>
              </a:tr>
              <a:tr h="215752">
                <a:tc>
                  <a:txBody>
                    <a:bodyPr/>
                    <a:lstStyle/>
                    <a:p>
                      <a:pPr marL="9525">
                        <a:lnSpc>
                          <a:spcPts val="1220"/>
                        </a:lnSpc>
                        <a:spcBef>
                          <a:spcPts val="635"/>
                        </a:spcBef>
                      </a:pPr>
                      <a:r>
                        <a:rPr sz="1100" spc="-5" dirty="0"/>
                        <a:t>tens </a:t>
                      </a:r>
                      <a:r>
                        <a:rPr sz="1100" spc="-40" dirty="0"/>
                        <a:t>of</a:t>
                      </a:r>
                      <a:r>
                        <a:rPr sz="1100" spc="-100" dirty="0"/>
                        <a:t> </a:t>
                      </a:r>
                      <a:r>
                        <a:rPr sz="1100" spc="15" dirty="0"/>
                        <a:t>reads</a:t>
                      </a:r>
                      <a:endParaRPr sz="1100">
                        <a:latin typeface="Trebuchet MS"/>
                        <a:cs typeface="Trebuchet MS"/>
                      </a:endParaRPr>
                    </a:p>
                  </a:txBody>
                  <a:tcPr marL="0" marR="0" marT="80645" marB="0"/>
                </a:tc>
                <a:tc>
                  <a:txBody>
                    <a:bodyPr/>
                    <a:lstStyle/>
                    <a:p>
                      <a:pPr marL="9525">
                        <a:lnSpc>
                          <a:spcPts val="1220"/>
                        </a:lnSpc>
                        <a:spcBef>
                          <a:spcPts val="635"/>
                        </a:spcBef>
                      </a:pPr>
                      <a:r>
                        <a:rPr sz="1100" spc="-10" dirty="0"/>
                        <a:t>3.5</a:t>
                      </a:r>
                      <a:endParaRPr sz="1100">
                        <a:latin typeface="Trebuchet MS"/>
                        <a:cs typeface="Trebuchet MS"/>
                      </a:endParaRPr>
                    </a:p>
                  </a:txBody>
                  <a:tcPr marL="0" marR="0" marT="80645" marB="0"/>
                </a:tc>
                <a:tc>
                  <a:txBody>
                    <a:bodyPr/>
                    <a:lstStyle/>
                    <a:p>
                      <a:pPr marL="9525">
                        <a:lnSpc>
                          <a:spcPts val="1220"/>
                        </a:lnSpc>
                        <a:spcBef>
                          <a:spcPts val="635"/>
                        </a:spcBef>
                      </a:pPr>
                      <a:r>
                        <a:rPr sz="1100" spc="-10" dirty="0"/>
                        <a:t>4.5</a:t>
                      </a:r>
                      <a:endParaRPr sz="1100">
                        <a:latin typeface="Trebuchet MS"/>
                        <a:cs typeface="Trebuchet MS"/>
                      </a:endParaRPr>
                    </a:p>
                  </a:txBody>
                  <a:tcPr marL="0" marR="0" marT="80645" marB="0"/>
                </a:tc>
                <a:tc>
                  <a:txBody>
                    <a:bodyPr/>
                    <a:lstStyle/>
                    <a:p>
                      <a:pPr marL="9525">
                        <a:lnSpc>
                          <a:spcPts val="1220"/>
                        </a:lnSpc>
                        <a:spcBef>
                          <a:spcPts val="635"/>
                        </a:spcBef>
                      </a:pPr>
                      <a:r>
                        <a:rPr sz="1100" dirty="0"/>
                        <a:t>10.5</a:t>
                      </a:r>
                      <a:endParaRPr sz="1100" dirty="0">
                        <a:latin typeface="Trebuchet MS"/>
                        <a:cs typeface="Trebuchet MS"/>
                      </a:endParaRPr>
                    </a:p>
                  </a:txBody>
                  <a:tcPr marL="0" marR="0" marT="80645" marB="0"/>
                </a:tc>
                <a:extLst>
                  <a:ext uri="{0D108BD9-81ED-4DB2-BD59-A6C34878D82A}">
                    <a16:rowId xmlns:a16="http://schemas.microsoft.com/office/drawing/2014/main" val="10006"/>
                  </a:ext>
                </a:extLst>
              </a:tr>
            </a:tbl>
          </a:graphicData>
        </a:graphic>
      </p:graphicFrame>
      <p:graphicFrame>
        <p:nvGraphicFramePr>
          <p:cNvPr id="7" name="object 7"/>
          <p:cNvGraphicFramePr>
            <a:graphicFrameLocks noGrp="1"/>
          </p:cNvGraphicFramePr>
          <p:nvPr>
            <p:extLst>
              <p:ext uri="{D42A27DB-BD31-4B8C-83A1-F6EECF244321}">
                <p14:modId xmlns:p14="http://schemas.microsoft.com/office/powerpoint/2010/main" val="2814858101"/>
              </p:ext>
            </p:extLst>
          </p:nvPr>
        </p:nvGraphicFramePr>
        <p:xfrm>
          <a:off x="4035070" y="3820284"/>
          <a:ext cx="3086098" cy="1270632"/>
        </p:xfrm>
        <a:graphic>
          <a:graphicData uri="http://schemas.openxmlformats.org/drawingml/2006/table">
            <a:tbl>
              <a:tblPr firstRow="1" bandRow="1">
                <a:tableStyleId>{3C2FFA5D-87B4-456A-9821-1D502468CF0F}</a:tableStyleId>
              </a:tblPr>
              <a:tblGrid>
                <a:gridCol w="701040">
                  <a:extLst>
                    <a:ext uri="{9D8B030D-6E8A-4147-A177-3AD203B41FA5}">
                      <a16:colId xmlns:a16="http://schemas.microsoft.com/office/drawing/2014/main" val="20000"/>
                    </a:ext>
                  </a:extLst>
                </a:gridCol>
                <a:gridCol w="805179">
                  <a:extLst>
                    <a:ext uri="{9D8B030D-6E8A-4147-A177-3AD203B41FA5}">
                      <a16:colId xmlns:a16="http://schemas.microsoft.com/office/drawing/2014/main" val="20001"/>
                    </a:ext>
                  </a:extLst>
                </a:gridCol>
                <a:gridCol w="760094">
                  <a:extLst>
                    <a:ext uri="{9D8B030D-6E8A-4147-A177-3AD203B41FA5}">
                      <a16:colId xmlns:a16="http://schemas.microsoft.com/office/drawing/2014/main" val="20002"/>
                    </a:ext>
                  </a:extLst>
                </a:gridCol>
                <a:gridCol w="819785">
                  <a:extLst>
                    <a:ext uri="{9D8B030D-6E8A-4147-A177-3AD203B41FA5}">
                      <a16:colId xmlns:a16="http://schemas.microsoft.com/office/drawing/2014/main" val="20003"/>
                    </a:ext>
                  </a:extLst>
                </a:gridCol>
              </a:tblGrid>
              <a:tr h="254126">
                <a:tc>
                  <a:txBody>
                    <a:bodyPr/>
                    <a:lstStyle/>
                    <a:p>
                      <a:pPr marL="9525">
                        <a:lnSpc>
                          <a:spcPts val="1220"/>
                        </a:lnSpc>
                        <a:spcBef>
                          <a:spcPts val="680"/>
                        </a:spcBef>
                      </a:pPr>
                      <a:r>
                        <a:rPr sz="1100" spc="25" dirty="0"/>
                        <a:t>genez</a:t>
                      </a:r>
                      <a:endParaRPr sz="1100">
                        <a:latin typeface="Trebuchet MS"/>
                        <a:cs typeface="Trebuchet MS"/>
                      </a:endParaRPr>
                    </a:p>
                  </a:txBody>
                  <a:tcPr marL="0" marR="0" marT="86360" marB="0"/>
                </a:tc>
                <a:tc>
                  <a:txBody>
                    <a:bodyPr/>
                    <a:lstStyle/>
                    <a:p>
                      <a:pPr marL="10160">
                        <a:lnSpc>
                          <a:spcPts val="1220"/>
                        </a:lnSpc>
                        <a:spcBef>
                          <a:spcPts val="680"/>
                        </a:spcBef>
                      </a:pPr>
                      <a:r>
                        <a:rPr sz="1100" spc="-5" dirty="0"/>
                        <a:t>rep1</a:t>
                      </a:r>
                      <a:r>
                        <a:rPr sz="1100" spc="-60" dirty="0"/>
                        <a:t> </a:t>
                      </a:r>
                      <a:r>
                        <a:rPr sz="1100" spc="125" dirty="0"/>
                        <a:t>RPM</a:t>
                      </a:r>
                      <a:endParaRPr sz="1100">
                        <a:latin typeface="Trebuchet MS"/>
                        <a:cs typeface="Trebuchet MS"/>
                      </a:endParaRPr>
                    </a:p>
                  </a:txBody>
                  <a:tcPr marL="0" marR="0" marT="86360" marB="0"/>
                </a:tc>
                <a:tc>
                  <a:txBody>
                    <a:bodyPr/>
                    <a:lstStyle/>
                    <a:p>
                      <a:pPr marL="10160">
                        <a:lnSpc>
                          <a:spcPts val="1220"/>
                        </a:lnSpc>
                        <a:spcBef>
                          <a:spcPts val="680"/>
                        </a:spcBef>
                      </a:pPr>
                      <a:r>
                        <a:rPr sz="1100" spc="-5" dirty="0"/>
                        <a:t>rep2</a:t>
                      </a:r>
                      <a:r>
                        <a:rPr sz="1100" spc="-70" dirty="0"/>
                        <a:t> </a:t>
                      </a:r>
                      <a:r>
                        <a:rPr sz="1100" spc="130" dirty="0"/>
                        <a:t>RPM</a:t>
                      </a:r>
                      <a:endParaRPr sz="1100">
                        <a:latin typeface="Trebuchet MS"/>
                        <a:cs typeface="Trebuchet MS"/>
                      </a:endParaRPr>
                    </a:p>
                  </a:txBody>
                  <a:tcPr marL="0" marR="0" marT="86360" marB="0"/>
                </a:tc>
                <a:tc>
                  <a:txBody>
                    <a:bodyPr/>
                    <a:lstStyle/>
                    <a:p>
                      <a:pPr marL="10160">
                        <a:lnSpc>
                          <a:spcPts val="1220"/>
                        </a:lnSpc>
                        <a:spcBef>
                          <a:spcPts val="680"/>
                        </a:spcBef>
                      </a:pPr>
                      <a:r>
                        <a:rPr sz="1100" spc="-5" dirty="0"/>
                        <a:t>rep3</a:t>
                      </a:r>
                      <a:r>
                        <a:rPr sz="1100" spc="-65" dirty="0"/>
                        <a:t> </a:t>
                      </a:r>
                      <a:r>
                        <a:rPr sz="1100" spc="130" dirty="0"/>
                        <a:t>RPM</a:t>
                      </a:r>
                      <a:endParaRPr sz="1100">
                        <a:latin typeface="Trebuchet MS"/>
                        <a:cs typeface="Trebuchet MS"/>
                      </a:endParaRPr>
                    </a:p>
                  </a:txBody>
                  <a:tcPr marL="0" marR="0" marT="86360" marB="0"/>
                </a:tc>
                <a:extLst>
                  <a:ext uri="{0D108BD9-81ED-4DB2-BD59-A6C34878D82A}">
                    <a16:rowId xmlns:a16="http://schemas.microsoft.com/office/drawing/2014/main" val="10000"/>
                  </a:ext>
                </a:extLst>
              </a:tr>
              <a:tr h="254127">
                <a:tc>
                  <a:txBody>
                    <a:bodyPr/>
                    <a:lstStyle/>
                    <a:p>
                      <a:pPr marL="9525">
                        <a:lnSpc>
                          <a:spcPts val="1220"/>
                        </a:lnSpc>
                        <a:spcBef>
                          <a:spcPts val="680"/>
                        </a:spcBef>
                      </a:pPr>
                      <a:r>
                        <a:rPr sz="1100" spc="5" dirty="0"/>
                        <a:t>A(2kb)</a:t>
                      </a:r>
                      <a:endParaRPr sz="1100">
                        <a:latin typeface="Trebuchet MS"/>
                        <a:cs typeface="Trebuchet MS"/>
                      </a:endParaRPr>
                    </a:p>
                  </a:txBody>
                  <a:tcPr marL="0" marR="0" marT="86360" marB="0"/>
                </a:tc>
                <a:tc>
                  <a:txBody>
                    <a:bodyPr/>
                    <a:lstStyle/>
                    <a:p>
                      <a:pPr marL="10160">
                        <a:lnSpc>
                          <a:spcPts val="1220"/>
                        </a:lnSpc>
                        <a:spcBef>
                          <a:spcPts val="680"/>
                        </a:spcBef>
                      </a:pPr>
                      <a:r>
                        <a:rPr sz="1100" dirty="0"/>
                        <a:t>2.86</a:t>
                      </a:r>
                      <a:endParaRPr sz="1100">
                        <a:latin typeface="Trebuchet MS"/>
                        <a:cs typeface="Trebuchet MS"/>
                      </a:endParaRPr>
                    </a:p>
                  </a:txBody>
                  <a:tcPr marL="0" marR="0" marT="86360" marB="0"/>
                </a:tc>
                <a:tc>
                  <a:txBody>
                    <a:bodyPr/>
                    <a:lstStyle/>
                    <a:p>
                      <a:pPr marL="10160">
                        <a:lnSpc>
                          <a:spcPts val="1220"/>
                        </a:lnSpc>
                        <a:spcBef>
                          <a:spcPts val="680"/>
                        </a:spcBef>
                      </a:pPr>
                      <a:r>
                        <a:rPr sz="1100" dirty="0"/>
                        <a:t>2.67</a:t>
                      </a:r>
                      <a:endParaRPr sz="1100" dirty="0">
                        <a:latin typeface="Trebuchet MS"/>
                        <a:cs typeface="Trebuchet MS"/>
                      </a:endParaRPr>
                    </a:p>
                  </a:txBody>
                  <a:tcPr marL="0" marR="0" marT="86360" marB="0"/>
                </a:tc>
                <a:tc>
                  <a:txBody>
                    <a:bodyPr/>
                    <a:lstStyle/>
                    <a:p>
                      <a:pPr marL="10160">
                        <a:lnSpc>
                          <a:spcPts val="1220"/>
                        </a:lnSpc>
                        <a:spcBef>
                          <a:spcPts val="680"/>
                        </a:spcBef>
                      </a:pPr>
                      <a:r>
                        <a:rPr sz="1100" dirty="0"/>
                        <a:t>2.83</a:t>
                      </a:r>
                      <a:endParaRPr sz="1100">
                        <a:latin typeface="Trebuchet MS"/>
                        <a:cs typeface="Trebuchet MS"/>
                      </a:endParaRPr>
                    </a:p>
                  </a:txBody>
                  <a:tcPr marL="0" marR="0" marT="86360" marB="0"/>
                </a:tc>
                <a:extLst>
                  <a:ext uri="{0D108BD9-81ED-4DB2-BD59-A6C34878D82A}">
                    <a16:rowId xmlns:a16="http://schemas.microsoft.com/office/drawing/2014/main" val="10001"/>
                  </a:ext>
                </a:extLst>
              </a:tr>
              <a:tr h="254126">
                <a:tc>
                  <a:txBody>
                    <a:bodyPr/>
                    <a:lstStyle/>
                    <a:p>
                      <a:pPr marL="9525">
                        <a:lnSpc>
                          <a:spcPts val="1220"/>
                        </a:lnSpc>
                        <a:spcBef>
                          <a:spcPts val="680"/>
                        </a:spcBef>
                      </a:pPr>
                      <a:r>
                        <a:rPr sz="1100" spc="10" dirty="0"/>
                        <a:t>B(4kb)</a:t>
                      </a:r>
                      <a:endParaRPr sz="1100">
                        <a:latin typeface="Trebuchet MS"/>
                        <a:cs typeface="Trebuchet MS"/>
                      </a:endParaRPr>
                    </a:p>
                  </a:txBody>
                  <a:tcPr marL="0" marR="0" marT="86360" marB="0"/>
                </a:tc>
                <a:tc>
                  <a:txBody>
                    <a:bodyPr/>
                    <a:lstStyle/>
                    <a:p>
                      <a:pPr marL="10160">
                        <a:lnSpc>
                          <a:spcPts val="1220"/>
                        </a:lnSpc>
                        <a:spcBef>
                          <a:spcPts val="680"/>
                        </a:spcBef>
                      </a:pPr>
                      <a:r>
                        <a:rPr sz="1100" dirty="0"/>
                        <a:t>5.71</a:t>
                      </a:r>
                      <a:endParaRPr sz="1100" dirty="0">
                        <a:latin typeface="Trebuchet MS"/>
                        <a:cs typeface="Trebuchet MS"/>
                      </a:endParaRPr>
                    </a:p>
                  </a:txBody>
                  <a:tcPr marL="0" marR="0" marT="86360" marB="0"/>
                </a:tc>
                <a:tc>
                  <a:txBody>
                    <a:bodyPr/>
                    <a:lstStyle/>
                    <a:p>
                      <a:pPr marL="10160">
                        <a:lnSpc>
                          <a:spcPts val="1220"/>
                        </a:lnSpc>
                        <a:spcBef>
                          <a:spcPts val="680"/>
                        </a:spcBef>
                      </a:pPr>
                      <a:r>
                        <a:rPr sz="1100" dirty="0"/>
                        <a:t>5.56</a:t>
                      </a:r>
                      <a:endParaRPr sz="1100" dirty="0">
                        <a:latin typeface="Trebuchet MS"/>
                        <a:cs typeface="Trebuchet MS"/>
                      </a:endParaRPr>
                    </a:p>
                  </a:txBody>
                  <a:tcPr marL="0" marR="0" marT="86360" marB="0"/>
                </a:tc>
                <a:tc>
                  <a:txBody>
                    <a:bodyPr/>
                    <a:lstStyle/>
                    <a:p>
                      <a:pPr marL="10160">
                        <a:lnSpc>
                          <a:spcPts val="1220"/>
                        </a:lnSpc>
                        <a:spcBef>
                          <a:spcPts val="680"/>
                        </a:spcBef>
                      </a:pPr>
                      <a:r>
                        <a:rPr sz="1100" dirty="0"/>
                        <a:t>5.66</a:t>
                      </a:r>
                      <a:endParaRPr sz="1100">
                        <a:latin typeface="Trebuchet MS"/>
                        <a:cs typeface="Trebuchet MS"/>
                      </a:endParaRPr>
                    </a:p>
                  </a:txBody>
                  <a:tcPr marL="0" marR="0" marT="86360" marB="0"/>
                </a:tc>
                <a:extLst>
                  <a:ext uri="{0D108BD9-81ED-4DB2-BD59-A6C34878D82A}">
                    <a16:rowId xmlns:a16="http://schemas.microsoft.com/office/drawing/2014/main" val="10002"/>
                  </a:ext>
                </a:extLst>
              </a:tr>
              <a:tr h="254126">
                <a:tc>
                  <a:txBody>
                    <a:bodyPr/>
                    <a:lstStyle/>
                    <a:p>
                      <a:pPr marL="9525">
                        <a:lnSpc>
                          <a:spcPts val="1220"/>
                        </a:lnSpc>
                        <a:spcBef>
                          <a:spcPts val="680"/>
                        </a:spcBef>
                      </a:pPr>
                      <a:r>
                        <a:rPr sz="1100" spc="15" dirty="0"/>
                        <a:t>C(1kb)</a:t>
                      </a:r>
                      <a:endParaRPr sz="1100">
                        <a:latin typeface="Trebuchet MS"/>
                        <a:cs typeface="Trebuchet MS"/>
                      </a:endParaRPr>
                    </a:p>
                  </a:txBody>
                  <a:tcPr marL="0" marR="0" marT="86360" marB="0"/>
                </a:tc>
                <a:tc>
                  <a:txBody>
                    <a:bodyPr/>
                    <a:lstStyle/>
                    <a:p>
                      <a:pPr marL="10160">
                        <a:lnSpc>
                          <a:spcPts val="1220"/>
                        </a:lnSpc>
                        <a:spcBef>
                          <a:spcPts val="680"/>
                        </a:spcBef>
                      </a:pPr>
                      <a:r>
                        <a:rPr sz="1100" dirty="0"/>
                        <a:t>1.43</a:t>
                      </a:r>
                      <a:endParaRPr sz="1100">
                        <a:latin typeface="Trebuchet MS"/>
                        <a:cs typeface="Trebuchet MS"/>
                      </a:endParaRPr>
                    </a:p>
                  </a:txBody>
                  <a:tcPr marL="0" marR="0" marT="86360" marB="0"/>
                </a:tc>
                <a:tc>
                  <a:txBody>
                    <a:bodyPr/>
                    <a:lstStyle/>
                    <a:p>
                      <a:pPr marL="10160">
                        <a:lnSpc>
                          <a:spcPts val="1220"/>
                        </a:lnSpc>
                        <a:spcBef>
                          <a:spcPts val="680"/>
                        </a:spcBef>
                      </a:pPr>
                      <a:r>
                        <a:rPr sz="1100" dirty="0"/>
                        <a:t>1.78</a:t>
                      </a:r>
                      <a:endParaRPr sz="1100">
                        <a:latin typeface="Trebuchet MS"/>
                        <a:cs typeface="Trebuchet MS"/>
                      </a:endParaRPr>
                    </a:p>
                  </a:txBody>
                  <a:tcPr marL="0" marR="0" marT="86360" marB="0"/>
                </a:tc>
                <a:tc>
                  <a:txBody>
                    <a:bodyPr/>
                    <a:lstStyle/>
                    <a:p>
                      <a:pPr marL="10160">
                        <a:lnSpc>
                          <a:spcPts val="1220"/>
                        </a:lnSpc>
                        <a:spcBef>
                          <a:spcPts val="680"/>
                        </a:spcBef>
                      </a:pPr>
                      <a:r>
                        <a:rPr sz="1100" dirty="0"/>
                        <a:t>1.42</a:t>
                      </a:r>
                      <a:endParaRPr sz="1100">
                        <a:latin typeface="Trebuchet MS"/>
                        <a:cs typeface="Trebuchet MS"/>
                      </a:endParaRPr>
                    </a:p>
                  </a:txBody>
                  <a:tcPr marL="0" marR="0" marT="86360" marB="0"/>
                </a:tc>
                <a:extLst>
                  <a:ext uri="{0D108BD9-81ED-4DB2-BD59-A6C34878D82A}">
                    <a16:rowId xmlns:a16="http://schemas.microsoft.com/office/drawing/2014/main" val="10003"/>
                  </a:ext>
                </a:extLst>
              </a:tr>
              <a:tr h="254127">
                <a:tc>
                  <a:txBody>
                    <a:bodyPr/>
                    <a:lstStyle/>
                    <a:p>
                      <a:pPr marL="9525">
                        <a:lnSpc>
                          <a:spcPts val="1220"/>
                        </a:lnSpc>
                        <a:spcBef>
                          <a:spcPts val="680"/>
                        </a:spcBef>
                      </a:pPr>
                      <a:r>
                        <a:rPr sz="1100" spc="15" dirty="0"/>
                        <a:t>D(10kb)</a:t>
                      </a:r>
                      <a:endParaRPr sz="1100">
                        <a:latin typeface="Trebuchet MS"/>
                        <a:cs typeface="Trebuchet MS"/>
                      </a:endParaRPr>
                    </a:p>
                  </a:txBody>
                  <a:tcPr marL="0" marR="0" marT="86360" marB="0"/>
                </a:tc>
                <a:tc>
                  <a:txBody>
                    <a:bodyPr/>
                    <a:lstStyle/>
                    <a:p>
                      <a:pPr marL="10160">
                        <a:lnSpc>
                          <a:spcPts val="1220"/>
                        </a:lnSpc>
                        <a:spcBef>
                          <a:spcPts val="680"/>
                        </a:spcBef>
                      </a:pPr>
                      <a:r>
                        <a:rPr sz="1100" dirty="0"/>
                        <a:t>0</a:t>
                      </a:r>
                      <a:endParaRPr sz="1100" dirty="0">
                        <a:latin typeface="Trebuchet MS"/>
                        <a:cs typeface="Trebuchet MS"/>
                      </a:endParaRPr>
                    </a:p>
                  </a:txBody>
                  <a:tcPr marL="0" marR="0" marT="86360" marB="0"/>
                </a:tc>
                <a:tc>
                  <a:txBody>
                    <a:bodyPr/>
                    <a:lstStyle/>
                    <a:p>
                      <a:pPr marL="10160">
                        <a:lnSpc>
                          <a:spcPts val="1220"/>
                        </a:lnSpc>
                        <a:spcBef>
                          <a:spcPts val="680"/>
                        </a:spcBef>
                      </a:pPr>
                      <a:r>
                        <a:rPr sz="1100" dirty="0"/>
                        <a:t>0</a:t>
                      </a:r>
                      <a:endParaRPr sz="1100">
                        <a:latin typeface="Trebuchet MS"/>
                        <a:cs typeface="Trebuchet MS"/>
                      </a:endParaRPr>
                    </a:p>
                  </a:txBody>
                  <a:tcPr marL="0" marR="0" marT="86360" marB="0"/>
                </a:tc>
                <a:tc>
                  <a:txBody>
                    <a:bodyPr/>
                    <a:lstStyle/>
                    <a:p>
                      <a:pPr marL="10160">
                        <a:lnSpc>
                          <a:spcPts val="1220"/>
                        </a:lnSpc>
                        <a:spcBef>
                          <a:spcPts val="680"/>
                        </a:spcBef>
                      </a:pPr>
                      <a:r>
                        <a:rPr sz="1100" dirty="0"/>
                        <a:t>0.09</a:t>
                      </a:r>
                      <a:endParaRPr sz="1100" dirty="0">
                        <a:latin typeface="Trebuchet MS"/>
                        <a:cs typeface="Trebuchet MS"/>
                      </a:endParaRPr>
                    </a:p>
                  </a:txBody>
                  <a:tcPr marL="0" marR="0" marT="86360" marB="0"/>
                </a:tc>
                <a:extLst>
                  <a:ext uri="{0D108BD9-81ED-4DB2-BD59-A6C34878D82A}">
                    <a16:rowId xmlns:a16="http://schemas.microsoft.com/office/drawing/2014/main" val="10004"/>
                  </a:ext>
                </a:extLst>
              </a:tr>
            </a:tbl>
          </a:graphicData>
        </a:graphic>
      </p:graphicFrame>
      <p:graphicFrame>
        <p:nvGraphicFramePr>
          <p:cNvPr id="9" name="object 9"/>
          <p:cNvGraphicFramePr>
            <a:graphicFrameLocks noGrp="1"/>
          </p:cNvGraphicFramePr>
          <p:nvPr>
            <p:extLst>
              <p:ext uri="{D42A27DB-BD31-4B8C-83A1-F6EECF244321}">
                <p14:modId xmlns:p14="http://schemas.microsoft.com/office/powerpoint/2010/main" val="551990936"/>
              </p:ext>
            </p:extLst>
          </p:nvPr>
        </p:nvGraphicFramePr>
        <p:xfrm>
          <a:off x="4035069" y="5417091"/>
          <a:ext cx="3086099" cy="1270621"/>
        </p:xfrm>
        <a:graphic>
          <a:graphicData uri="http://schemas.openxmlformats.org/drawingml/2006/table">
            <a:tbl>
              <a:tblPr firstRow="1" bandRow="1">
                <a:tableStyleId>{3C2FFA5D-87B4-456A-9821-1D502468CF0F}</a:tableStyleId>
              </a:tblPr>
              <a:tblGrid>
                <a:gridCol w="988060">
                  <a:extLst>
                    <a:ext uri="{9D8B030D-6E8A-4147-A177-3AD203B41FA5}">
                      <a16:colId xmlns:a16="http://schemas.microsoft.com/office/drawing/2014/main" val="20000"/>
                    </a:ext>
                  </a:extLst>
                </a:gridCol>
                <a:gridCol w="731520">
                  <a:extLst>
                    <a:ext uri="{9D8B030D-6E8A-4147-A177-3AD203B41FA5}">
                      <a16:colId xmlns:a16="http://schemas.microsoft.com/office/drawing/2014/main" val="20001"/>
                    </a:ext>
                  </a:extLst>
                </a:gridCol>
                <a:gridCol w="683259">
                  <a:extLst>
                    <a:ext uri="{9D8B030D-6E8A-4147-A177-3AD203B41FA5}">
                      <a16:colId xmlns:a16="http://schemas.microsoft.com/office/drawing/2014/main" val="20002"/>
                    </a:ext>
                  </a:extLst>
                </a:gridCol>
                <a:gridCol w="683260">
                  <a:extLst>
                    <a:ext uri="{9D8B030D-6E8A-4147-A177-3AD203B41FA5}">
                      <a16:colId xmlns:a16="http://schemas.microsoft.com/office/drawing/2014/main" val="20003"/>
                    </a:ext>
                  </a:extLst>
                </a:gridCol>
              </a:tblGrid>
              <a:tr h="181483">
                <a:tc>
                  <a:txBody>
                    <a:bodyPr/>
                    <a:lstStyle/>
                    <a:p>
                      <a:pPr marL="9525">
                        <a:lnSpc>
                          <a:spcPts val="1285"/>
                        </a:lnSpc>
                        <a:spcBef>
                          <a:spcPts val="45"/>
                        </a:spcBef>
                      </a:pPr>
                      <a:r>
                        <a:rPr sz="1100" spc="25" dirty="0"/>
                        <a:t>genez</a:t>
                      </a:r>
                      <a:endParaRPr sz="1100">
                        <a:latin typeface="Trebuchet MS"/>
                        <a:cs typeface="Trebuchet MS"/>
                      </a:endParaRPr>
                    </a:p>
                  </a:txBody>
                  <a:tcPr marL="0" marR="0" marT="5715" marB="0"/>
                </a:tc>
                <a:tc>
                  <a:txBody>
                    <a:bodyPr/>
                    <a:lstStyle/>
                    <a:p>
                      <a:pPr marL="9525">
                        <a:lnSpc>
                          <a:spcPts val="1285"/>
                        </a:lnSpc>
                        <a:spcBef>
                          <a:spcPts val="45"/>
                        </a:spcBef>
                      </a:pPr>
                      <a:r>
                        <a:rPr sz="1100" spc="-5" dirty="0"/>
                        <a:t>rep1</a:t>
                      </a:r>
                      <a:r>
                        <a:rPr sz="1100" spc="-70" dirty="0"/>
                        <a:t> </a:t>
                      </a:r>
                      <a:r>
                        <a:rPr sz="1100" spc="120" dirty="0"/>
                        <a:t>RPK</a:t>
                      </a:r>
                      <a:endParaRPr sz="1100">
                        <a:latin typeface="Trebuchet MS"/>
                        <a:cs typeface="Trebuchet MS"/>
                      </a:endParaRPr>
                    </a:p>
                  </a:txBody>
                  <a:tcPr marL="0" marR="0" marT="5715" marB="0"/>
                </a:tc>
                <a:tc>
                  <a:txBody>
                    <a:bodyPr/>
                    <a:lstStyle/>
                    <a:p>
                      <a:pPr marL="10160">
                        <a:lnSpc>
                          <a:spcPts val="1285"/>
                        </a:lnSpc>
                        <a:spcBef>
                          <a:spcPts val="45"/>
                        </a:spcBef>
                      </a:pPr>
                      <a:r>
                        <a:rPr sz="1100" spc="-5" dirty="0"/>
                        <a:t>rep2</a:t>
                      </a:r>
                      <a:r>
                        <a:rPr sz="1100" spc="-75" dirty="0"/>
                        <a:t> </a:t>
                      </a:r>
                      <a:r>
                        <a:rPr sz="1100" spc="125" dirty="0"/>
                        <a:t>RPK</a:t>
                      </a:r>
                      <a:endParaRPr sz="1100">
                        <a:latin typeface="Trebuchet MS"/>
                        <a:cs typeface="Trebuchet MS"/>
                      </a:endParaRPr>
                    </a:p>
                  </a:txBody>
                  <a:tcPr marL="0" marR="0" marT="5715" marB="0"/>
                </a:tc>
                <a:tc>
                  <a:txBody>
                    <a:bodyPr/>
                    <a:lstStyle/>
                    <a:p>
                      <a:pPr marL="10160">
                        <a:lnSpc>
                          <a:spcPts val="1285"/>
                        </a:lnSpc>
                        <a:spcBef>
                          <a:spcPts val="45"/>
                        </a:spcBef>
                      </a:pPr>
                      <a:r>
                        <a:rPr sz="1100" spc="-5" dirty="0"/>
                        <a:t>rep3</a:t>
                      </a:r>
                      <a:r>
                        <a:rPr sz="1100" spc="-80" dirty="0"/>
                        <a:t> </a:t>
                      </a:r>
                      <a:r>
                        <a:rPr sz="1100" spc="120" dirty="0"/>
                        <a:t>RPK</a:t>
                      </a:r>
                      <a:endParaRPr sz="1100">
                        <a:latin typeface="Trebuchet MS"/>
                        <a:cs typeface="Trebuchet MS"/>
                      </a:endParaRPr>
                    </a:p>
                  </a:txBody>
                  <a:tcPr marL="0" marR="0" marT="5715" marB="0"/>
                </a:tc>
                <a:extLst>
                  <a:ext uri="{0D108BD9-81ED-4DB2-BD59-A6C34878D82A}">
                    <a16:rowId xmlns:a16="http://schemas.microsoft.com/office/drawing/2014/main" val="10000"/>
                  </a:ext>
                </a:extLst>
              </a:tr>
              <a:tr h="181483">
                <a:tc>
                  <a:txBody>
                    <a:bodyPr/>
                    <a:lstStyle/>
                    <a:p>
                      <a:pPr marL="9525">
                        <a:lnSpc>
                          <a:spcPts val="1285"/>
                        </a:lnSpc>
                        <a:spcBef>
                          <a:spcPts val="45"/>
                        </a:spcBef>
                      </a:pPr>
                      <a:r>
                        <a:rPr sz="1100" spc="5" dirty="0"/>
                        <a:t>A(2kb)</a:t>
                      </a:r>
                      <a:endParaRPr sz="1100">
                        <a:latin typeface="Trebuchet MS"/>
                        <a:cs typeface="Trebuchet MS"/>
                      </a:endParaRPr>
                    </a:p>
                  </a:txBody>
                  <a:tcPr marL="0" marR="0" marT="5715" marB="0"/>
                </a:tc>
                <a:tc>
                  <a:txBody>
                    <a:bodyPr/>
                    <a:lstStyle/>
                    <a:p>
                      <a:pPr marL="9525">
                        <a:lnSpc>
                          <a:spcPts val="1285"/>
                        </a:lnSpc>
                        <a:spcBef>
                          <a:spcPts val="45"/>
                        </a:spcBef>
                      </a:pPr>
                      <a:r>
                        <a:rPr sz="1100" dirty="0"/>
                        <a:t>5</a:t>
                      </a:r>
                      <a:endParaRPr sz="1100">
                        <a:latin typeface="Trebuchet MS"/>
                        <a:cs typeface="Trebuchet MS"/>
                      </a:endParaRPr>
                    </a:p>
                  </a:txBody>
                  <a:tcPr marL="0" marR="0" marT="5715" marB="0"/>
                </a:tc>
                <a:tc>
                  <a:txBody>
                    <a:bodyPr/>
                    <a:lstStyle/>
                    <a:p>
                      <a:pPr marL="10160">
                        <a:lnSpc>
                          <a:spcPts val="1285"/>
                        </a:lnSpc>
                        <a:spcBef>
                          <a:spcPts val="45"/>
                        </a:spcBef>
                      </a:pPr>
                      <a:r>
                        <a:rPr sz="1100" dirty="0"/>
                        <a:t>6</a:t>
                      </a:r>
                      <a:endParaRPr sz="1100" dirty="0">
                        <a:latin typeface="Trebuchet MS"/>
                        <a:cs typeface="Trebuchet MS"/>
                      </a:endParaRPr>
                    </a:p>
                  </a:txBody>
                  <a:tcPr marL="0" marR="0" marT="5715" marB="0"/>
                </a:tc>
                <a:tc>
                  <a:txBody>
                    <a:bodyPr/>
                    <a:lstStyle/>
                    <a:p>
                      <a:pPr marL="10160">
                        <a:lnSpc>
                          <a:spcPts val="1285"/>
                        </a:lnSpc>
                        <a:spcBef>
                          <a:spcPts val="45"/>
                        </a:spcBef>
                      </a:pPr>
                      <a:r>
                        <a:rPr sz="1100" spc="30" dirty="0"/>
                        <a:t>15</a:t>
                      </a:r>
                      <a:endParaRPr sz="1100">
                        <a:latin typeface="Trebuchet MS"/>
                        <a:cs typeface="Trebuchet MS"/>
                      </a:endParaRPr>
                    </a:p>
                  </a:txBody>
                  <a:tcPr marL="0" marR="0" marT="5715" marB="0"/>
                </a:tc>
                <a:extLst>
                  <a:ext uri="{0D108BD9-81ED-4DB2-BD59-A6C34878D82A}">
                    <a16:rowId xmlns:a16="http://schemas.microsoft.com/office/drawing/2014/main" val="10001"/>
                  </a:ext>
                </a:extLst>
              </a:tr>
              <a:tr h="181584">
                <a:tc>
                  <a:txBody>
                    <a:bodyPr/>
                    <a:lstStyle/>
                    <a:p>
                      <a:pPr marL="9525">
                        <a:lnSpc>
                          <a:spcPts val="1280"/>
                        </a:lnSpc>
                        <a:spcBef>
                          <a:spcPts val="45"/>
                        </a:spcBef>
                      </a:pPr>
                      <a:r>
                        <a:rPr sz="1100" spc="10" dirty="0"/>
                        <a:t>B(4kb)</a:t>
                      </a:r>
                      <a:endParaRPr sz="1100">
                        <a:latin typeface="Trebuchet MS"/>
                        <a:cs typeface="Trebuchet MS"/>
                      </a:endParaRPr>
                    </a:p>
                  </a:txBody>
                  <a:tcPr marL="0" marR="0" marT="5715" marB="0"/>
                </a:tc>
                <a:tc>
                  <a:txBody>
                    <a:bodyPr/>
                    <a:lstStyle/>
                    <a:p>
                      <a:pPr marL="9525">
                        <a:lnSpc>
                          <a:spcPts val="1280"/>
                        </a:lnSpc>
                        <a:spcBef>
                          <a:spcPts val="45"/>
                        </a:spcBef>
                      </a:pPr>
                      <a:r>
                        <a:rPr sz="1100" dirty="0"/>
                        <a:t>5</a:t>
                      </a:r>
                      <a:endParaRPr sz="1100">
                        <a:latin typeface="Trebuchet MS"/>
                        <a:cs typeface="Trebuchet MS"/>
                      </a:endParaRPr>
                    </a:p>
                  </a:txBody>
                  <a:tcPr marL="0" marR="0" marT="5715" marB="0"/>
                </a:tc>
                <a:tc>
                  <a:txBody>
                    <a:bodyPr/>
                    <a:lstStyle/>
                    <a:p>
                      <a:pPr marL="10160">
                        <a:lnSpc>
                          <a:spcPts val="1280"/>
                        </a:lnSpc>
                        <a:spcBef>
                          <a:spcPts val="45"/>
                        </a:spcBef>
                      </a:pPr>
                      <a:r>
                        <a:rPr sz="1100" dirty="0"/>
                        <a:t>6.25</a:t>
                      </a:r>
                      <a:endParaRPr sz="1100">
                        <a:latin typeface="Trebuchet MS"/>
                        <a:cs typeface="Trebuchet MS"/>
                      </a:endParaRPr>
                    </a:p>
                  </a:txBody>
                  <a:tcPr marL="0" marR="0" marT="5715" marB="0"/>
                </a:tc>
                <a:tc>
                  <a:txBody>
                    <a:bodyPr/>
                    <a:lstStyle/>
                    <a:p>
                      <a:pPr marL="10160">
                        <a:lnSpc>
                          <a:spcPts val="1280"/>
                        </a:lnSpc>
                        <a:spcBef>
                          <a:spcPts val="45"/>
                        </a:spcBef>
                      </a:pPr>
                      <a:r>
                        <a:rPr sz="1100" spc="30" dirty="0"/>
                        <a:t>15</a:t>
                      </a:r>
                      <a:endParaRPr sz="1100">
                        <a:latin typeface="Trebuchet MS"/>
                        <a:cs typeface="Trebuchet MS"/>
                      </a:endParaRPr>
                    </a:p>
                  </a:txBody>
                  <a:tcPr marL="0" marR="0" marT="5715" marB="0"/>
                </a:tc>
                <a:extLst>
                  <a:ext uri="{0D108BD9-81ED-4DB2-BD59-A6C34878D82A}">
                    <a16:rowId xmlns:a16="http://schemas.microsoft.com/office/drawing/2014/main" val="10002"/>
                  </a:ext>
                </a:extLst>
              </a:tr>
              <a:tr h="181521">
                <a:tc>
                  <a:txBody>
                    <a:bodyPr/>
                    <a:lstStyle/>
                    <a:p>
                      <a:pPr marL="9525">
                        <a:lnSpc>
                          <a:spcPts val="1285"/>
                        </a:lnSpc>
                        <a:spcBef>
                          <a:spcPts val="45"/>
                        </a:spcBef>
                      </a:pPr>
                      <a:r>
                        <a:rPr sz="1100" spc="15" dirty="0"/>
                        <a:t>C(1kb)</a:t>
                      </a:r>
                      <a:endParaRPr sz="1100">
                        <a:latin typeface="Trebuchet MS"/>
                        <a:cs typeface="Trebuchet MS"/>
                      </a:endParaRPr>
                    </a:p>
                  </a:txBody>
                  <a:tcPr marL="0" marR="0" marT="5715" marB="0"/>
                </a:tc>
                <a:tc>
                  <a:txBody>
                    <a:bodyPr/>
                    <a:lstStyle/>
                    <a:p>
                      <a:pPr marL="9525">
                        <a:lnSpc>
                          <a:spcPts val="1285"/>
                        </a:lnSpc>
                        <a:spcBef>
                          <a:spcPts val="45"/>
                        </a:spcBef>
                      </a:pPr>
                      <a:r>
                        <a:rPr sz="1100" dirty="0"/>
                        <a:t>5</a:t>
                      </a:r>
                      <a:endParaRPr sz="1100">
                        <a:latin typeface="Trebuchet MS"/>
                        <a:cs typeface="Trebuchet MS"/>
                      </a:endParaRPr>
                    </a:p>
                  </a:txBody>
                  <a:tcPr marL="0" marR="0" marT="5715" marB="0"/>
                </a:tc>
                <a:tc>
                  <a:txBody>
                    <a:bodyPr/>
                    <a:lstStyle/>
                    <a:p>
                      <a:pPr marL="10160">
                        <a:lnSpc>
                          <a:spcPts val="1285"/>
                        </a:lnSpc>
                        <a:spcBef>
                          <a:spcPts val="45"/>
                        </a:spcBef>
                      </a:pPr>
                      <a:r>
                        <a:rPr sz="1100" dirty="0"/>
                        <a:t>8</a:t>
                      </a:r>
                      <a:endParaRPr sz="1100">
                        <a:latin typeface="Trebuchet MS"/>
                        <a:cs typeface="Trebuchet MS"/>
                      </a:endParaRPr>
                    </a:p>
                  </a:txBody>
                  <a:tcPr marL="0" marR="0" marT="5715" marB="0"/>
                </a:tc>
                <a:tc>
                  <a:txBody>
                    <a:bodyPr/>
                    <a:lstStyle/>
                    <a:p>
                      <a:pPr marL="10160">
                        <a:lnSpc>
                          <a:spcPts val="1285"/>
                        </a:lnSpc>
                        <a:spcBef>
                          <a:spcPts val="45"/>
                        </a:spcBef>
                      </a:pPr>
                      <a:r>
                        <a:rPr sz="1100" spc="30" dirty="0"/>
                        <a:t>15</a:t>
                      </a:r>
                      <a:endParaRPr sz="1100">
                        <a:latin typeface="Trebuchet MS"/>
                        <a:cs typeface="Trebuchet MS"/>
                      </a:endParaRPr>
                    </a:p>
                  </a:txBody>
                  <a:tcPr marL="0" marR="0" marT="5715" marB="0"/>
                </a:tc>
                <a:extLst>
                  <a:ext uri="{0D108BD9-81ED-4DB2-BD59-A6C34878D82A}">
                    <a16:rowId xmlns:a16="http://schemas.microsoft.com/office/drawing/2014/main" val="10003"/>
                  </a:ext>
                </a:extLst>
              </a:tr>
              <a:tr h="181508">
                <a:tc>
                  <a:txBody>
                    <a:bodyPr/>
                    <a:lstStyle/>
                    <a:p>
                      <a:pPr marL="9525">
                        <a:lnSpc>
                          <a:spcPts val="1285"/>
                        </a:lnSpc>
                        <a:spcBef>
                          <a:spcPts val="45"/>
                        </a:spcBef>
                      </a:pPr>
                      <a:r>
                        <a:rPr sz="1100" spc="15" dirty="0"/>
                        <a:t>D(10kb)</a:t>
                      </a:r>
                      <a:endParaRPr sz="1100">
                        <a:latin typeface="Trebuchet MS"/>
                        <a:cs typeface="Trebuchet MS"/>
                      </a:endParaRPr>
                    </a:p>
                  </a:txBody>
                  <a:tcPr marL="0" marR="0" marT="5715" marB="0"/>
                </a:tc>
                <a:tc>
                  <a:txBody>
                    <a:bodyPr/>
                    <a:lstStyle/>
                    <a:p>
                      <a:pPr marL="9525">
                        <a:lnSpc>
                          <a:spcPts val="1285"/>
                        </a:lnSpc>
                        <a:spcBef>
                          <a:spcPts val="45"/>
                        </a:spcBef>
                      </a:pPr>
                      <a:r>
                        <a:rPr sz="1100" dirty="0"/>
                        <a:t>0</a:t>
                      </a:r>
                      <a:endParaRPr sz="1100">
                        <a:latin typeface="Trebuchet MS"/>
                        <a:cs typeface="Trebuchet MS"/>
                      </a:endParaRPr>
                    </a:p>
                  </a:txBody>
                  <a:tcPr marL="0" marR="0" marT="5715" marB="0"/>
                </a:tc>
                <a:tc>
                  <a:txBody>
                    <a:bodyPr/>
                    <a:lstStyle/>
                    <a:p>
                      <a:pPr marL="10160">
                        <a:lnSpc>
                          <a:spcPts val="1285"/>
                        </a:lnSpc>
                        <a:spcBef>
                          <a:spcPts val="45"/>
                        </a:spcBef>
                      </a:pPr>
                      <a:r>
                        <a:rPr sz="1100" dirty="0"/>
                        <a:t>0</a:t>
                      </a:r>
                      <a:endParaRPr sz="1100">
                        <a:latin typeface="Trebuchet MS"/>
                        <a:cs typeface="Trebuchet MS"/>
                      </a:endParaRPr>
                    </a:p>
                  </a:txBody>
                  <a:tcPr marL="0" marR="0" marT="5715" marB="0"/>
                </a:tc>
                <a:tc>
                  <a:txBody>
                    <a:bodyPr/>
                    <a:lstStyle/>
                    <a:p>
                      <a:pPr marL="10160">
                        <a:lnSpc>
                          <a:spcPts val="1285"/>
                        </a:lnSpc>
                        <a:spcBef>
                          <a:spcPts val="45"/>
                        </a:spcBef>
                      </a:pPr>
                      <a:r>
                        <a:rPr sz="1100" spc="-10" dirty="0"/>
                        <a:t>0.1</a:t>
                      </a:r>
                      <a:endParaRPr sz="1100">
                        <a:latin typeface="Trebuchet MS"/>
                        <a:cs typeface="Trebuchet MS"/>
                      </a:endParaRPr>
                    </a:p>
                  </a:txBody>
                  <a:tcPr marL="0" marR="0" marT="5715" marB="0"/>
                </a:tc>
                <a:extLst>
                  <a:ext uri="{0D108BD9-81ED-4DB2-BD59-A6C34878D82A}">
                    <a16:rowId xmlns:a16="http://schemas.microsoft.com/office/drawing/2014/main" val="10004"/>
                  </a:ext>
                </a:extLst>
              </a:tr>
              <a:tr h="181521">
                <a:tc>
                  <a:txBody>
                    <a:bodyPr/>
                    <a:lstStyle/>
                    <a:p>
                      <a:pPr marL="9525">
                        <a:lnSpc>
                          <a:spcPts val="1280"/>
                        </a:lnSpc>
                        <a:spcBef>
                          <a:spcPts val="45"/>
                        </a:spcBef>
                      </a:pPr>
                      <a:r>
                        <a:rPr sz="1100" spc="-60" dirty="0"/>
                        <a:t>total </a:t>
                      </a:r>
                      <a:r>
                        <a:rPr sz="1100" spc="120" dirty="0"/>
                        <a:t>RPK</a:t>
                      </a:r>
                      <a:endParaRPr sz="1100">
                        <a:latin typeface="Trebuchet MS"/>
                        <a:cs typeface="Trebuchet MS"/>
                      </a:endParaRPr>
                    </a:p>
                  </a:txBody>
                  <a:tcPr marL="0" marR="0" marT="5715" marB="0"/>
                </a:tc>
                <a:tc>
                  <a:txBody>
                    <a:bodyPr/>
                    <a:lstStyle/>
                    <a:p>
                      <a:pPr marL="9525">
                        <a:lnSpc>
                          <a:spcPts val="1280"/>
                        </a:lnSpc>
                        <a:spcBef>
                          <a:spcPts val="45"/>
                        </a:spcBef>
                      </a:pPr>
                      <a:r>
                        <a:rPr sz="1100" spc="30" dirty="0"/>
                        <a:t>15</a:t>
                      </a:r>
                      <a:endParaRPr sz="1100">
                        <a:latin typeface="Trebuchet MS"/>
                        <a:cs typeface="Trebuchet MS"/>
                      </a:endParaRPr>
                    </a:p>
                  </a:txBody>
                  <a:tcPr marL="0" marR="0" marT="5715" marB="0"/>
                </a:tc>
                <a:tc>
                  <a:txBody>
                    <a:bodyPr/>
                    <a:lstStyle/>
                    <a:p>
                      <a:pPr marL="10160">
                        <a:lnSpc>
                          <a:spcPts val="1280"/>
                        </a:lnSpc>
                        <a:spcBef>
                          <a:spcPts val="45"/>
                        </a:spcBef>
                      </a:pPr>
                      <a:r>
                        <a:rPr sz="1100" spc="10" dirty="0"/>
                        <a:t>20.25</a:t>
                      </a:r>
                      <a:endParaRPr sz="1100">
                        <a:latin typeface="Trebuchet MS"/>
                        <a:cs typeface="Trebuchet MS"/>
                      </a:endParaRPr>
                    </a:p>
                  </a:txBody>
                  <a:tcPr marL="0" marR="0" marT="5715" marB="0"/>
                </a:tc>
                <a:tc>
                  <a:txBody>
                    <a:bodyPr/>
                    <a:lstStyle/>
                    <a:p>
                      <a:pPr marL="10160">
                        <a:lnSpc>
                          <a:spcPts val="1280"/>
                        </a:lnSpc>
                        <a:spcBef>
                          <a:spcPts val="45"/>
                        </a:spcBef>
                      </a:pPr>
                      <a:r>
                        <a:rPr sz="1100" dirty="0"/>
                        <a:t>45.1</a:t>
                      </a:r>
                      <a:endParaRPr sz="1100">
                        <a:latin typeface="Trebuchet MS"/>
                        <a:cs typeface="Trebuchet MS"/>
                      </a:endParaRPr>
                    </a:p>
                  </a:txBody>
                  <a:tcPr marL="0" marR="0" marT="5715" marB="0"/>
                </a:tc>
                <a:extLst>
                  <a:ext uri="{0D108BD9-81ED-4DB2-BD59-A6C34878D82A}">
                    <a16:rowId xmlns:a16="http://schemas.microsoft.com/office/drawing/2014/main" val="10005"/>
                  </a:ext>
                </a:extLst>
              </a:tr>
              <a:tr h="181521">
                <a:tc>
                  <a:txBody>
                    <a:bodyPr/>
                    <a:lstStyle/>
                    <a:p>
                      <a:pPr marL="9525">
                        <a:lnSpc>
                          <a:spcPts val="1285"/>
                        </a:lnSpc>
                        <a:spcBef>
                          <a:spcPts val="45"/>
                        </a:spcBef>
                      </a:pPr>
                      <a:r>
                        <a:rPr sz="1100" spc="-35" dirty="0"/>
                        <a:t>ten </a:t>
                      </a:r>
                      <a:r>
                        <a:rPr sz="1100" spc="-40" dirty="0"/>
                        <a:t>of</a:t>
                      </a:r>
                      <a:r>
                        <a:rPr sz="1100" spc="-80" dirty="0"/>
                        <a:t> </a:t>
                      </a:r>
                      <a:r>
                        <a:rPr sz="1100" spc="120" dirty="0"/>
                        <a:t>RPK</a:t>
                      </a:r>
                      <a:endParaRPr sz="1100" dirty="0">
                        <a:latin typeface="Trebuchet MS"/>
                        <a:cs typeface="Trebuchet MS"/>
                      </a:endParaRPr>
                    </a:p>
                  </a:txBody>
                  <a:tcPr marL="0" marR="0" marT="5715" marB="0"/>
                </a:tc>
                <a:tc>
                  <a:txBody>
                    <a:bodyPr/>
                    <a:lstStyle/>
                    <a:p>
                      <a:pPr marL="9525">
                        <a:lnSpc>
                          <a:spcPts val="1285"/>
                        </a:lnSpc>
                        <a:spcBef>
                          <a:spcPts val="45"/>
                        </a:spcBef>
                      </a:pPr>
                      <a:r>
                        <a:rPr sz="1100" spc="-10" dirty="0"/>
                        <a:t>1.5</a:t>
                      </a:r>
                      <a:endParaRPr sz="1100">
                        <a:latin typeface="Trebuchet MS"/>
                        <a:cs typeface="Trebuchet MS"/>
                      </a:endParaRPr>
                    </a:p>
                  </a:txBody>
                  <a:tcPr marL="0" marR="0" marT="5715" marB="0"/>
                </a:tc>
                <a:tc>
                  <a:txBody>
                    <a:bodyPr/>
                    <a:lstStyle/>
                    <a:p>
                      <a:pPr marL="10160">
                        <a:lnSpc>
                          <a:spcPts val="1285"/>
                        </a:lnSpc>
                        <a:spcBef>
                          <a:spcPts val="45"/>
                        </a:spcBef>
                      </a:pPr>
                      <a:r>
                        <a:rPr sz="1100" spc="10" dirty="0"/>
                        <a:t>2.025</a:t>
                      </a:r>
                      <a:endParaRPr sz="1100" dirty="0">
                        <a:latin typeface="Trebuchet MS"/>
                        <a:cs typeface="Trebuchet MS"/>
                      </a:endParaRPr>
                    </a:p>
                  </a:txBody>
                  <a:tcPr marL="0" marR="0" marT="5715" marB="0"/>
                </a:tc>
                <a:tc>
                  <a:txBody>
                    <a:bodyPr/>
                    <a:lstStyle/>
                    <a:p>
                      <a:pPr marL="10160">
                        <a:lnSpc>
                          <a:spcPts val="1285"/>
                        </a:lnSpc>
                        <a:spcBef>
                          <a:spcPts val="45"/>
                        </a:spcBef>
                      </a:pPr>
                      <a:r>
                        <a:rPr sz="1100" dirty="0"/>
                        <a:t>4.51</a:t>
                      </a:r>
                      <a:endParaRPr sz="1100" dirty="0">
                        <a:latin typeface="Trebuchet MS"/>
                        <a:cs typeface="Trebuchet MS"/>
                      </a:endParaRPr>
                    </a:p>
                  </a:txBody>
                  <a:tcPr marL="0" marR="0" marT="5715" marB="0"/>
                </a:tc>
                <a:extLst>
                  <a:ext uri="{0D108BD9-81ED-4DB2-BD59-A6C34878D82A}">
                    <a16:rowId xmlns:a16="http://schemas.microsoft.com/office/drawing/2014/main" val="10006"/>
                  </a:ext>
                </a:extLst>
              </a:tr>
            </a:tbl>
          </a:graphicData>
        </a:graphic>
      </p:graphicFrame>
      <p:graphicFrame>
        <p:nvGraphicFramePr>
          <p:cNvPr id="10" name="object 10"/>
          <p:cNvGraphicFramePr>
            <a:graphicFrameLocks noGrp="1"/>
          </p:cNvGraphicFramePr>
          <p:nvPr>
            <p:extLst>
              <p:ext uri="{D42A27DB-BD31-4B8C-83A1-F6EECF244321}">
                <p14:modId xmlns:p14="http://schemas.microsoft.com/office/powerpoint/2010/main" val="2412048344"/>
              </p:ext>
            </p:extLst>
          </p:nvPr>
        </p:nvGraphicFramePr>
        <p:xfrm>
          <a:off x="7608263" y="5329202"/>
          <a:ext cx="3194433" cy="1355334"/>
        </p:xfrm>
        <a:graphic>
          <a:graphicData uri="http://schemas.openxmlformats.org/drawingml/2006/table">
            <a:tbl>
              <a:tblPr firstRow="1" bandRow="1">
                <a:tableStyleId>{08FB837D-C827-4EFA-A057-4D05807E0F7C}</a:tableStyleId>
              </a:tblPr>
              <a:tblGrid>
                <a:gridCol w="696071">
                  <a:extLst>
                    <a:ext uri="{9D8B030D-6E8A-4147-A177-3AD203B41FA5}">
                      <a16:colId xmlns:a16="http://schemas.microsoft.com/office/drawing/2014/main" val="20000"/>
                    </a:ext>
                  </a:extLst>
                </a:gridCol>
                <a:gridCol w="832788">
                  <a:extLst>
                    <a:ext uri="{9D8B030D-6E8A-4147-A177-3AD203B41FA5}">
                      <a16:colId xmlns:a16="http://schemas.microsoft.com/office/drawing/2014/main" val="20001"/>
                    </a:ext>
                  </a:extLst>
                </a:gridCol>
                <a:gridCol w="832787">
                  <a:extLst>
                    <a:ext uri="{9D8B030D-6E8A-4147-A177-3AD203B41FA5}">
                      <a16:colId xmlns:a16="http://schemas.microsoft.com/office/drawing/2014/main" val="20002"/>
                    </a:ext>
                  </a:extLst>
                </a:gridCol>
                <a:gridCol w="832787">
                  <a:extLst>
                    <a:ext uri="{9D8B030D-6E8A-4147-A177-3AD203B41FA5}">
                      <a16:colId xmlns:a16="http://schemas.microsoft.com/office/drawing/2014/main" val="20003"/>
                    </a:ext>
                  </a:extLst>
                </a:gridCol>
              </a:tblGrid>
              <a:tr h="225824">
                <a:tc>
                  <a:txBody>
                    <a:bodyPr/>
                    <a:lstStyle/>
                    <a:p>
                      <a:pPr marL="10160">
                        <a:lnSpc>
                          <a:spcPts val="1220"/>
                        </a:lnSpc>
                        <a:spcBef>
                          <a:spcPts val="350"/>
                        </a:spcBef>
                      </a:pPr>
                      <a:r>
                        <a:rPr sz="1100" spc="25" dirty="0"/>
                        <a:t>gene</a:t>
                      </a:r>
                      <a:endParaRPr sz="1100" dirty="0">
                        <a:latin typeface="Trebuchet MS"/>
                        <a:cs typeface="Trebuchet MS"/>
                      </a:endParaRPr>
                    </a:p>
                  </a:txBody>
                  <a:tcPr marL="0" marR="0" marT="44450" marB="0"/>
                </a:tc>
                <a:tc>
                  <a:txBody>
                    <a:bodyPr/>
                    <a:lstStyle/>
                    <a:p>
                      <a:pPr marL="10160">
                        <a:lnSpc>
                          <a:spcPts val="1220"/>
                        </a:lnSpc>
                        <a:spcBef>
                          <a:spcPts val="350"/>
                        </a:spcBef>
                      </a:pPr>
                      <a:r>
                        <a:rPr sz="1100" spc="-5" dirty="0"/>
                        <a:t>rep1</a:t>
                      </a:r>
                      <a:r>
                        <a:rPr sz="1100" spc="-65" dirty="0"/>
                        <a:t> </a:t>
                      </a:r>
                      <a:r>
                        <a:rPr sz="1100" spc="95" dirty="0"/>
                        <a:t>TPM</a:t>
                      </a:r>
                      <a:endParaRPr sz="1100" dirty="0">
                        <a:latin typeface="Trebuchet MS"/>
                        <a:cs typeface="Trebuchet MS"/>
                      </a:endParaRPr>
                    </a:p>
                  </a:txBody>
                  <a:tcPr marL="0" marR="0" marT="44450" marB="0"/>
                </a:tc>
                <a:tc>
                  <a:txBody>
                    <a:bodyPr/>
                    <a:lstStyle/>
                    <a:p>
                      <a:pPr marL="10160">
                        <a:lnSpc>
                          <a:spcPts val="1220"/>
                        </a:lnSpc>
                        <a:spcBef>
                          <a:spcPts val="350"/>
                        </a:spcBef>
                      </a:pPr>
                      <a:r>
                        <a:rPr sz="1100" spc="-5" dirty="0"/>
                        <a:t>rep2</a:t>
                      </a:r>
                      <a:r>
                        <a:rPr sz="1100" spc="-60" dirty="0"/>
                        <a:t> </a:t>
                      </a:r>
                      <a:r>
                        <a:rPr sz="1100" spc="95" dirty="0"/>
                        <a:t>TPM</a:t>
                      </a:r>
                      <a:endParaRPr sz="1100">
                        <a:latin typeface="Trebuchet MS"/>
                        <a:cs typeface="Trebuchet MS"/>
                      </a:endParaRPr>
                    </a:p>
                  </a:txBody>
                  <a:tcPr marL="0" marR="0" marT="44450" marB="0"/>
                </a:tc>
                <a:tc>
                  <a:txBody>
                    <a:bodyPr/>
                    <a:lstStyle/>
                    <a:p>
                      <a:pPr marL="10160">
                        <a:lnSpc>
                          <a:spcPts val="1220"/>
                        </a:lnSpc>
                        <a:spcBef>
                          <a:spcPts val="350"/>
                        </a:spcBef>
                      </a:pPr>
                      <a:r>
                        <a:rPr sz="1100" spc="-5" dirty="0"/>
                        <a:t>rep3</a:t>
                      </a:r>
                      <a:r>
                        <a:rPr sz="1100" spc="-65" dirty="0"/>
                        <a:t> </a:t>
                      </a:r>
                      <a:r>
                        <a:rPr sz="1100" spc="95" dirty="0"/>
                        <a:t>TPM</a:t>
                      </a:r>
                      <a:endParaRPr sz="1100" dirty="0">
                        <a:latin typeface="Trebuchet MS"/>
                        <a:cs typeface="Trebuchet MS"/>
                      </a:endParaRPr>
                    </a:p>
                  </a:txBody>
                  <a:tcPr marL="0" marR="0" marT="44450" marB="0"/>
                </a:tc>
                <a:extLst>
                  <a:ext uri="{0D108BD9-81ED-4DB2-BD59-A6C34878D82A}">
                    <a16:rowId xmlns:a16="http://schemas.microsoft.com/office/drawing/2014/main" val="10000"/>
                  </a:ext>
                </a:extLst>
              </a:tr>
              <a:tr h="225959">
                <a:tc>
                  <a:txBody>
                    <a:bodyPr/>
                    <a:lstStyle/>
                    <a:p>
                      <a:pPr marL="10160">
                        <a:lnSpc>
                          <a:spcPts val="1220"/>
                        </a:lnSpc>
                        <a:spcBef>
                          <a:spcPts val="350"/>
                        </a:spcBef>
                      </a:pPr>
                      <a:r>
                        <a:rPr sz="1100" spc="5" dirty="0"/>
                        <a:t>A(2kb)</a:t>
                      </a:r>
                      <a:endParaRPr sz="1100">
                        <a:latin typeface="Trebuchet MS"/>
                        <a:cs typeface="Trebuchet MS"/>
                      </a:endParaRPr>
                    </a:p>
                  </a:txBody>
                  <a:tcPr marL="0" marR="0" marT="44450" marB="0"/>
                </a:tc>
                <a:tc>
                  <a:txBody>
                    <a:bodyPr/>
                    <a:lstStyle/>
                    <a:p>
                      <a:pPr marL="10160">
                        <a:lnSpc>
                          <a:spcPts val="1220"/>
                        </a:lnSpc>
                        <a:spcBef>
                          <a:spcPts val="350"/>
                        </a:spcBef>
                      </a:pPr>
                      <a:r>
                        <a:rPr sz="1100" dirty="0"/>
                        <a:t>3.33</a:t>
                      </a:r>
                      <a:endParaRPr sz="1100" dirty="0">
                        <a:latin typeface="Trebuchet MS"/>
                        <a:cs typeface="Trebuchet MS"/>
                      </a:endParaRPr>
                    </a:p>
                  </a:txBody>
                  <a:tcPr marL="0" marR="0" marT="44450" marB="0"/>
                </a:tc>
                <a:tc>
                  <a:txBody>
                    <a:bodyPr/>
                    <a:lstStyle/>
                    <a:p>
                      <a:pPr marL="10160">
                        <a:lnSpc>
                          <a:spcPts val="1220"/>
                        </a:lnSpc>
                        <a:spcBef>
                          <a:spcPts val="350"/>
                        </a:spcBef>
                      </a:pPr>
                      <a:r>
                        <a:rPr sz="1100" dirty="0"/>
                        <a:t>2.96</a:t>
                      </a:r>
                      <a:endParaRPr sz="1100">
                        <a:latin typeface="Trebuchet MS"/>
                        <a:cs typeface="Trebuchet MS"/>
                      </a:endParaRPr>
                    </a:p>
                  </a:txBody>
                  <a:tcPr marL="0" marR="0" marT="44450" marB="0"/>
                </a:tc>
                <a:tc>
                  <a:txBody>
                    <a:bodyPr/>
                    <a:lstStyle/>
                    <a:p>
                      <a:pPr marL="10160">
                        <a:lnSpc>
                          <a:spcPts val="1220"/>
                        </a:lnSpc>
                        <a:spcBef>
                          <a:spcPts val="350"/>
                        </a:spcBef>
                      </a:pPr>
                      <a:r>
                        <a:rPr sz="1100" spc="10" dirty="0"/>
                        <a:t>3.326</a:t>
                      </a:r>
                      <a:endParaRPr sz="1100">
                        <a:latin typeface="Trebuchet MS"/>
                        <a:cs typeface="Trebuchet MS"/>
                      </a:endParaRPr>
                    </a:p>
                  </a:txBody>
                  <a:tcPr marL="0" marR="0" marT="44450" marB="0"/>
                </a:tc>
                <a:extLst>
                  <a:ext uri="{0D108BD9-81ED-4DB2-BD59-A6C34878D82A}">
                    <a16:rowId xmlns:a16="http://schemas.microsoft.com/office/drawing/2014/main" val="10001"/>
                  </a:ext>
                </a:extLst>
              </a:tr>
              <a:tr h="225878">
                <a:tc>
                  <a:txBody>
                    <a:bodyPr/>
                    <a:lstStyle/>
                    <a:p>
                      <a:pPr marL="10160">
                        <a:lnSpc>
                          <a:spcPts val="1215"/>
                        </a:lnSpc>
                        <a:spcBef>
                          <a:spcPts val="350"/>
                        </a:spcBef>
                      </a:pPr>
                      <a:r>
                        <a:rPr sz="1100" spc="10" dirty="0"/>
                        <a:t>B(4kb)</a:t>
                      </a:r>
                      <a:endParaRPr sz="1100">
                        <a:latin typeface="Trebuchet MS"/>
                        <a:cs typeface="Trebuchet MS"/>
                      </a:endParaRPr>
                    </a:p>
                  </a:txBody>
                  <a:tcPr marL="0" marR="0" marT="44450" marB="0"/>
                </a:tc>
                <a:tc>
                  <a:txBody>
                    <a:bodyPr/>
                    <a:lstStyle/>
                    <a:p>
                      <a:pPr marL="10160">
                        <a:lnSpc>
                          <a:spcPts val="1215"/>
                        </a:lnSpc>
                        <a:spcBef>
                          <a:spcPts val="350"/>
                        </a:spcBef>
                      </a:pPr>
                      <a:r>
                        <a:rPr sz="1100" dirty="0"/>
                        <a:t>3.33</a:t>
                      </a:r>
                      <a:endParaRPr sz="1100">
                        <a:latin typeface="Trebuchet MS"/>
                        <a:cs typeface="Trebuchet MS"/>
                      </a:endParaRPr>
                    </a:p>
                  </a:txBody>
                  <a:tcPr marL="0" marR="0" marT="44450" marB="0"/>
                </a:tc>
                <a:tc>
                  <a:txBody>
                    <a:bodyPr/>
                    <a:lstStyle/>
                    <a:p>
                      <a:pPr marL="10160">
                        <a:lnSpc>
                          <a:spcPts val="1215"/>
                        </a:lnSpc>
                        <a:spcBef>
                          <a:spcPts val="350"/>
                        </a:spcBef>
                      </a:pPr>
                      <a:r>
                        <a:rPr sz="1100" dirty="0"/>
                        <a:t>3.09</a:t>
                      </a:r>
                      <a:endParaRPr sz="1100">
                        <a:latin typeface="Trebuchet MS"/>
                        <a:cs typeface="Trebuchet MS"/>
                      </a:endParaRPr>
                    </a:p>
                  </a:txBody>
                  <a:tcPr marL="0" marR="0" marT="44450" marB="0"/>
                </a:tc>
                <a:tc>
                  <a:txBody>
                    <a:bodyPr/>
                    <a:lstStyle/>
                    <a:p>
                      <a:pPr marL="10160">
                        <a:lnSpc>
                          <a:spcPts val="1215"/>
                        </a:lnSpc>
                        <a:spcBef>
                          <a:spcPts val="350"/>
                        </a:spcBef>
                      </a:pPr>
                      <a:r>
                        <a:rPr sz="1100" spc="10" dirty="0"/>
                        <a:t>3.326</a:t>
                      </a:r>
                      <a:endParaRPr sz="1100">
                        <a:latin typeface="Trebuchet MS"/>
                        <a:cs typeface="Trebuchet MS"/>
                      </a:endParaRPr>
                    </a:p>
                  </a:txBody>
                  <a:tcPr marL="0" marR="0" marT="44450" marB="0"/>
                </a:tc>
                <a:extLst>
                  <a:ext uri="{0D108BD9-81ED-4DB2-BD59-A6C34878D82A}">
                    <a16:rowId xmlns:a16="http://schemas.microsoft.com/office/drawing/2014/main" val="10002"/>
                  </a:ext>
                </a:extLst>
              </a:tr>
              <a:tr h="225891">
                <a:tc>
                  <a:txBody>
                    <a:bodyPr/>
                    <a:lstStyle/>
                    <a:p>
                      <a:pPr marL="10160">
                        <a:lnSpc>
                          <a:spcPts val="1220"/>
                        </a:lnSpc>
                        <a:spcBef>
                          <a:spcPts val="345"/>
                        </a:spcBef>
                      </a:pPr>
                      <a:r>
                        <a:rPr sz="1100" spc="15" dirty="0"/>
                        <a:t>C(1kb)</a:t>
                      </a:r>
                      <a:endParaRPr sz="1100">
                        <a:latin typeface="Trebuchet MS"/>
                        <a:cs typeface="Trebuchet MS"/>
                      </a:endParaRPr>
                    </a:p>
                  </a:txBody>
                  <a:tcPr marL="0" marR="0" marT="43815" marB="0"/>
                </a:tc>
                <a:tc>
                  <a:txBody>
                    <a:bodyPr/>
                    <a:lstStyle/>
                    <a:p>
                      <a:pPr marL="10160">
                        <a:lnSpc>
                          <a:spcPts val="1220"/>
                        </a:lnSpc>
                        <a:spcBef>
                          <a:spcPts val="345"/>
                        </a:spcBef>
                      </a:pPr>
                      <a:r>
                        <a:rPr sz="1100" dirty="0"/>
                        <a:t>3.33</a:t>
                      </a:r>
                      <a:endParaRPr sz="1100">
                        <a:latin typeface="Trebuchet MS"/>
                        <a:cs typeface="Trebuchet MS"/>
                      </a:endParaRPr>
                    </a:p>
                  </a:txBody>
                  <a:tcPr marL="0" marR="0" marT="43815" marB="0"/>
                </a:tc>
                <a:tc>
                  <a:txBody>
                    <a:bodyPr/>
                    <a:lstStyle/>
                    <a:p>
                      <a:pPr marL="10160">
                        <a:lnSpc>
                          <a:spcPts val="1220"/>
                        </a:lnSpc>
                        <a:spcBef>
                          <a:spcPts val="345"/>
                        </a:spcBef>
                      </a:pPr>
                      <a:r>
                        <a:rPr sz="1100" dirty="0"/>
                        <a:t>3.95</a:t>
                      </a:r>
                      <a:endParaRPr sz="1100">
                        <a:latin typeface="Trebuchet MS"/>
                        <a:cs typeface="Trebuchet MS"/>
                      </a:endParaRPr>
                    </a:p>
                  </a:txBody>
                  <a:tcPr marL="0" marR="0" marT="43815" marB="0"/>
                </a:tc>
                <a:tc>
                  <a:txBody>
                    <a:bodyPr/>
                    <a:lstStyle/>
                    <a:p>
                      <a:pPr marL="10160">
                        <a:lnSpc>
                          <a:spcPts val="1220"/>
                        </a:lnSpc>
                        <a:spcBef>
                          <a:spcPts val="345"/>
                        </a:spcBef>
                      </a:pPr>
                      <a:r>
                        <a:rPr sz="1100" spc="5" dirty="0"/>
                        <a:t>3.326</a:t>
                      </a:r>
                      <a:endParaRPr sz="1100">
                        <a:latin typeface="Trebuchet MS"/>
                        <a:cs typeface="Trebuchet MS"/>
                      </a:endParaRPr>
                    </a:p>
                  </a:txBody>
                  <a:tcPr marL="0" marR="0" marT="43815" marB="0"/>
                </a:tc>
                <a:extLst>
                  <a:ext uri="{0D108BD9-81ED-4DB2-BD59-A6C34878D82A}">
                    <a16:rowId xmlns:a16="http://schemas.microsoft.com/office/drawing/2014/main" val="10003"/>
                  </a:ext>
                </a:extLst>
              </a:tr>
              <a:tr h="225891">
                <a:tc>
                  <a:txBody>
                    <a:bodyPr/>
                    <a:lstStyle/>
                    <a:p>
                      <a:pPr marL="10160">
                        <a:lnSpc>
                          <a:spcPts val="1220"/>
                        </a:lnSpc>
                        <a:spcBef>
                          <a:spcPts val="350"/>
                        </a:spcBef>
                      </a:pPr>
                      <a:r>
                        <a:rPr sz="1100" spc="15" dirty="0"/>
                        <a:t>D(10kb)</a:t>
                      </a:r>
                      <a:endParaRPr sz="1100">
                        <a:latin typeface="Trebuchet MS"/>
                        <a:cs typeface="Trebuchet MS"/>
                      </a:endParaRPr>
                    </a:p>
                  </a:txBody>
                  <a:tcPr marL="0" marR="0" marT="44450" marB="0"/>
                </a:tc>
                <a:tc>
                  <a:txBody>
                    <a:bodyPr/>
                    <a:lstStyle/>
                    <a:p>
                      <a:pPr marL="10160">
                        <a:lnSpc>
                          <a:spcPts val="1220"/>
                        </a:lnSpc>
                        <a:spcBef>
                          <a:spcPts val="350"/>
                        </a:spcBef>
                      </a:pPr>
                      <a:r>
                        <a:rPr sz="1100" dirty="0"/>
                        <a:t>0</a:t>
                      </a:r>
                      <a:endParaRPr sz="1100">
                        <a:latin typeface="Trebuchet MS"/>
                        <a:cs typeface="Trebuchet MS"/>
                      </a:endParaRPr>
                    </a:p>
                  </a:txBody>
                  <a:tcPr marL="0" marR="0" marT="44450" marB="0"/>
                </a:tc>
                <a:tc>
                  <a:txBody>
                    <a:bodyPr/>
                    <a:lstStyle/>
                    <a:p>
                      <a:pPr marL="10160">
                        <a:lnSpc>
                          <a:spcPts val="1220"/>
                        </a:lnSpc>
                        <a:spcBef>
                          <a:spcPts val="350"/>
                        </a:spcBef>
                      </a:pPr>
                      <a:r>
                        <a:rPr sz="1100" dirty="0"/>
                        <a:t>0</a:t>
                      </a:r>
                      <a:endParaRPr sz="1100">
                        <a:latin typeface="Trebuchet MS"/>
                        <a:cs typeface="Trebuchet MS"/>
                      </a:endParaRPr>
                    </a:p>
                  </a:txBody>
                  <a:tcPr marL="0" marR="0" marT="44450" marB="0"/>
                </a:tc>
                <a:tc>
                  <a:txBody>
                    <a:bodyPr/>
                    <a:lstStyle/>
                    <a:p>
                      <a:pPr marL="10160">
                        <a:lnSpc>
                          <a:spcPts val="1220"/>
                        </a:lnSpc>
                        <a:spcBef>
                          <a:spcPts val="350"/>
                        </a:spcBef>
                      </a:pPr>
                      <a:r>
                        <a:rPr sz="1100" dirty="0"/>
                        <a:t>0.02</a:t>
                      </a:r>
                      <a:endParaRPr sz="1100">
                        <a:latin typeface="Trebuchet MS"/>
                        <a:cs typeface="Trebuchet MS"/>
                      </a:endParaRPr>
                    </a:p>
                  </a:txBody>
                  <a:tcPr marL="0" marR="0" marT="44450" marB="0"/>
                </a:tc>
                <a:extLst>
                  <a:ext uri="{0D108BD9-81ED-4DB2-BD59-A6C34878D82A}">
                    <a16:rowId xmlns:a16="http://schemas.microsoft.com/office/drawing/2014/main" val="10004"/>
                  </a:ext>
                </a:extLst>
              </a:tr>
              <a:tr h="225891">
                <a:tc>
                  <a:txBody>
                    <a:bodyPr/>
                    <a:lstStyle/>
                    <a:p>
                      <a:pPr marL="10160">
                        <a:lnSpc>
                          <a:spcPts val="1220"/>
                        </a:lnSpc>
                        <a:spcBef>
                          <a:spcPts val="350"/>
                        </a:spcBef>
                      </a:pPr>
                      <a:r>
                        <a:rPr sz="1100" spc="-60" dirty="0"/>
                        <a:t>total</a:t>
                      </a:r>
                      <a:endParaRPr sz="1100">
                        <a:latin typeface="Trebuchet MS"/>
                        <a:cs typeface="Trebuchet MS"/>
                      </a:endParaRPr>
                    </a:p>
                  </a:txBody>
                  <a:tcPr marL="0" marR="0" marT="44450" marB="0"/>
                </a:tc>
                <a:tc>
                  <a:txBody>
                    <a:bodyPr/>
                    <a:lstStyle/>
                    <a:p>
                      <a:pPr marL="10160">
                        <a:lnSpc>
                          <a:spcPts val="1220"/>
                        </a:lnSpc>
                        <a:spcBef>
                          <a:spcPts val="350"/>
                        </a:spcBef>
                      </a:pPr>
                      <a:r>
                        <a:rPr sz="1100" spc="30" dirty="0"/>
                        <a:t>10</a:t>
                      </a:r>
                      <a:endParaRPr sz="1100">
                        <a:latin typeface="Trebuchet MS"/>
                        <a:cs typeface="Trebuchet MS"/>
                      </a:endParaRPr>
                    </a:p>
                  </a:txBody>
                  <a:tcPr marL="0" marR="0" marT="44450" marB="0"/>
                </a:tc>
                <a:tc>
                  <a:txBody>
                    <a:bodyPr/>
                    <a:lstStyle/>
                    <a:p>
                      <a:pPr marL="10160">
                        <a:lnSpc>
                          <a:spcPts val="1220"/>
                        </a:lnSpc>
                        <a:spcBef>
                          <a:spcPts val="350"/>
                        </a:spcBef>
                      </a:pPr>
                      <a:r>
                        <a:rPr sz="1100" spc="30" dirty="0"/>
                        <a:t>10</a:t>
                      </a:r>
                      <a:endParaRPr sz="1100">
                        <a:latin typeface="Trebuchet MS"/>
                        <a:cs typeface="Trebuchet MS"/>
                      </a:endParaRPr>
                    </a:p>
                  </a:txBody>
                  <a:tcPr marL="0" marR="0" marT="44450" marB="0"/>
                </a:tc>
                <a:tc>
                  <a:txBody>
                    <a:bodyPr/>
                    <a:lstStyle/>
                    <a:p>
                      <a:pPr marL="10160">
                        <a:lnSpc>
                          <a:spcPts val="1220"/>
                        </a:lnSpc>
                        <a:spcBef>
                          <a:spcPts val="350"/>
                        </a:spcBef>
                      </a:pPr>
                      <a:r>
                        <a:rPr sz="1100" spc="30" dirty="0"/>
                        <a:t>10</a:t>
                      </a:r>
                      <a:endParaRPr sz="1100" dirty="0">
                        <a:latin typeface="Trebuchet MS"/>
                        <a:cs typeface="Trebuchet MS"/>
                      </a:endParaRPr>
                    </a:p>
                  </a:txBody>
                  <a:tcPr marL="0" marR="0" marT="44450" marB="0"/>
                </a:tc>
                <a:extLst>
                  <a:ext uri="{0D108BD9-81ED-4DB2-BD59-A6C34878D82A}">
                    <a16:rowId xmlns:a16="http://schemas.microsoft.com/office/drawing/2014/main" val="10005"/>
                  </a:ext>
                </a:extLst>
              </a:tr>
            </a:tbl>
          </a:graphicData>
        </a:graphic>
      </p:graphicFrame>
      <p:sp>
        <p:nvSpPr>
          <p:cNvPr id="11" name="object 11"/>
          <p:cNvSpPr txBox="1"/>
          <p:nvPr/>
        </p:nvSpPr>
        <p:spPr>
          <a:xfrm>
            <a:off x="602385" y="1693316"/>
            <a:ext cx="5414875" cy="1131079"/>
          </a:xfrm>
          <a:prstGeom prst="rect">
            <a:avLst/>
          </a:prstGeom>
        </p:spPr>
        <p:txBody>
          <a:bodyPr vert="horz" wrap="square" lIns="0" tIns="134620" rIns="0" bIns="0" rtlCol="0">
            <a:spAutoFit/>
          </a:bodyPr>
          <a:lstStyle/>
          <a:p>
            <a:pPr marL="182245" indent="-169545">
              <a:lnSpc>
                <a:spcPct val="100000"/>
              </a:lnSpc>
              <a:spcBef>
                <a:spcPts val="1060"/>
              </a:spcBef>
              <a:buSzPct val="93750"/>
              <a:buFont typeface="Trebuchet MS"/>
              <a:buAutoNum type="arabicPeriod"/>
              <a:tabLst>
                <a:tab pos="182880" algn="l"/>
              </a:tabLst>
            </a:pPr>
            <a:r>
              <a:rPr sz="1600" b="0" spc="-5" dirty="0">
                <a:latin typeface="+mn-ea"/>
                <a:cs typeface="Microsoft YaHei UI Light"/>
              </a:rPr>
              <a:t>样本所有</a:t>
            </a:r>
            <a:r>
              <a:rPr sz="1600" b="0" spc="-15" dirty="0">
                <a:latin typeface="+mn-ea"/>
                <a:cs typeface="Microsoft YaHei UI Light"/>
              </a:rPr>
              <a:t> </a:t>
            </a:r>
            <a:r>
              <a:rPr sz="1600" dirty="0">
                <a:latin typeface="+mn-ea"/>
                <a:cs typeface="Trebuchet MS"/>
              </a:rPr>
              <a:t>counts</a:t>
            </a:r>
            <a:r>
              <a:rPr sz="1600" spc="-25" dirty="0">
                <a:latin typeface="+mn-ea"/>
                <a:cs typeface="Trebuchet MS"/>
              </a:rPr>
              <a:t> </a:t>
            </a:r>
            <a:r>
              <a:rPr sz="1600" b="0" spc="-5" dirty="0">
                <a:latin typeface="+mn-ea"/>
                <a:cs typeface="Microsoft YaHei UI Light"/>
              </a:rPr>
              <a:t>相加，除以</a:t>
            </a:r>
            <a:r>
              <a:rPr sz="1600" spc="5" dirty="0">
                <a:latin typeface="+mn-ea"/>
                <a:cs typeface="Trebuchet MS"/>
              </a:rPr>
              <a:t>1,000,000</a:t>
            </a:r>
            <a:r>
              <a:rPr sz="1600" spc="-20" dirty="0">
                <a:latin typeface="+mn-ea"/>
                <a:cs typeface="Trebuchet MS"/>
              </a:rPr>
              <a:t> </a:t>
            </a:r>
            <a:r>
              <a:rPr sz="1600" spc="30" dirty="0">
                <a:latin typeface="+mn-ea"/>
                <a:cs typeface="Trebuchet MS"/>
              </a:rPr>
              <a:t>Per</a:t>
            </a:r>
            <a:r>
              <a:rPr sz="1600" spc="-35" dirty="0">
                <a:latin typeface="+mn-ea"/>
                <a:cs typeface="Trebuchet MS"/>
              </a:rPr>
              <a:t> </a:t>
            </a:r>
            <a:r>
              <a:rPr sz="1600" spc="-60" dirty="0">
                <a:latin typeface="+mn-ea"/>
                <a:cs typeface="Trebuchet MS"/>
              </a:rPr>
              <a:t>million</a:t>
            </a:r>
            <a:r>
              <a:rPr sz="1600" spc="-70" dirty="0">
                <a:latin typeface="+mn-ea"/>
                <a:cs typeface="Trebuchet MS"/>
              </a:rPr>
              <a:t> </a:t>
            </a:r>
            <a:r>
              <a:rPr sz="1600" spc="65" dirty="0">
                <a:latin typeface="+mn-ea"/>
                <a:cs typeface="Trebuchet MS"/>
              </a:rPr>
              <a:t>(</a:t>
            </a:r>
            <a:r>
              <a:rPr sz="1600" spc="65" dirty="0">
                <a:solidFill>
                  <a:srgbClr val="C00000"/>
                </a:solidFill>
                <a:latin typeface="+mn-ea"/>
                <a:cs typeface="Trebuchet MS"/>
              </a:rPr>
              <a:t>PM</a:t>
            </a:r>
            <a:r>
              <a:rPr sz="1600" spc="65" dirty="0">
                <a:latin typeface="+mn-ea"/>
                <a:cs typeface="Trebuchet MS"/>
              </a:rPr>
              <a:t>)</a:t>
            </a:r>
            <a:endParaRPr sz="1600" dirty="0">
              <a:latin typeface="+mn-ea"/>
              <a:cs typeface="Trebuchet MS"/>
            </a:endParaRPr>
          </a:p>
          <a:p>
            <a:pPr marL="182245" indent="-169545">
              <a:lnSpc>
                <a:spcPct val="100000"/>
              </a:lnSpc>
              <a:spcBef>
                <a:spcPts val="960"/>
              </a:spcBef>
              <a:buSzPct val="93750"/>
              <a:buFont typeface="Trebuchet MS"/>
              <a:buAutoNum type="arabicPeriod"/>
              <a:tabLst>
                <a:tab pos="182880" algn="l"/>
              </a:tabLst>
            </a:pPr>
            <a:r>
              <a:rPr sz="1600" b="0" spc="-5" dirty="0">
                <a:latin typeface="+mn-ea"/>
                <a:cs typeface="Microsoft YaHei UI Light"/>
              </a:rPr>
              <a:t>真实</a:t>
            </a:r>
            <a:r>
              <a:rPr sz="1600" b="0" spc="-10" dirty="0">
                <a:latin typeface="+mn-ea"/>
                <a:cs typeface="Microsoft YaHei UI Light"/>
              </a:rPr>
              <a:t> </a:t>
            </a:r>
            <a:r>
              <a:rPr sz="1600" dirty="0">
                <a:latin typeface="+mn-ea"/>
                <a:cs typeface="Trebuchet MS"/>
              </a:rPr>
              <a:t>counts</a:t>
            </a:r>
            <a:r>
              <a:rPr sz="1600" spc="-30" dirty="0">
                <a:latin typeface="+mn-ea"/>
                <a:cs typeface="Trebuchet MS"/>
              </a:rPr>
              <a:t> </a:t>
            </a:r>
            <a:r>
              <a:rPr sz="1600" b="0" spc="-5" dirty="0">
                <a:latin typeface="+mn-ea"/>
                <a:cs typeface="Microsoft YaHei UI Light"/>
              </a:rPr>
              <a:t>除</a:t>
            </a:r>
            <a:r>
              <a:rPr sz="1600" b="0" spc="-15" dirty="0">
                <a:latin typeface="+mn-ea"/>
                <a:cs typeface="Microsoft YaHei UI Light"/>
              </a:rPr>
              <a:t> </a:t>
            </a:r>
            <a:r>
              <a:rPr sz="1600" spc="-30" dirty="0">
                <a:latin typeface="+mn-ea"/>
                <a:cs typeface="Trebuchet MS"/>
              </a:rPr>
              <a:t>per</a:t>
            </a:r>
            <a:r>
              <a:rPr sz="1600" spc="-35" dirty="0">
                <a:latin typeface="+mn-ea"/>
                <a:cs typeface="Trebuchet MS"/>
              </a:rPr>
              <a:t> </a:t>
            </a:r>
            <a:r>
              <a:rPr sz="1600" spc="-50" dirty="0">
                <a:latin typeface="+mn-ea"/>
                <a:cs typeface="Trebuchet MS"/>
              </a:rPr>
              <a:t>million</a:t>
            </a:r>
            <a:r>
              <a:rPr sz="1600" b="0" spc="-50" dirty="0">
                <a:latin typeface="+mn-ea"/>
                <a:cs typeface="Microsoft YaHei UI Light"/>
              </a:rPr>
              <a:t>，</a:t>
            </a:r>
            <a:r>
              <a:rPr sz="1600" b="0" spc="-5" dirty="0">
                <a:latin typeface="+mn-ea"/>
                <a:cs typeface="Microsoft YaHei UI Light"/>
              </a:rPr>
              <a:t>得到</a:t>
            </a:r>
            <a:r>
              <a:rPr sz="1600" b="0" spc="-50" dirty="0">
                <a:latin typeface="+mn-ea"/>
                <a:cs typeface="Microsoft YaHei UI Light"/>
              </a:rPr>
              <a:t> </a:t>
            </a:r>
            <a:r>
              <a:rPr sz="1600" spc="20" dirty="0">
                <a:latin typeface="+mn-ea"/>
                <a:cs typeface="Trebuchet MS"/>
              </a:rPr>
              <a:t>reads</a:t>
            </a:r>
            <a:r>
              <a:rPr sz="1600" spc="-25" dirty="0">
                <a:latin typeface="+mn-ea"/>
                <a:cs typeface="Trebuchet MS"/>
              </a:rPr>
              <a:t> </a:t>
            </a:r>
            <a:r>
              <a:rPr sz="1600" spc="-30" dirty="0">
                <a:latin typeface="+mn-ea"/>
                <a:cs typeface="Trebuchet MS"/>
              </a:rPr>
              <a:t>per </a:t>
            </a:r>
            <a:r>
              <a:rPr sz="1600" spc="-60" dirty="0">
                <a:latin typeface="+mn-ea"/>
                <a:cs typeface="Trebuchet MS"/>
              </a:rPr>
              <a:t>million</a:t>
            </a:r>
            <a:r>
              <a:rPr sz="1600" spc="-65" dirty="0">
                <a:latin typeface="+mn-ea"/>
                <a:cs typeface="Trebuchet MS"/>
              </a:rPr>
              <a:t> </a:t>
            </a:r>
            <a:r>
              <a:rPr sz="1600" spc="95" dirty="0">
                <a:latin typeface="+mn-ea"/>
                <a:cs typeface="Trebuchet MS"/>
              </a:rPr>
              <a:t>(</a:t>
            </a:r>
            <a:r>
              <a:rPr sz="1600" spc="95" dirty="0">
                <a:solidFill>
                  <a:srgbClr val="C00000"/>
                </a:solidFill>
                <a:latin typeface="+mn-ea"/>
                <a:cs typeface="Trebuchet MS"/>
              </a:rPr>
              <a:t>RPM</a:t>
            </a:r>
            <a:r>
              <a:rPr sz="1600" spc="95" dirty="0">
                <a:latin typeface="+mn-ea"/>
                <a:cs typeface="Trebuchet MS"/>
              </a:rPr>
              <a:t>)</a:t>
            </a:r>
            <a:endParaRPr sz="1600" dirty="0">
              <a:latin typeface="+mn-ea"/>
              <a:cs typeface="Trebuchet MS"/>
            </a:endParaRPr>
          </a:p>
          <a:p>
            <a:pPr marL="182245" indent="-169545">
              <a:lnSpc>
                <a:spcPct val="100000"/>
              </a:lnSpc>
              <a:spcBef>
                <a:spcPts val="960"/>
              </a:spcBef>
              <a:buSzPct val="93750"/>
              <a:buFont typeface="Trebuchet MS"/>
              <a:buAutoNum type="arabicPeriod"/>
              <a:tabLst>
                <a:tab pos="182880" algn="l"/>
              </a:tabLst>
            </a:pPr>
            <a:r>
              <a:rPr sz="1600" b="0" spc="-10" dirty="0" err="1">
                <a:latin typeface="+mn-ea"/>
                <a:cs typeface="Microsoft YaHei UI Light"/>
              </a:rPr>
              <a:t>第二步得到</a:t>
            </a:r>
            <a:r>
              <a:rPr sz="1600" b="0" spc="-5" dirty="0" err="1">
                <a:latin typeface="+mn-ea"/>
                <a:cs typeface="Microsoft YaHei UI Light"/>
              </a:rPr>
              <a:t>的</a:t>
            </a:r>
            <a:r>
              <a:rPr sz="1600" b="0" spc="-5" dirty="0">
                <a:latin typeface="+mn-ea"/>
                <a:cs typeface="Microsoft YaHei UI Light"/>
              </a:rPr>
              <a:t> </a:t>
            </a:r>
            <a:r>
              <a:rPr sz="1600" spc="195" dirty="0">
                <a:latin typeface="+mn-ea"/>
                <a:cs typeface="Trebuchet MS"/>
              </a:rPr>
              <a:t>RPM</a:t>
            </a:r>
            <a:r>
              <a:rPr sz="1600" spc="-40" dirty="0">
                <a:latin typeface="+mn-ea"/>
                <a:cs typeface="Trebuchet MS"/>
              </a:rPr>
              <a:t> </a:t>
            </a:r>
            <a:r>
              <a:rPr sz="1600" b="0" spc="-10" dirty="0">
                <a:latin typeface="+mn-ea"/>
                <a:cs typeface="Microsoft YaHei UI Light"/>
              </a:rPr>
              <a:t>值除以基因长度（</a:t>
            </a:r>
            <a:r>
              <a:rPr sz="1600" spc="-10" dirty="0">
                <a:latin typeface="+mn-ea"/>
                <a:cs typeface="Trebuchet MS"/>
              </a:rPr>
              <a:t>kb</a:t>
            </a:r>
            <a:r>
              <a:rPr sz="1600" b="0" spc="-10" dirty="0">
                <a:latin typeface="+mn-ea"/>
                <a:cs typeface="Microsoft YaHei UI Light"/>
              </a:rPr>
              <a:t>），</a:t>
            </a:r>
            <a:r>
              <a:rPr sz="1600" b="0" spc="-10" dirty="0" err="1">
                <a:latin typeface="+mn-ea"/>
                <a:cs typeface="Microsoft YaHei UI Light"/>
              </a:rPr>
              <a:t>得</a:t>
            </a:r>
            <a:r>
              <a:rPr sz="1600" b="0" spc="-5" dirty="0" err="1">
                <a:latin typeface="+mn-ea"/>
                <a:cs typeface="Microsoft YaHei UI Light"/>
              </a:rPr>
              <a:t>到</a:t>
            </a:r>
            <a:r>
              <a:rPr sz="1600" b="0" spc="15" dirty="0">
                <a:latin typeface="+mn-ea"/>
                <a:cs typeface="Microsoft YaHei UI Light"/>
              </a:rPr>
              <a:t> </a:t>
            </a:r>
            <a:r>
              <a:rPr lang="en-US" sz="1600" b="0" spc="180" dirty="0">
                <a:solidFill>
                  <a:srgbClr val="C00000"/>
                </a:solidFill>
                <a:latin typeface="+mn-ea"/>
                <a:cs typeface="Microsoft YaHei UI Light"/>
              </a:rPr>
              <a:t>F</a:t>
            </a:r>
            <a:r>
              <a:rPr sz="1600" spc="180" dirty="0">
                <a:solidFill>
                  <a:srgbClr val="C00000"/>
                </a:solidFill>
                <a:latin typeface="+mn-ea"/>
                <a:cs typeface="Trebuchet MS"/>
              </a:rPr>
              <a:t>PKM</a:t>
            </a:r>
            <a:endParaRPr sz="1600" dirty="0">
              <a:latin typeface="+mn-ea"/>
              <a:cs typeface="Trebuchet MS"/>
            </a:endParaRPr>
          </a:p>
        </p:txBody>
      </p:sp>
      <p:sp>
        <p:nvSpPr>
          <p:cNvPr id="12" name="object 12"/>
          <p:cNvSpPr txBox="1"/>
          <p:nvPr/>
        </p:nvSpPr>
        <p:spPr>
          <a:xfrm>
            <a:off x="1014698" y="1252180"/>
            <a:ext cx="3913504" cy="299720"/>
          </a:xfrm>
          <a:prstGeom prst="rect">
            <a:avLst/>
          </a:prstGeom>
        </p:spPr>
        <p:txBody>
          <a:bodyPr vert="horz" wrap="square" lIns="0" tIns="12700" rIns="0" bIns="0" rtlCol="0">
            <a:spAutoFit/>
          </a:bodyPr>
          <a:lstStyle/>
          <a:p>
            <a:pPr marL="12700">
              <a:lnSpc>
                <a:spcPct val="100000"/>
              </a:lnSpc>
              <a:spcBef>
                <a:spcPts val="100"/>
              </a:spcBef>
            </a:pPr>
            <a:r>
              <a:rPr lang="en-US" b="1" spc="5" dirty="0">
                <a:latin typeface="+mn-ea"/>
                <a:cs typeface="Lucida Sans"/>
              </a:rPr>
              <a:t>F</a:t>
            </a:r>
            <a:r>
              <a:rPr sz="1800" b="1" spc="5" dirty="0">
                <a:latin typeface="+mn-ea"/>
                <a:cs typeface="Lucida Sans"/>
              </a:rPr>
              <a:t>PKM </a:t>
            </a:r>
            <a:r>
              <a:rPr sz="1800" b="0" spc="-30" dirty="0">
                <a:latin typeface="+mn-ea"/>
                <a:cs typeface="Microsoft YaHei UI Light"/>
              </a:rPr>
              <a:t>：</a:t>
            </a:r>
            <a:r>
              <a:rPr sz="1800" b="1" spc="-30" dirty="0">
                <a:latin typeface="+mn-ea"/>
                <a:cs typeface="Lucida Sans"/>
              </a:rPr>
              <a:t>Reads Per </a:t>
            </a:r>
            <a:r>
              <a:rPr sz="1800" b="1" spc="-55" dirty="0">
                <a:latin typeface="+mn-ea"/>
                <a:cs typeface="Lucida Sans"/>
              </a:rPr>
              <a:t>Kilobase</a:t>
            </a:r>
            <a:r>
              <a:rPr sz="1800" b="1" spc="-270" dirty="0">
                <a:latin typeface="+mn-ea"/>
                <a:cs typeface="Lucida Sans"/>
              </a:rPr>
              <a:t> </a:t>
            </a:r>
            <a:r>
              <a:rPr lang="en-US" altLang="zh-CN" sz="1800" b="1" spc="-270" dirty="0">
                <a:latin typeface="+mn-ea"/>
                <a:cs typeface="Lucida Sans"/>
              </a:rPr>
              <a:t> </a:t>
            </a:r>
            <a:r>
              <a:rPr sz="1800" b="1" spc="-90" dirty="0">
                <a:latin typeface="+mn-ea"/>
                <a:cs typeface="Lucida Sans"/>
              </a:rPr>
              <a:t>Million</a:t>
            </a:r>
            <a:endParaRPr sz="1800" dirty="0">
              <a:latin typeface="+mn-ea"/>
              <a:cs typeface="Lucida Sans"/>
            </a:endParaRPr>
          </a:p>
        </p:txBody>
      </p:sp>
      <p:sp>
        <p:nvSpPr>
          <p:cNvPr id="20" name="矩形 19">
            <a:extLst>
              <a:ext uri="{FF2B5EF4-FFF2-40B4-BE49-F238E27FC236}">
                <a16:creationId xmlns:a16="http://schemas.microsoft.com/office/drawing/2014/main" id="{D42B30D3-3CF1-440E-BF58-19CAC46A86E9}"/>
              </a:ext>
            </a:extLst>
          </p:cNvPr>
          <p:cNvSpPr/>
          <p:nvPr/>
        </p:nvSpPr>
        <p:spPr>
          <a:xfrm>
            <a:off x="480998" y="3105834"/>
            <a:ext cx="6096000" cy="646331"/>
          </a:xfrm>
          <a:prstGeom prst="rect">
            <a:avLst/>
          </a:prstGeom>
        </p:spPr>
        <p:txBody>
          <a:bodyPr>
            <a:spAutoFit/>
          </a:bodyPr>
          <a:lstStyle/>
          <a:p>
            <a:r>
              <a:rPr lang="zh-CN" altLang="en-US" dirty="0"/>
              <a:t>两者的区别在于</a:t>
            </a:r>
            <a:r>
              <a:rPr lang="en-US" altLang="zh-CN" dirty="0"/>
              <a:t>TPM</a:t>
            </a:r>
            <a:r>
              <a:rPr lang="zh-CN" altLang="en-US" dirty="0"/>
              <a:t>先对基因长度进行标准化，再对测序深度进行标准化，所以所有样本基因表达量的总和一致</a:t>
            </a:r>
          </a:p>
        </p:txBody>
      </p:sp>
      <p:graphicFrame>
        <p:nvGraphicFramePr>
          <p:cNvPr id="16" name="表格 16">
            <a:extLst>
              <a:ext uri="{FF2B5EF4-FFF2-40B4-BE49-F238E27FC236}">
                <a16:creationId xmlns:a16="http://schemas.microsoft.com/office/drawing/2014/main" id="{0715833A-449F-4385-B233-80F5EEB605BF}"/>
              </a:ext>
            </a:extLst>
          </p:cNvPr>
          <p:cNvGraphicFramePr>
            <a:graphicFrameLocks noGrp="1"/>
          </p:cNvGraphicFramePr>
          <p:nvPr>
            <p:extLst>
              <p:ext uri="{D42A27DB-BD31-4B8C-83A1-F6EECF244321}">
                <p14:modId xmlns:p14="http://schemas.microsoft.com/office/powerpoint/2010/main" val="3455574577"/>
              </p:ext>
            </p:extLst>
          </p:nvPr>
        </p:nvGraphicFramePr>
        <p:xfrm>
          <a:off x="7608263" y="3628248"/>
          <a:ext cx="3194433" cy="1462668"/>
        </p:xfrm>
        <a:graphic>
          <a:graphicData uri="http://schemas.openxmlformats.org/drawingml/2006/table">
            <a:tbl>
              <a:tblPr firstRow="1" bandRow="1">
                <a:tableStyleId>{08FB837D-C827-4EFA-A057-4D05807E0F7C}</a:tableStyleId>
              </a:tblPr>
              <a:tblGrid>
                <a:gridCol w="573594">
                  <a:extLst>
                    <a:ext uri="{9D8B030D-6E8A-4147-A177-3AD203B41FA5}">
                      <a16:colId xmlns:a16="http://schemas.microsoft.com/office/drawing/2014/main" val="3209849554"/>
                    </a:ext>
                  </a:extLst>
                </a:gridCol>
                <a:gridCol w="872038">
                  <a:extLst>
                    <a:ext uri="{9D8B030D-6E8A-4147-A177-3AD203B41FA5}">
                      <a16:colId xmlns:a16="http://schemas.microsoft.com/office/drawing/2014/main" val="3382349832"/>
                    </a:ext>
                  </a:extLst>
                </a:gridCol>
                <a:gridCol w="874063">
                  <a:extLst>
                    <a:ext uri="{9D8B030D-6E8A-4147-A177-3AD203B41FA5}">
                      <a16:colId xmlns:a16="http://schemas.microsoft.com/office/drawing/2014/main" val="738453062"/>
                    </a:ext>
                  </a:extLst>
                </a:gridCol>
                <a:gridCol w="874738">
                  <a:extLst>
                    <a:ext uri="{9D8B030D-6E8A-4147-A177-3AD203B41FA5}">
                      <a16:colId xmlns:a16="http://schemas.microsoft.com/office/drawing/2014/main" val="2013703218"/>
                    </a:ext>
                  </a:extLst>
                </a:gridCol>
              </a:tblGrid>
              <a:tr h="240579">
                <a:tc>
                  <a:txBody>
                    <a:bodyPr/>
                    <a:lstStyle/>
                    <a:p>
                      <a:pPr marL="10160">
                        <a:lnSpc>
                          <a:spcPts val="1220"/>
                        </a:lnSpc>
                        <a:spcBef>
                          <a:spcPts val="680"/>
                        </a:spcBef>
                      </a:pPr>
                      <a:r>
                        <a:rPr sz="1100" spc="25" dirty="0"/>
                        <a:t>gene</a:t>
                      </a:r>
                      <a:endParaRPr sz="1100" dirty="0">
                        <a:latin typeface="Trebuchet MS"/>
                        <a:cs typeface="Trebuchet MS"/>
                      </a:endParaRPr>
                    </a:p>
                  </a:txBody>
                  <a:tcPr marL="0" marR="0" marT="86360" marB="0"/>
                </a:tc>
                <a:tc>
                  <a:txBody>
                    <a:bodyPr/>
                    <a:lstStyle/>
                    <a:p>
                      <a:pPr marL="10160">
                        <a:lnSpc>
                          <a:spcPts val="1220"/>
                        </a:lnSpc>
                        <a:spcBef>
                          <a:spcPts val="680"/>
                        </a:spcBef>
                      </a:pPr>
                      <a:r>
                        <a:rPr sz="1100" spc="-5" dirty="0"/>
                        <a:t>rep1</a:t>
                      </a:r>
                      <a:r>
                        <a:rPr sz="1100" spc="-70" dirty="0"/>
                        <a:t> </a:t>
                      </a:r>
                      <a:r>
                        <a:rPr lang="en-US" sz="1100" spc="120" dirty="0"/>
                        <a:t>F</a:t>
                      </a:r>
                      <a:r>
                        <a:rPr sz="1100" spc="120" dirty="0"/>
                        <a:t>PKM</a:t>
                      </a:r>
                      <a:endParaRPr sz="1100" dirty="0">
                        <a:latin typeface="Trebuchet MS"/>
                        <a:cs typeface="Trebuchet MS"/>
                      </a:endParaRPr>
                    </a:p>
                  </a:txBody>
                  <a:tcPr marL="0" marR="0" marT="86360" marB="0"/>
                </a:tc>
                <a:tc>
                  <a:txBody>
                    <a:bodyPr/>
                    <a:lstStyle/>
                    <a:p>
                      <a:pPr marL="10160">
                        <a:lnSpc>
                          <a:spcPts val="1220"/>
                        </a:lnSpc>
                        <a:spcBef>
                          <a:spcPts val="680"/>
                        </a:spcBef>
                      </a:pPr>
                      <a:r>
                        <a:rPr sz="1100" spc="-5" dirty="0"/>
                        <a:t>rep2</a:t>
                      </a:r>
                      <a:r>
                        <a:rPr sz="1100" spc="-75" dirty="0"/>
                        <a:t> </a:t>
                      </a:r>
                      <a:r>
                        <a:rPr lang="en-US" sz="1100" spc="125" dirty="0"/>
                        <a:t>F</a:t>
                      </a:r>
                      <a:r>
                        <a:rPr sz="1100" spc="125" dirty="0"/>
                        <a:t>PKM</a:t>
                      </a:r>
                      <a:endParaRPr sz="1100" dirty="0">
                        <a:latin typeface="Trebuchet MS"/>
                        <a:cs typeface="Trebuchet MS"/>
                      </a:endParaRPr>
                    </a:p>
                  </a:txBody>
                  <a:tcPr marL="0" marR="0" marT="86360" marB="0"/>
                </a:tc>
                <a:tc>
                  <a:txBody>
                    <a:bodyPr/>
                    <a:lstStyle/>
                    <a:p>
                      <a:pPr marL="10795">
                        <a:lnSpc>
                          <a:spcPts val="1220"/>
                        </a:lnSpc>
                        <a:spcBef>
                          <a:spcPts val="680"/>
                        </a:spcBef>
                      </a:pPr>
                      <a:r>
                        <a:rPr sz="1100" spc="-5" dirty="0"/>
                        <a:t>rep3</a:t>
                      </a:r>
                      <a:r>
                        <a:rPr sz="1100" spc="-75" dirty="0"/>
                        <a:t> </a:t>
                      </a:r>
                      <a:r>
                        <a:rPr lang="en-US" sz="1100" spc="125" dirty="0"/>
                        <a:t>F</a:t>
                      </a:r>
                      <a:r>
                        <a:rPr sz="1100" spc="125" dirty="0"/>
                        <a:t>PKM</a:t>
                      </a:r>
                      <a:endParaRPr sz="1100" dirty="0">
                        <a:latin typeface="Trebuchet MS"/>
                        <a:cs typeface="Trebuchet MS"/>
                      </a:endParaRPr>
                    </a:p>
                  </a:txBody>
                  <a:tcPr marL="0" marR="0" marT="86360" marB="0"/>
                </a:tc>
                <a:extLst>
                  <a:ext uri="{0D108BD9-81ED-4DB2-BD59-A6C34878D82A}">
                    <a16:rowId xmlns:a16="http://schemas.microsoft.com/office/drawing/2014/main" val="2632875699"/>
                  </a:ext>
                </a:extLst>
              </a:tr>
              <a:tr h="239939">
                <a:tc>
                  <a:txBody>
                    <a:bodyPr/>
                    <a:lstStyle/>
                    <a:p>
                      <a:pPr marL="10160">
                        <a:lnSpc>
                          <a:spcPts val="1220"/>
                        </a:lnSpc>
                        <a:spcBef>
                          <a:spcPts val="675"/>
                        </a:spcBef>
                      </a:pPr>
                      <a:r>
                        <a:rPr sz="1100" spc="5" dirty="0"/>
                        <a:t>A(2kb)</a:t>
                      </a:r>
                      <a:endParaRPr sz="1100" dirty="0">
                        <a:latin typeface="Trebuchet MS"/>
                        <a:cs typeface="Trebuchet MS"/>
                      </a:endParaRPr>
                    </a:p>
                  </a:txBody>
                  <a:tcPr marL="0" marR="0" marT="85725" marB="0"/>
                </a:tc>
                <a:tc>
                  <a:txBody>
                    <a:bodyPr/>
                    <a:lstStyle/>
                    <a:p>
                      <a:pPr marL="10160">
                        <a:lnSpc>
                          <a:spcPts val="1220"/>
                        </a:lnSpc>
                        <a:spcBef>
                          <a:spcPts val="675"/>
                        </a:spcBef>
                      </a:pPr>
                      <a:r>
                        <a:rPr sz="1100" dirty="0"/>
                        <a:t>1.43</a:t>
                      </a:r>
                      <a:endParaRPr sz="1100" dirty="0">
                        <a:latin typeface="Trebuchet MS"/>
                        <a:cs typeface="Trebuchet MS"/>
                      </a:endParaRPr>
                    </a:p>
                  </a:txBody>
                  <a:tcPr marL="0" marR="0" marT="85725" marB="0"/>
                </a:tc>
                <a:tc>
                  <a:txBody>
                    <a:bodyPr/>
                    <a:lstStyle/>
                    <a:p>
                      <a:pPr marL="10160">
                        <a:lnSpc>
                          <a:spcPts val="1220"/>
                        </a:lnSpc>
                        <a:spcBef>
                          <a:spcPts val="675"/>
                        </a:spcBef>
                      </a:pPr>
                      <a:r>
                        <a:rPr sz="1100" dirty="0"/>
                        <a:t>1.33</a:t>
                      </a:r>
                      <a:endParaRPr sz="1100">
                        <a:latin typeface="Trebuchet MS"/>
                        <a:cs typeface="Trebuchet MS"/>
                      </a:endParaRPr>
                    </a:p>
                  </a:txBody>
                  <a:tcPr marL="0" marR="0" marT="85725" marB="0"/>
                </a:tc>
                <a:tc>
                  <a:txBody>
                    <a:bodyPr/>
                    <a:lstStyle/>
                    <a:p>
                      <a:pPr marL="10795">
                        <a:lnSpc>
                          <a:spcPts val="1220"/>
                        </a:lnSpc>
                        <a:spcBef>
                          <a:spcPts val="675"/>
                        </a:spcBef>
                      </a:pPr>
                      <a:r>
                        <a:rPr sz="1100" dirty="0"/>
                        <a:t>1.42</a:t>
                      </a:r>
                      <a:endParaRPr sz="1100" dirty="0">
                        <a:latin typeface="Trebuchet MS"/>
                        <a:cs typeface="Trebuchet MS"/>
                      </a:endParaRPr>
                    </a:p>
                  </a:txBody>
                  <a:tcPr marL="0" marR="0" marT="85725" marB="0"/>
                </a:tc>
                <a:extLst>
                  <a:ext uri="{0D108BD9-81ED-4DB2-BD59-A6C34878D82A}">
                    <a16:rowId xmlns:a16="http://schemas.microsoft.com/office/drawing/2014/main" val="1940059575"/>
                  </a:ext>
                </a:extLst>
              </a:tr>
              <a:tr h="239939">
                <a:tc>
                  <a:txBody>
                    <a:bodyPr/>
                    <a:lstStyle/>
                    <a:p>
                      <a:pPr marL="10160">
                        <a:lnSpc>
                          <a:spcPts val="1220"/>
                        </a:lnSpc>
                        <a:spcBef>
                          <a:spcPts val="675"/>
                        </a:spcBef>
                      </a:pPr>
                      <a:r>
                        <a:rPr sz="1100" spc="10" dirty="0"/>
                        <a:t>B(3kb)</a:t>
                      </a:r>
                      <a:endParaRPr sz="1100">
                        <a:latin typeface="Trebuchet MS"/>
                        <a:cs typeface="Trebuchet MS"/>
                      </a:endParaRPr>
                    </a:p>
                  </a:txBody>
                  <a:tcPr marL="0" marR="0" marT="85725" marB="0"/>
                </a:tc>
                <a:tc>
                  <a:txBody>
                    <a:bodyPr/>
                    <a:lstStyle/>
                    <a:p>
                      <a:pPr marL="10160">
                        <a:lnSpc>
                          <a:spcPts val="1220"/>
                        </a:lnSpc>
                        <a:spcBef>
                          <a:spcPts val="675"/>
                        </a:spcBef>
                      </a:pPr>
                      <a:r>
                        <a:rPr sz="1100" dirty="0"/>
                        <a:t>1.43</a:t>
                      </a:r>
                      <a:endParaRPr sz="1100" dirty="0">
                        <a:latin typeface="Trebuchet MS"/>
                        <a:cs typeface="Trebuchet MS"/>
                      </a:endParaRPr>
                    </a:p>
                  </a:txBody>
                  <a:tcPr marL="0" marR="0" marT="85725" marB="0"/>
                </a:tc>
                <a:tc>
                  <a:txBody>
                    <a:bodyPr/>
                    <a:lstStyle/>
                    <a:p>
                      <a:pPr marL="10160">
                        <a:lnSpc>
                          <a:spcPts val="1220"/>
                        </a:lnSpc>
                        <a:spcBef>
                          <a:spcPts val="675"/>
                        </a:spcBef>
                      </a:pPr>
                      <a:r>
                        <a:rPr sz="1100" dirty="0"/>
                        <a:t>1.39</a:t>
                      </a:r>
                      <a:endParaRPr sz="1100">
                        <a:latin typeface="Trebuchet MS"/>
                        <a:cs typeface="Trebuchet MS"/>
                      </a:endParaRPr>
                    </a:p>
                  </a:txBody>
                  <a:tcPr marL="0" marR="0" marT="85725" marB="0"/>
                </a:tc>
                <a:tc>
                  <a:txBody>
                    <a:bodyPr/>
                    <a:lstStyle/>
                    <a:p>
                      <a:pPr marL="10795">
                        <a:lnSpc>
                          <a:spcPts val="1220"/>
                        </a:lnSpc>
                        <a:spcBef>
                          <a:spcPts val="675"/>
                        </a:spcBef>
                      </a:pPr>
                      <a:r>
                        <a:rPr sz="1100" dirty="0"/>
                        <a:t>1.42</a:t>
                      </a:r>
                      <a:endParaRPr sz="1100">
                        <a:latin typeface="Trebuchet MS"/>
                        <a:cs typeface="Trebuchet MS"/>
                      </a:endParaRPr>
                    </a:p>
                  </a:txBody>
                  <a:tcPr marL="0" marR="0" marT="85725" marB="0"/>
                </a:tc>
                <a:extLst>
                  <a:ext uri="{0D108BD9-81ED-4DB2-BD59-A6C34878D82A}">
                    <a16:rowId xmlns:a16="http://schemas.microsoft.com/office/drawing/2014/main" val="688241576"/>
                  </a:ext>
                </a:extLst>
              </a:tr>
              <a:tr h="240579">
                <a:tc>
                  <a:txBody>
                    <a:bodyPr/>
                    <a:lstStyle/>
                    <a:p>
                      <a:pPr marL="10160">
                        <a:lnSpc>
                          <a:spcPts val="1220"/>
                        </a:lnSpc>
                        <a:spcBef>
                          <a:spcPts val="680"/>
                        </a:spcBef>
                      </a:pPr>
                      <a:r>
                        <a:rPr sz="1100" spc="15" dirty="0"/>
                        <a:t>C(1kb)</a:t>
                      </a:r>
                      <a:endParaRPr sz="1100">
                        <a:latin typeface="Trebuchet MS"/>
                        <a:cs typeface="Trebuchet MS"/>
                      </a:endParaRPr>
                    </a:p>
                  </a:txBody>
                  <a:tcPr marL="0" marR="0" marT="86360" marB="0"/>
                </a:tc>
                <a:tc>
                  <a:txBody>
                    <a:bodyPr/>
                    <a:lstStyle/>
                    <a:p>
                      <a:pPr marL="10160">
                        <a:lnSpc>
                          <a:spcPts val="1220"/>
                        </a:lnSpc>
                        <a:spcBef>
                          <a:spcPts val="680"/>
                        </a:spcBef>
                      </a:pPr>
                      <a:r>
                        <a:rPr sz="1100" dirty="0"/>
                        <a:t>1.43</a:t>
                      </a:r>
                      <a:endParaRPr sz="1100" dirty="0">
                        <a:latin typeface="Trebuchet MS"/>
                        <a:cs typeface="Trebuchet MS"/>
                      </a:endParaRPr>
                    </a:p>
                  </a:txBody>
                  <a:tcPr marL="0" marR="0" marT="86360" marB="0"/>
                </a:tc>
                <a:tc>
                  <a:txBody>
                    <a:bodyPr/>
                    <a:lstStyle/>
                    <a:p>
                      <a:pPr marL="10160">
                        <a:lnSpc>
                          <a:spcPts val="1220"/>
                        </a:lnSpc>
                        <a:spcBef>
                          <a:spcPts val="680"/>
                        </a:spcBef>
                      </a:pPr>
                      <a:r>
                        <a:rPr sz="1100" dirty="0"/>
                        <a:t>1.78</a:t>
                      </a:r>
                      <a:endParaRPr sz="1100" dirty="0">
                        <a:latin typeface="Trebuchet MS"/>
                        <a:cs typeface="Trebuchet MS"/>
                      </a:endParaRPr>
                    </a:p>
                  </a:txBody>
                  <a:tcPr marL="0" marR="0" marT="86360" marB="0"/>
                </a:tc>
                <a:tc>
                  <a:txBody>
                    <a:bodyPr/>
                    <a:lstStyle/>
                    <a:p>
                      <a:pPr marL="10795">
                        <a:lnSpc>
                          <a:spcPts val="1220"/>
                        </a:lnSpc>
                        <a:spcBef>
                          <a:spcPts val="680"/>
                        </a:spcBef>
                      </a:pPr>
                      <a:r>
                        <a:rPr sz="1100" dirty="0"/>
                        <a:t>1.42</a:t>
                      </a:r>
                      <a:endParaRPr sz="1100">
                        <a:latin typeface="Trebuchet MS"/>
                        <a:cs typeface="Trebuchet MS"/>
                      </a:endParaRPr>
                    </a:p>
                  </a:txBody>
                  <a:tcPr marL="0" marR="0" marT="86360" marB="0"/>
                </a:tc>
                <a:extLst>
                  <a:ext uri="{0D108BD9-81ED-4DB2-BD59-A6C34878D82A}">
                    <a16:rowId xmlns:a16="http://schemas.microsoft.com/office/drawing/2014/main" val="2544834375"/>
                  </a:ext>
                </a:extLst>
              </a:tr>
              <a:tr h="240579">
                <a:tc>
                  <a:txBody>
                    <a:bodyPr/>
                    <a:lstStyle/>
                    <a:p>
                      <a:pPr marL="10160">
                        <a:lnSpc>
                          <a:spcPts val="1220"/>
                        </a:lnSpc>
                        <a:spcBef>
                          <a:spcPts val="680"/>
                        </a:spcBef>
                      </a:pPr>
                      <a:r>
                        <a:rPr sz="1100" spc="15" dirty="0"/>
                        <a:t>D(10kb)</a:t>
                      </a:r>
                      <a:endParaRPr sz="1100">
                        <a:latin typeface="Trebuchet MS"/>
                        <a:cs typeface="Trebuchet MS"/>
                      </a:endParaRPr>
                    </a:p>
                  </a:txBody>
                  <a:tcPr marL="0" marR="0" marT="86360" marB="0"/>
                </a:tc>
                <a:tc>
                  <a:txBody>
                    <a:bodyPr/>
                    <a:lstStyle/>
                    <a:p>
                      <a:pPr marL="10160">
                        <a:lnSpc>
                          <a:spcPts val="1220"/>
                        </a:lnSpc>
                        <a:spcBef>
                          <a:spcPts val="680"/>
                        </a:spcBef>
                      </a:pPr>
                      <a:r>
                        <a:rPr sz="1100" dirty="0"/>
                        <a:t>0</a:t>
                      </a:r>
                      <a:endParaRPr sz="1100" dirty="0">
                        <a:latin typeface="Trebuchet MS"/>
                        <a:cs typeface="Trebuchet MS"/>
                      </a:endParaRPr>
                    </a:p>
                  </a:txBody>
                  <a:tcPr marL="0" marR="0" marT="86360" marB="0"/>
                </a:tc>
                <a:tc>
                  <a:txBody>
                    <a:bodyPr/>
                    <a:lstStyle/>
                    <a:p>
                      <a:pPr marL="10160">
                        <a:lnSpc>
                          <a:spcPts val="1220"/>
                        </a:lnSpc>
                        <a:spcBef>
                          <a:spcPts val="680"/>
                        </a:spcBef>
                      </a:pPr>
                      <a:r>
                        <a:rPr sz="1100" dirty="0"/>
                        <a:t>0</a:t>
                      </a:r>
                      <a:endParaRPr sz="1100" dirty="0">
                        <a:latin typeface="Trebuchet MS"/>
                        <a:cs typeface="Trebuchet MS"/>
                      </a:endParaRPr>
                    </a:p>
                  </a:txBody>
                  <a:tcPr marL="0" marR="0" marT="86360" marB="0"/>
                </a:tc>
                <a:tc>
                  <a:txBody>
                    <a:bodyPr/>
                    <a:lstStyle/>
                    <a:p>
                      <a:pPr marL="10795">
                        <a:lnSpc>
                          <a:spcPts val="1220"/>
                        </a:lnSpc>
                        <a:spcBef>
                          <a:spcPts val="680"/>
                        </a:spcBef>
                      </a:pPr>
                      <a:r>
                        <a:rPr sz="1100" spc="10" dirty="0"/>
                        <a:t>0.009</a:t>
                      </a:r>
                      <a:endParaRPr sz="1100" dirty="0">
                        <a:latin typeface="Trebuchet MS"/>
                        <a:cs typeface="Trebuchet MS"/>
                      </a:endParaRPr>
                    </a:p>
                  </a:txBody>
                  <a:tcPr marL="0" marR="0" marT="86360" marB="0"/>
                </a:tc>
                <a:extLst>
                  <a:ext uri="{0D108BD9-81ED-4DB2-BD59-A6C34878D82A}">
                    <a16:rowId xmlns:a16="http://schemas.microsoft.com/office/drawing/2014/main" val="1094186040"/>
                  </a:ext>
                </a:extLst>
              </a:tr>
              <a:tr h="261053">
                <a:tc>
                  <a:txBody>
                    <a:bodyPr/>
                    <a:lstStyle/>
                    <a:p>
                      <a:r>
                        <a:rPr lang="en-US" altLang="zh-CN" sz="1100" dirty="0"/>
                        <a:t>total</a:t>
                      </a:r>
                      <a:endParaRPr lang="zh-CN" altLang="en-US" sz="1100" dirty="0"/>
                    </a:p>
                  </a:txBody>
                  <a:tcPr/>
                </a:tc>
                <a:tc>
                  <a:txBody>
                    <a:bodyPr/>
                    <a:lstStyle/>
                    <a:p>
                      <a:r>
                        <a:rPr lang="en-US" altLang="zh-CN" sz="1100" dirty="0"/>
                        <a:t>4.29</a:t>
                      </a:r>
                      <a:endParaRPr lang="zh-CN" altLang="en-US" sz="1100" dirty="0"/>
                    </a:p>
                  </a:txBody>
                  <a:tcPr/>
                </a:tc>
                <a:tc>
                  <a:txBody>
                    <a:bodyPr/>
                    <a:lstStyle/>
                    <a:p>
                      <a:r>
                        <a:rPr lang="en-US" altLang="zh-CN" sz="1100" dirty="0"/>
                        <a:t>4.5</a:t>
                      </a:r>
                      <a:endParaRPr lang="zh-CN" altLang="en-US" sz="1100" dirty="0"/>
                    </a:p>
                  </a:txBody>
                  <a:tcPr/>
                </a:tc>
                <a:tc>
                  <a:txBody>
                    <a:bodyPr/>
                    <a:lstStyle/>
                    <a:p>
                      <a:r>
                        <a:rPr lang="en-US" altLang="zh-CN" sz="1100" dirty="0"/>
                        <a:t>4.26</a:t>
                      </a:r>
                      <a:endParaRPr lang="zh-CN" altLang="en-US" sz="1100" dirty="0"/>
                    </a:p>
                  </a:txBody>
                  <a:tcPr/>
                </a:tc>
                <a:extLst>
                  <a:ext uri="{0D108BD9-81ED-4DB2-BD59-A6C34878D82A}">
                    <a16:rowId xmlns:a16="http://schemas.microsoft.com/office/drawing/2014/main" val="2790034154"/>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tabLst>
                <a:tab pos="10862945" algn="l"/>
              </a:tabLst>
            </a:pPr>
            <a:r>
              <a:rPr b="0" spc="10" dirty="0">
                <a:latin typeface="+mj-ea"/>
                <a:cs typeface="Times New Roman"/>
              </a:rPr>
              <a:t> </a:t>
            </a:r>
            <a:r>
              <a:rPr spc="-5" dirty="0">
                <a:latin typeface="+mj-ea"/>
              </a:rPr>
              <a:t>定量分析软件</a:t>
            </a:r>
            <a:r>
              <a:rPr spc="60" dirty="0">
                <a:latin typeface="+mj-ea"/>
              </a:rPr>
              <a:t> </a:t>
            </a:r>
            <a:r>
              <a:rPr b="1" spc="75" dirty="0">
                <a:latin typeface="+mj-ea"/>
                <a:cs typeface="Lucida Sans"/>
              </a:rPr>
              <a:t>RSEM</a:t>
            </a:r>
            <a:r>
              <a:rPr b="1" spc="-145" dirty="0">
                <a:latin typeface="+mj-ea"/>
                <a:cs typeface="Lucida Sans"/>
              </a:rPr>
              <a:t> </a:t>
            </a:r>
            <a:r>
              <a:rPr spc="-5" dirty="0">
                <a:latin typeface="+mj-ea"/>
              </a:rPr>
              <a:t>用法	</a:t>
            </a:r>
          </a:p>
        </p:txBody>
      </p:sp>
      <p:sp>
        <p:nvSpPr>
          <p:cNvPr id="3" name="object 3"/>
          <p:cNvSpPr txBox="1"/>
          <p:nvPr/>
        </p:nvSpPr>
        <p:spPr>
          <a:xfrm>
            <a:off x="540816" y="1736180"/>
            <a:ext cx="7900034" cy="825500"/>
          </a:xfrm>
          <a:prstGeom prst="rect">
            <a:avLst/>
          </a:prstGeom>
        </p:spPr>
        <p:txBody>
          <a:bodyPr vert="horz" wrap="square" lIns="0" tIns="137795" rIns="0" bIns="0" rtlCol="0">
            <a:spAutoFit/>
          </a:bodyPr>
          <a:lstStyle/>
          <a:p>
            <a:pPr marL="12700">
              <a:lnSpc>
                <a:spcPct val="100000"/>
              </a:lnSpc>
              <a:spcBef>
                <a:spcPts val="1085"/>
              </a:spcBef>
            </a:pPr>
            <a:r>
              <a:rPr sz="1800" b="1" spc="-70" dirty="0">
                <a:solidFill>
                  <a:srgbClr val="2F2F2F"/>
                </a:solidFill>
                <a:latin typeface="+mn-ea"/>
                <a:cs typeface="Lucida Sans"/>
              </a:rPr>
              <a:t>rsem-prepare-reference</a:t>
            </a:r>
            <a:r>
              <a:rPr sz="1800" b="1" spc="-30" dirty="0">
                <a:solidFill>
                  <a:srgbClr val="2F2F2F"/>
                </a:solidFill>
                <a:latin typeface="+mn-ea"/>
                <a:cs typeface="Lucida Sans"/>
              </a:rPr>
              <a:t> </a:t>
            </a:r>
            <a:r>
              <a:rPr sz="1600" b="0" spc="-5" dirty="0">
                <a:solidFill>
                  <a:srgbClr val="2F2F2F"/>
                </a:solidFill>
                <a:latin typeface="+mn-ea"/>
                <a:cs typeface="Microsoft YaHei UI Light"/>
              </a:rPr>
              <a:t>可以结合</a:t>
            </a:r>
            <a:r>
              <a:rPr sz="1600" spc="75" dirty="0">
                <a:solidFill>
                  <a:srgbClr val="2F2F2F"/>
                </a:solidFill>
                <a:latin typeface="+mn-ea"/>
                <a:cs typeface="Trebuchet MS"/>
              </a:rPr>
              <a:t>STAR/BOWTIE2</a:t>
            </a:r>
            <a:r>
              <a:rPr sz="1600" dirty="0">
                <a:solidFill>
                  <a:srgbClr val="2F2F2F"/>
                </a:solidFill>
                <a:latin typeface="+mn-ea"/>
                <a:cs typeface="Trebuchet MS"/>
              </a:rPr>
              <a:t> </a:t>
            </a:r>
            <a:r>
              <a:rPr sz="1600" b="0" spc="-5" dirty="0">
                <a:solidFill>
                  <a:srgbClr val="2F2F2F"/>
                </a:solidFill>
                <a:latin typeface="+mn-ea"/>
                <a:cs typeface="Microsoft YaHei UI Light"/>
              </a:rPr>
              <a:t>进行构建；也可单独构建</a:t>
            </a:r>
            <a:endParaRPr sz="1600" dirty="0">
              <a:latin typeface="+mn-ea"/>
              <a:cs typeface="Microsoft YaHei UI Light"/>
            </a:endParaRPr>
          </a:p>
          <a:p>
            <a:pPr marL="12700">
              <a:lnSpc>
                <a:spcPct val="100000"/>
              </a:lnSpc>
              <a:spcBef>
                <a:spcPts val="990"/>
              </a:spcBef>
            </a:pPr>
            <a:r>
              <a:rPr sz="1800" b="1" spc="-70" dirty="0">
                <a:solidFill>
                  <a:srgbClr val="2F2F2F"/>
                </a:solidFill>
                <a:latin typeface="+mn-ea"/>
                <a:cs typeface="Lucida Sans"/>
              </a:rPr>
              <a:t>rsem-prepare-reference </a:t>
            </a:r>
            <a:r>
              <a:rPr sz="1800" spc="-85" dirty="0">
                <a:solidFill>
                  <a:srgbClr val="005DA1"/>
                </a:solidFill>
                <a:latin typeface="+mn-ea"/>
                <a:cs typeface="Trebuchet MS"/>
              </a:rPr>
              <a:t>--gtf </a:t>
            </a:r>
            <a:r>
              <a:rPr sz="1800" spc="-95" dirty="0">
                <a:solidFill>
                  <a:srgbClr val="2F2F2F"/>
                </a:solidFill>
                <a:latin typeface="+mn-ea"/>
                <a:cs typeface="Trebuchet MS"/>
              </a:rPr>
              <a:t>tmp.gtf </a:t>
            </a:r>
            <a:r>
              <a:rPr sz="1800" spc="-35" dirty="0">
                <a:solidFill>
                  <a:srgbClr val="C00000"/>
                </a:solidFill>
                <a:latin typeface="+mn-ea"/>
                <a:cs typeface="Trebuchet MS"/>
              </a:rPr>
              <a:t>arab_data/arab_allgenome.fa</a:t>
            </a:r>
            <a:r>
              <a:rPr sz="1800" spc="165" dirty="0">
                <a:solidFill>
                  <a:srgbClr val="C00000"/>
                </a:solidFill>
                <a:latin typeface="+mn-ea"/>
                <a:cs typeface="Trebuchet MS"/>
              </a:rPr>
              <a:t> </a:t>
            </a:r>
            <a:r>
              <a:rPr sz="1800" spc="-25" dirty="0">
                <a:solidFill>
                  <a:srgbClr val="6F2F9F"/>
                </a:solidFill>
                <a:latin typeface="+mn-ea"/>
                <a:cs typeface="Trebuchet MS"/>
              </a:rPr>
              <a:t>rsem-tmp</a:t>
            </a:r>
            <a:endParaRPr sz="1800" dirty="0">
              <a:latin typeface="+mn-ea"/>
              <a:cs typeface="Trebuchet MS"/>
            </a:endParaRPr>
          </a:p>
        </p:txBody>
      </p:sp>
      <p:sp>
        <p:nvSpPr>
          <p:cNvPr id="4" name="object 4"/>
          <p:cNvSpPr/>
          <p:nvPr/>
        </p:nvSpPr>
        <p:spPr>
          <a:xfrm>
            <a:off x="8511540" y="1708404"/>
            <a:ext cx="3218688" cy="1964436"/>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540816" y="3250184"/>
            <a:ext cx="8307070" cy="2126223"/>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2F2F2F"/>
                </a:solidFill>
                <a:latin typeface="+mn-ea"/>
                <a:cs typeface="Microsoft YaHei UI"/>
              </a:rPr>
              <a:t>已有</a:t>
            </a:r>
            <a:r>
              <a:rPr sz="1800" b="1" spc="50" dirty="0">
                <a:solidFill>
                  <a:srgbClr val="2F2F2F"/>
                </a:solidFill>
                <a:latin typeface="+mn-ea"/>
                <a:cs typeface="Microsoft YaHei UI"/>
              </a:rPr>
              <a:t> </a:t>
            </a:r>
            <a:r>
              <a:rPr sz="1800" b="1" spc="-35" dirty="0">
                <a:solidFill>
                  <a:srgbClr val="2F2F2F"/>
                </a:solidFill>
                <a:latin typeface="+mn-ea"/>
                <a:cs typeface="Lucida Sans"/>
              </a:rPr>
              <a:t>STAR</a:t>
            </a:r>
            <a:r>
              <a:rPr sz="1800" b="1" spc="-30" dirty="0">
                <a:solidFill>
                  <a:srgbClr val="2F2F2F"/>
                </a:solidFill>
                <a:latin typeface="+mn-ea"/>
                <a:cs typeface="Lucida Sans"/>
              </a:rPr>
              <a:t> </a:t>
            </a:r>
            <a:r>
              <a:rPr sz="1800" b="1" dirty="0">
                <a:solidFill>
                  <a:srgbClr val="2F2F2F"/>
                </a:solidFill>
                <a:latin typeface="+mn-ea"/>
                <a:cs typeface="Microsoft YaHei UI"/>
              </a:rPr>
              <a:t>输出的</a:t>
            </a:r>
            <a:r>
              <a:rPr sz="1800" b="1" spc="40" dirty="0">
                <a:solidFill>
                  <a:srgbClr val="2F2F2F"/>
                </a:solidFill>
                <a:latin typeface="+mn-ea"/>
                <a:cs typeface="Microsoft YaHei UI"/>
              </a:rPr>
              <a:t> </a:t>
            </a:r>
            <a:r>
              <a:rPr sz="1800" b="1" spc="-100" dirty="0">
                <a:solidFill>
                  <a:srgbClr val="2F2F2F"/>
                </a:solidFill>
                <a:latin typeface="+mn-ea"/>
                <a:cs typeface="Lucida Sans"/>
              </a:rPr>
              <a:t>bam</a:t>
            </a:r>
            <a:r>
              <a:rPr sz="1800" b="1" spc="-75" dirty="0">
                <a:solidFill>
                  <a:srgbClr val="2F2F2F"/>
                </a:solidFill>
                <a:latin typeface="+mn-ea"/>
                <a:cs typeface="Lucida Sans"/>
              </a:rPr>
              <a:t> </a:t>
            </a:r>
            <a:r>
              <a:rPr sz="1800" b="1" spc="150" dirty="0">
                <a:solidFill>
                  <a:srgbClr val="2F2F2F"/>
                </a:solidFill>
                <a:latin typeface="+mn-ea"/>
                <a:cs typeface="Lucida Sans"/>
              </a:rPr>
              <a:t>:</a:t>
            </a:r>
            <a:r>
              <a:rPr sz="1800" b="1" spc="-70" dirty="0">
                <a:solidFill>
                  <a:srgbClr val="2F2F2F"/>
                </a:solidFill>
                <a:latin typeface="+mn-ea"/>
                <a:cs typeface="Lucida Sans"/>
              </a:rPr>
              <a:t> </a:t>
            </a:r>
            <a:r>
              <a:rPr sz="1800" spc="25" dirty="0">
                <a:solidFill>
                  <a:srgbClr val="2F2F2F"/>
                </a:solidFill>
                <a:latin typeface="+mn-ea"/>
                <a:cs typeface="Trebuchet MS"/>
              </a:rPr>
              <a:t>genome</a:t>
            </a:r>
            <a:r>
              <a:rPr sz="1800" spc="-35" dirty="0">
                <a:solidFill>
                  <a:srgbClr val="2F2F2F"/>
                </a:solidFill>
                <a:latin typeface="+mn-ea"/>
                <a:cs typeface="Trebuchet MS"/>
              </a:rPr>
              <a:t> </a:t>
            </a:r>
            <a:r>
              <a:rPr sz="1800" spc="180" dirty="0">
                <a:solidFill>
                  <a:srgbClr val="2F2F2F"/>
                </a:solidFill>
                <a:latin typeface="+mn-ea"/>
                <a:cs typeface="Trebuchet MS"/>
              </a:rPr>
              <a:t>BAM</a:t>
            </a:r>
            <a:r>
              <a:rPr sz="1800" spc="-45" dirty="0">
                <a:solidFill>
                  <a:srgbClr val="2F2F2F"/>
                </a:solidFill>
                <a:latin typeface="+mn-ea"/>
                <a:cs typeface="Trebuchet MS"/>
              </a:rPr>
              <a:t> </a:t>
            </a:r>
            <a:r>
              <a:rPr sz="1800" spc="-90" dirty="0">
                <a:solidFill>
                  <a:srgbClr val="2F2F2F"/>
                </a:solidFill>
                <a:latin typeface="+mn-ea"/>
                <a:cs typeface="Trebuchet MS"/>
              </a:rPr>
              <a:t>to</a:t>
            </a:r>
            <a:r>
              <a:rPr sz="1800" spc="-45" dirty="0">
                <a:solidFill>
                  <a:srgbClr val="2F2F2F"/>
                </a:solidFill>
                <a:latin typeface="+mn-ea"/>
                <a:cs typeface="Trebuchet MS"/>
              </a:rPr>
              <a:t> </a:t>
            </a:r>
            <a:r>
              <a:rPr sz="1800" spc="-55" dirty="0">
                <a:solidFill>
                  <a:srgbClr val="2F2F2F"/>
                </a:solidFill>
                <a:latin typeface="+mn-ea"/>
                <a:cs typeface="Trebuchet MS"/>
              </a:rPr>
              <a:t>transcript</a:t>
            </a:r>
            <a:r>
              <a:rPr sz="1800" spc="-40" dirty="0">
                <a:solidFill>
                  <a:srgbClr val="2F2F2F"/>
                </a:solidFill>
                <a:latin typeface="+mn-ea"/>
                <a:cs typeface="Trebuchet MS"/>
              </a:rPr>
              <a:t> </a:t>
            </a:r>
            <a:r>
              <a:rPr sz="1800" spc="180" dirty="0">
                <a:solidFill>
                  <a:srgbClr val="2F2F2F"/>
                </a:solidFill>
                <a:latin typeface="+mn-ea"/>
                <a:cs typeface="Trebuchet MS"/>
              </a:rPr>
              <a:t>BAM</a:t>
            </a:r>
            <a:r>
              <a:rPr sz="1800" spc="-45" dirty="0">
                <a:solidFill>
                  <a:srgbClr val="2F2F2F"/>
                </a:solidFill>
                <a:latin typeface="+mn-ea"/>
                <a:cs typeface="Trebuchet MS"/>
              </a:rPr>
              <a:t> </a:t>
            </a:r>
            <a:r>
              <a:rPr sz="1800" spc="-100" dirty="0">
                <a:solidFill>
                  <a:srgbClr val="2F2F2F"/>
                </a:solidFill>
                <a:latin typeface="+mn-ea"/>
                <a:cs typeface="Trebuchet MS"/>
              </a:rPr>
              <a:t>file</a:t>
            </a:r>
            <a:endParaRPr sz="1800" dirty="0">
              <a:latin typeface="+mn-ea"/>
              <a:cs typeface="Trebuchet MS"/>
            </a:endParaRPr>
          </a:p>
          <a:p>
            <a:pPr>
              <a:lnSpc>
                <a:spcPct val="100000"/>
              </a:lnSpc>
            </a:pPr>
            <a:endParaRPr sz="2400" dirty="0">
              <a:latin typeface="+mn-ea"/>
              <a:cs typeface="Times New Roman"/>
            </a:endParaRPr>
          </a:p>
          <a:p>
            <a:pPr marL="12700">
              <a:lnSpc>
                <a:spcPct val="100000"/>
              </a:lnSpc>
              <a:spcBef>
                <a:spcPts val="1920"/>
              </a:spcBef>
            </a:pPr>
            <a:r>
              <a:rPr sz="1800" b="1" spc="-65" dirty="0">
                <a:solidFill>
                  <a:srgbClr val="2F2F2F"/>
                </a:solidFill>
                <a:latin typeface="+mn-ea"/>
                <a:cs typeface="Lucida Sans"/>
              </a:rPr>
              <a:t>convert-sam-for-rsem </a:t>
            </a:r>
            <a:r>
              <a:rPr sz="1800" spc="-35" dirty="0">
                <a:solidFill>
                  <a:srgbClr val="C00000"/>
                </a:solidFill>
                <a:latin typeface="+mn-ea"/>
                <a:cs typeface="Trebuchet MS"/>
              </a:rPr>
              <a:t>-p </a:t>
            </a:r>
            <a:r>
              <a:rPr sz="1800" spc="50" dirty="0">
                <a:solidFill>
                  <a:srgbClr val="2F2F2F"/>
                </a:solidFill>
                <a:latin typeface="+mn-ea"/>
                <a:cs typeface="Trebuchet MS"/>
              </a:rPr>
              <a:t>10 </a:t>
            </a:r>
            <a:r>
              <a:rPr sz="1800" spc="-35" dirty="0">
                <a:solidFill>
                  <a:srgbClr val="6F2F9F"/>
                </a:solidFill>
                <a:latin typeface="+mn-ea"/>
                <a:cs typeface="Trebuchet MS"/>
              </a:rPr>
              <a:t>--memory-per-thread </a:t>
            </a:r>
            <a:r>
              <a:rPr sz="1800" spc="95" dirty="0">
                <a:solidFill>
                  <a:srgbClr val="2F2F2F"/>
                </a:solidFill>
                <a:latin typeface="+mn-ea"/>
                <a:cs typeface="Trebuchet MS"/>
              </a:rPr>
              <a:t>10G </a:t>
            </a:r>
            <a:r>
              <a:rPr sz="1800" spc="-20" dirty="0">
                <a:solidFill>
                  <a:srgbClr val="C00000"/>
                </a:solidFill>
                <a:latin typeface="+mn-ea"/>
                <a:cs typeface="Trebuchet MS"/>
              </a:rPr>
              <a:t>star_trans.bam</a:t>
            </a:r>
            <a:r>
              <a:rPr sz="1800" spc="-105" dirty="0">
                <a:solidFill>
                  <a:srgbClr val="C00000"/>
                </a:solidFill>
                <a:latin typeface="+mn-ea"/>
                <a:cs typeface="Trebuchet MS"/>
              </a:rPr>
              <a:t> </a:t>
            </a:r>
            <a:r>
              <a:rPr sz="1800" spc="5" dirty="0">
                <a:solidFill>
                  <a:srgbClr val="2F2F2F"/>
                </a:solidFill>
                <a:latin typeface="+mn-ea"/>
                <a:cs typeface="Trebuchet MS"/>
              </a:rPr>
              <a:t>star2resm</a:t>
            </a:r>
            <a:endParaRPr sz="1800" dirty="0">
              <a:latin typeface="+mn-ea"/>
              <a:cs typeface="Trebuchet MS"/>
            </a:endParaRPr>
          </a:p>
          <a:p>
            <a:pPr>
              <a:lnSpc>
                <a:spcPct val="100000"/>
              </a:lnSpc>
              <a:spcBef>
                <a:spcPts val="40"/>
              </a:spcBef>
            </a:pPr>
            <a:endParaRPr sz="2550" dirty="0">
              <a:latin typeface="+mn-ea"/>
              <a:cs typeface="Times New Roman"/>
            </a:endParaRPr>
          </a:p>
          <a:p>
            <a:pPr marL="12700">
              <a:lnSpc>
                <a:spcPct val="100000"/>
              </a:lnSpc>
            </a:pPr>
            <a:r>
              <a:rPr sz="1800" b="1" spc="-60" dirty="0">
                <a:solidFill>
                  <a:srgbClr val="2F2F2F"/>
                </a:solidFill>
                <a:latin typeface="+mn-ea"/>
                <a:cs typeface="Lucida Sans"/>
              </a:rPr>
              <a:t>rsem-calculate-expression </a:t>
            </a:r>
            <a:r>
              <a:rPr sz="1800" spc="-30" dirty="0">
                <a:solidFill>
                  <a:srgbClr val="005DA1"/>
                </a:solidFill>
                <a:latin typeface="+mn-ea"/>
                <a:cs typeface="Trebuchet MS"/>
              </a:rPr>
              <a:t>--paired-end </a:t>
            </a:r>
            <a:r>
              <a:rPr sz="1800" spc="-40" dirty="0">
                <a:solidFill>
                  <a:srgbClr val="00AF50"/>
                </a:solidFill>
                <a:latin typeface="+mn-ea"/>
                <a:cs typeface="Trebuchet MS"/>
              </a:rPr>
              <a:t>--no-bam-output</a:t>
            </a:r>
            <a:r>
              <a:rPr sz="1800" spc="20" dirty="0">
                <a:solidFill>
                  <a:srgbClr val="00AF50"/>
                </a:solidFill>
                <a:latin typeface="+mn-ea"/>
                <a:cs typeface="Trebuchet MS"/>
              </a:rPr>
              <a:t> </a:t>
            </a:r>
            <a:endParaRPr sz="1800" dirty="0">
              <a:latin typeface="+mn-ea"/>
              <a:cs typeface="Trebuchet MS"/>
            </a:endParaRPr>
          </a:p>
          <a:p>
            <a:pPr marL="12700">
              <a:lnSpc>
                <a:spcPct val="100000"/>
              </a:lnSpc>
            </a:pPr>
            <a:r>
              <a:rPr sz="1800" spc="-25" dirty="0">
                <a:solidFill>
                  <a:srgbClr val="C00000"/>
                </a:solidFill>
                <a:latin typeface="+mn-ea"/>
                <a:cs typeface="Trebuchet MS"/>
              </a:rPr>
              <a:t>--alignments </a:t>
            </a:r>
            <a:r>
              <a:rPr sz="1800" spc="-35" dirty="0">
                <a:solidFill>
                  <a:srgbClr val="2F2F2F"/>
                </a:solidFill>
                <a:latin typeface="+mn-ea"/>
                <a:cs typeface="Trebuchet MS"/>
              </a:rPr>
              <a:t>-p </a:t>
            </a:r>
            <a:r>
              <a:rPr sz="1800" spc="55" dirty="0">
                <a:solidFill>
                  <a:srgbClr val="2F2F2F"/>
                </a:solidFill>
                <a:latin typeface="+mn-ea"/>
                <a:cs typeface="Trebuchet MS"/>
              </a:rPr>
              <a:t>10 </a:t>
            </a:r>
            <a:r>
              <a:rPr sz="1800" spc="-35" dirty="0">
                <a:solidFill>
                  <a:srgbClr val="2F2F2F"/>
                </a:solidFill>
                <a:latin typeface="+mn-ea"/>
                <a:cs typeface="Trebuchet MS"/>
              </a:rPr>
              <a:t>-q </a:t>
            </a:r>
            <a:r>
              <a:rPr sz="1800" spc="-5" dirty="0">
                <a:solidFill>
                  <a:srgbClr val="2F2F2F"/>
                </a:solidFill>
                <a:latin typeface="+mn-ea"/>
                <a:cs typeface="Trebuchet MS"/>
              </a:rPr>
              <a:t>star2resm.bam </a:t>
            </a:r>
            <a:r>
              <a:rPr sz="1800" spc="85" dirty="0">
                <a:solidFill>
                  <a:srgbClr val="2F2F2F"/>
                </a:solidFill>
                <a:latin typeface="+mn-ea"/>
                <a:cs typeface="Trebuchet MS"/>
              </a:rPr>
              <a:t>RSEM_genomeDir</a:t>
            </a:r>
            <a:r>
              <a:rPr sz="1800" spc="-175" dirty="0">
                <a:solidFill>
                  <a:srgbClr val="2F2F2F"/>
                </a:solidFill>
                <a:latin typeface="+mn-ea"/>
                <a:cs typeface="Trebuchet MS"/>
              </a:rPr>
              <a:t> </a:t>
            </a:r>
            <a:r>
              <a:rPr sz="1800" spc="20" dirty="0">
                <a:solidFill>
                  <a:srgbClr val="2F2F2F"/>
                </a:solidFill>
                <a:latin typeface="+mn-ea"/>
                <a:cs typeface="Trebuchet MS"/>
              </a:rPr>
              <a:t>rsem_quals</a:t>
            </a:r>
            <a:endParaRPr sz="1800" dirty="0">
              <a:latin typeface="+mn-ea"/>
              <a:cs typeface="Trebuchet MS"/>
            </a:endParaRPr>
          </a:p>
        </p:txBody>
      </p:sp>
      <p:sp>
        <p:nvSpPr>
          <p:cNvPr id="6" name="object 6"/>
          <p:cNvSpPr/>
          <p:nvPr/>
        </p:nvSpPr>
        <p:spPr>
          <a:xfrm>
            <a:off x="7947659" y="4582667"/>
            <a:ext cx="4015740" cy="1027176"/>
          </a:xfrm>
          <a:prstGeom prst="rect">
            <a:avLst/>
          </a:prstGeom>
          <a:blipFill>
            <a:blip r:embed="rId3" cstate="print"/>
            <a:stretch>
              <a:fillRect/>
            </a:stretch>
          </a:blipFill>
        </p:spPr>
        <p:txBody>
          <a:bodyPr wrap="square" lIns="0" tIns="0" rIns="0" bIns="0" rtlCol="0"/>
          <a:lstStyle/>
          <a:p>
            <a:endParaRPr/>
          </a:p>
        </p:txBody>
      </p:sp>
      <p:sp>
        <p:nvSpPr>
          <p:cNvPr id="8" name="object 8"/>
          <p:cNvSpPr txBox="1">
            <a:spLocks noGrp="1"/>
          </p:cNvSpPr>
          <p:nvPr>
            <p:ph type="sldNum" sz="quarter" idx="7"/>
          </p:nvPr>
        </p:nvSpPr>
        <p:spPr>
          <a:prstGeom prst="rect">
            <a:avLst/>
          </a:prstGeom>
        </p:spPr>
        <p:txBody>
          <a:bodyPr vert="horz" wrap="square" lIns="0" tIns="103022" rIns="0" bIns="0" rtlCol="0">
            <a:spAutoFit/>
          </a:bodyPr>
          <a:lstStyle/>
          <a:p>
            <a:pPr marL="25400">
              <a:lnSpc>
                <a:spcPct val="100000"/>
              </a:lnSpc>
            </a:pPr>
            <a:fld id="{81D60167-4931-47E6-BA6A-407CBD079E47}" type="slidenum">
              <a:rPr spc="25" dirty="0"/>
              <a:t>54</a:t>
            </a:fld>
            <a:endParaRPr spc="25"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103022" rIns="0" bIns="0" rtlCol="0">
            <a:spAutoFit/>
          </a:bodyPr>
          <a:lstStyle/>
          <a:p>
            <a:pPr marL="25400">
              <a:lnSpc>
                <a:spcPct val="100000"/>
              </a:lnSpc>
            </a:pPr>
            <a:fld id="{81D60167-4931-47E6-BA6A-407CBD079E47}" type="slidenum">
              <a:rPr spc="25" dirty="0"/>
              <a:t>55</a:t>
            </a:fld>
            <a:endParaRPr spc="25" dirty="0"/>
          </a:p>
        </p:txBody>
      </p:sp>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tabLst>
                <a:tab pos="10862945" algn="l"/>
              </a:tabLst>
            </a:pPr>
            <a:r>
              <a:rPr b="0" spc="10" dirty="0">
                <a:latin typeface="+mn-ea"/>
                <a:ea typeface="+mn-ea"/>
                <a:cs typeface="Times New Roman"/>
              </a:rPr>
              <a:t> </a:t>
            </a:r>
            <a:r>
              <a:rPr spc="-5" dirty="0">
                <a:latin typeface="+mn-ea"/>
                <a:ea typeface="+mn-ea"/>
              </a:rPr>
              <a:t>定量分析软件</a:t>
            </a:r>
            <a:r>
              <a:rPr spc="60" dirty="0">
                <a:latin typeface="+mn-ea"/>
                <a:ea typeface="+mn-ea"/>
              </a:rPr>
              <a:t> </a:t>
            </a:r>
            <a:r>
              <a:rPr b="1" spc="75" dirty="0">
                <a:latin typeface="+mn-ea"/>
                <a:ea typeface="+mn-ea"/>
                <a:cs typeface="Lucida Sans"/>
              </a:rPr>
              <a:t>RSEM</a:t>
            </a:r>
            <a:r>
              <a:rPr b="1" spc="-145" dirty="0">
                <a:latin typeface="+mn-ea"/>
                <a:ea typeface="+mn-ea"/>
                <a:cs typeface="Lucida Sans"/>
              </a:rPr>
              <a:t> </a:t>
            </a:r>
            <a:r>
              <a:rPr spc="-5" dirty="0">
                <a:latin typeface="+mn-ea"/>
                <a:ea typeface="+mn-ea"/>
              </a:rPr>
              <a:t>结果	</a:t>
            </a:r>
          </a:p>
        </p:txBody>
      </p:sp>
      <p:graphicFrame>
        <p:nvGraphicFramePr>
          <p:cNvPr id="3" name="object 3"/>
          <p:cNvGraphicFramePr>
            <a:graphicFrameLocks noGrp="1"/>
          </p:cNvGraphicFramePr>
          <p:nvPr/>
        </p:nvGraphicFramePr>
        <p:xfrm>
          <a:off x="802716" y="2298826"/>
          <a:ext cx="10570207" cy="2247642"/>
        </p:xfrm>
        <a:graphic>
          <a:graphicData uri="http://schemas.openxmlformats.org/drawingml/2006/table">
            <a:tbl>
              <a:tblPr firstRow="1" bandRow="1">
                <a:tableStyleId>{2D5ABB26-0587-4C30-8999-92F81FD0307C}</a:tableStyleId>
              </a:tblPr>
              <a:tblGrid>
                <a:gridCol w="1149985">
                  <a:extLst>
                    <a:ext uri="{9D8B030D-6E8A-4147-A177-3AD203B41FA5}">
                      <a16:colId xmlns:a16="http://schemas.microsoft.com/office/drawing/2014/main" val="20000"/>
                    </a:ext>
                  </a:extLst>
                </a:gridCol>
                <a:gridCol w="3875404">
                  <a:extLst>
                    <a:ext uri="{9D8B030D-6E8A-4147-A177-3AD203B41FA5}">
                      <a16:colId xmlns:a16="http://schemas.microsoft.com/office/drawing/2014/main" val="20001"/>
                    </a:ext>
                  </a:extLst>
                </a:gridCol>
                <a:gridCol w="905510">
                  <a:extLst>
                    <a:ext uri="{9D8B030D-6E8A-4147-A177-3AD203B41FA5}">
                      <a16:colId xmlns:a16="http://schemas.microsoft.com/office/drawing/2014/main" val="20002"/>
                    </a:ext>
                  </a:extLst>
                </a:gridCol>
                <a:gridCol w="1398270">
                  <a:extLst>
                    <a:ext uri="{9D8B030D-6E8A-4147-A177-3AD203B41FA5}">
                      <a16:colId xmlns:a16="http://schemas.microsoft.com/office/drawing/2014/main" val="20003"/>
                    </a:ext>
                  </a:extLst>
                </a:gridCol>
                <a:gridCol w="1430020">
                  <a:extLst>
                    <a:ext uri="{9D8B030D-6E8A-4147-A177-3AD203B41FA5}">
                      <a16:colId xmlns:a16="http://schemas.microsoft.com/office/drawing/2014/main" val="20004"/>
                    </a:ext>
                  </a:extLst>
                </a:gridCol>
                <a:gridCol w="905509">
                  <a:extLst>
                    <a:ext uri="{9D8B030D-6E8A-4147-A177-3AD203B41FA5}">
                      <a16:colId xmlns:a16="http://schemas.microsoft.com/office/drawing/2014/main" val="20005"/>
                    </a:ext>
                  </a:extLst>
                </a:gridCol>
                <a:gridCol w="905509">
                  <a:extLst>
                    <a:ext uri="{9D8B030D-6E8A-4147-A177-3AD203B41FA5}">
                      <a16:colId xmlns:a16="http://schemas.microsoft.com/office/drawing/2014/main" val="20006"/>
                    </a:ext>
                  </a:extLst>
                </a:gridCol>
              </a:tblGrid>
              <a:tr h="284352">
                <a:tc>
                  <a:txBody>
                    <a:bodyPr/>
                    <a:lstStyle/>
                    <a:p>
                      <a:pPr marL="9525">
                        <a:lnSpc>
                          <a:spcPct val="100000"/>
                        </a:lnSpc>
                        <a:spcBef>
                          <a:spcPts val="240"/>
                        </a:spcBef>
                      </a:pPr>
                      <a:r>
                        <a:rPr sz="1400" b="1" spc="-45" dirty="0">
                          <a:latin typeface="Lucida Sans"/>
                          <a:cs typeface="Lucida Sans"/>
                        </a:rPr>
                        <a:t>gene_id</a:t>
                      </a:r>
                      <a:endParaRPr sz="1400">
                        <a:latin typeface="Lucida Sans"/>
                        <a:cs typeface="Lucida Sans"/>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525">
                        <a:lnSpc>
                          <a:spcPct val="100000"/>
                        </a:lnSpc>
                        <a:spcBef>
                          <a:spcPts val="240"/>
                        </a:spcBef>
                      </a:pPr>
                      <a:r>
                        <a:rPr sz="1400" b="1" spc="-50" dirty="0">
                          <a:latin typeface="Lucida Sans"/>
                          <a:cs typeface="Lucida Sans"/>
                        </a:rPr>
                        <a:t>transcript_id(s)</a:t>
                      </a:r>
                      <a:endParaRPr sz="1400">
                        <a:latin typeface="Lucida Sans"/>
                        <a:cs typeface="Lucida Sans"/>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160">
                        <a:lnSpc>
                          <a:spcPct val="100000"/>
                        </a:lnSpc>
                        <a:spcBef>
                          <a:spcPts val="240"/>
                        </a:spcBef>
                      </a:pPr>
                      <a:r>
                        <a:rPr sz="1400" b="1" spc="-70" dirty="0">
                          <a:latin typeface="Lucida Sans"/>
                          <a:cs typeface="Lucida Sans"/>
                        </a:rPr>
                        <a:t>length</a:t>
                      </a:r>
                      <a:endParaRPr sz="1400">
                        <a:latin typeface="Lucida Sans"/>
                        <a:cs typeface="Lucida Sans"/>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160">
                        <a:lnSpc>
                          <a:spcPct val="100000"/>
                        </a:lnSpc>
                        <a:spcBef>
                          <a:spcPts val="240"/>
                        </a:spcBef>
                      </a:pPr>
                      <a:r>
                        <a:rPr sz="1400" b="1" spc="-60" dirty="0">
                          <a:latin typeface="Lucida Sans"/>
                          <a:cs typeface="Lucida Sans"/>
                        </a:rPr>
                        <a:t>effective_length</a:t>
                      </a:r>
                      <a:endParaRPr sz="1400">
                        <a:latin typeface="Lucida Sans"/>
                        <a:cs typeface="Lucida Sans"/>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160">
                        <a:lnSpc>
                          <a:spcPct val="100000"/>
                        </a:lnSpc>
                        <a:spcBef>
                          <a:spcPts val="240"/>
                        </a:spcBef>
                      </a:pPr>
                      <a:r>
                        <a:rPr sz="1400" b="1" spc="-45" dirty="0">
                          <a:latin typeface="Lucida Sans"/>
                          <a:cs typeface="Lucida Sans"/>
                        </a:rPr>
                        <a:t>expected_count</a:t>
                      </a:r>
                      <a:endParaRPr sz="1400">
                        <a:latin typeface="Lucida Sans"/>
                        <a:cs typeface="Lucida Sans"/>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795">
                        <a:lnSpc>
                          <a:spcPct val="100000"/>
                        </a:lnSpc>
                        <a:spcBef>
                          <a:spcPts val="240"/>
                        </a:spcBef>
                      </a:pPr>
                      <a:r>
                        <a:rPr sz="1400" b="1" spc="-50" dirty="0">
                          <a:latin typeface="Lucida Sans"/>
                          <a:cs typeface="Lucida Sans"/>
                        </a:rPr>
                        <a:t>TPM</a:t>
                      </a:r>
                      <a:endParaRPr sz="1400">
                        <a:latin typeface="Lucida Sans"/>
                        <a:cs typeface="Lucida Sans"/>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795">
                        <a:lnSpc>
                          <a:spcPct val="100000"/>
                        </a:lnSpc>
                        <a:spcBef>
                          <a:spcPts val="240"/>
                        </a:spcBef>
                      </a:pPr>
                      <a:r>
                        <a:rPr sz="1400" b="1" spc="5" dirty="0">
                          <a:latin typeface="Lucida Sans"/>
                          <a:cs typeface="Lucida Sans"/>
                        </a:rPr>
                        <a:t>FPKM</a:t>
                      </a:r>
                      <a:endParaRPr sz="1400">
                        <a:latin typeface="Lucida Sans"/>
                        <a:cs typeface="Lucida Sans"/>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284353">
                <a:tc>
                  <a:txBody>
                    <a:bodyPr/>
                    <a:lstStyle/>
                    <a:p>
                      <a:pPr marL="9525">
                        <a:lnSpc>
                          <a:spcPct val="100000"/>
                        </a:lnSpc>
                        <a:spcBef>
                          <a:spcPts val="240"/>
                        </a:spcBef>
                      </a:pPr>
                      <a:r>
                        <a:rPr sz="1400" spc="50" dirty="0">
                          <a:latin typeface="Trebuchet MS"/>
                          <a:cs typeface="Trebuchet MS"/>
                        </a:rPr>
                        <a:t>AT1G01010</a:t>
                      </a:r>
                      <a:endParaRPr sz="1400">
                        <a:latin typeface="Trebuchet MS"/>
                        <a:cs typeface="Trebuchet MS"/>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525">
                        <a:lnSpc>
                          <a:spcPct val="100000"/>
                        </a:lnSpc>
                        <a:spcBef>
                          <a:spcPts val="240"/>
                        </a:spcBef>
                      </a:pPr>
                      <a:r>
                        <a:rPr sz="1400" spc="30" dirty="0">
                          <a:latin typeface="Trebuchet MS"/>
                          <a:cs typeface="Trebuchet MS"/>
                        </a:rPr>
                        <a:t>AT1G01010.1</a:t>
                      </a:r>
                      <a:endParaRPr sz="1400">
                        <a:latin typeface="Trebuchet MS"/>
                        <a:cs typeface="Trebuchet MS"/>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160">
                        <a:lnSpc>
                          <a:spcPct val="100000"/>
                        </a:lnSpc>
                        <a:spcBef>
                          <a:spcPts val="240"/>
                        </a:spcBef>
                      </a:pPr>
                      <a:r>
                        <a:rPr sz="1400" spc="40" dirty="0">
                          <a:latin typeface="Trebuchet MS"/>
                          <a:cs typeface="Trebuchet MS"/>
                        </a:rPr>
                        <a:t>1688</a:t>
                      </a:r>
                      <a:endParaRPr sz="1400">
                        <a:latin typeface="Trebuchet MS"/>
                        <a:cs typeface="Trebuchet MS"/>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160">
                        <a:lnSpc>
                          <a:spcPct val="100000"/>
                        </a:lnSpc>
                        <a:spcBef>
                          <a:spcPts val="240"/>
                        </a:spcBef>
                      </a:pPr>
                      <a:r>
                        <a:rPr sz="1400" spc="15" dirty="0">
                          <a:latin typeface="Trebuchet MS"/>
                          <a:cs typeface="Trebuchet MS"/>
                        </a:rPr>
                        <a:t>1513.6</a:t>
                      </a:r>
                      <a:endParaRPr sz="1400">
                        <a:latin typeface="Trebuchet MS"/>
                        <a:cs typeface="Trebuchet MS"/>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160">
                        <a:lnSpc>
                          <a:spcPct val="100000"/>
                        </a:lnSpc>
                        <a:spcBef>
                          <a:spcPts val="240"/>
                        </a:spcBef>
                      </a:pPr>
                      <a:r>
                        <a:rPr sz="1400" spc="40" dirty="0">
                          <a:latin typeface="Trebuchet MS"/>
                          <a:cs typeface="Trebuchet MS"/>
                        </a:rPr>
                        <a:t>140</a:t>
                      </a:r>
                      <a:endParaRPr sz="1400">
                        <a:latin typeface="Trebuchet MS"/>
                        <a:cs typeface="Trebuchet MS"/>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795">
                        <a:lnSpc>
                          <a:spcPct val="100000"/>
                        </a:lnSpc>
                        <a:spcBef>
                          <a:spcPts val="240"/>
                        </a:spcBef>
                      </a:pPr>
                      <a:r>
                        <a:rPr sz="1400" dirty="0">
                          <a:latin typeface="Trebuchet MS"/>
                          <a:cs typeface="Trebuchet MS"/>
                        </a:rPr>
                        <a:t>3.17</a:t>
                      </a:r>
                      <a:endParaRPr sz="1400">
                        <a:latin typeface="Trebuchet MS"/>
                        <a:cs typeface="Trebuchet MS"/>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795">
                        <a:lnSpc>
                          <a:spcPct val="100000"/>
                        </a:lnSpc>
                        <a:spcBef>
                          <a:spcPts val="240"/>
                        </a:spcBef>
                      </a:pPr>
                      <a:r>
                        <a:rPr sz="1400" dirty="0">
                          <a:latin typeface="Trebuchet MS"/>
                          <a:cs typeface="Trebuchet MS"/>
                        </a:rPr>
                        <a:t>2.85</a:t>
                      </a:r>
                      <a:endParaRPr sz="1400">
                        <a:latin typeface="Trebuchet MS"/>
                        <a:cs typeface="Trebuchet MS"/>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541654">
                <a:tc>
                  <a:txBody>
                    <a:bodyPr/>
                    <a:lstStyle/>
                    <a:p>
                      <a:pPr marL="9525">
                        <a:lnSpc>
                          <a:spcPct val="100000"/>
                        </a:lnSpc>
                        <a:spcBef>
                          <a:spcPts val="1255"/>
                        </a:spcBef>
                      </a:pPr>
                      <a:r>
                        <a:rPr sz="1400" spc="50" dirty="0">
                          <a:latin typeface="Trebuchet MS"/>
                          <a:cs typeface="Trebuchet MS"/>
                        </a:rPr>
                        <a:t>AT1G01020</a:t>
                      </a:r>
                      <a:endParaRPr sz="1400">
                        <a:latin typeface="Trebuchet MS"/>
                        <a:cs typeface="Trebuchet MS"/>
                      </a:endParaRPr>
                    </a:p>
                  </a:txBody>
                  <a:tcPr marL="0" marR="0" marT="1593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525" marR="122555">
                        <a:lnSpc>
                          <a:spcPct val="100000"/>
                        </a:lnSpc>
                        <a:spcBef>
                          <a:spcPts val="415"/>
                        </a:spcBef>
                      </a:pPr>
                      <a:r>
                        <a:rPr sz="1400" spc="15" dirty="0">
                          <a:latin typeface="Trebuchet MS"/>
                          <a:cs typeface="Trebuchet MS"/>
                        </a:rPr>
                        <a:t>AT1G01020.1,AT1G01020.2,AT1G01020.3,AT1  </a:t>
                      </a:r>
                      <a:r>
                        <a:rPr sz="1400" spc="20" dirty="0">
                          <a:latin typeface="Trebuchet MS"/>
                          <a:cs typeface="Trebuchet MS"/>
                        </a:rPr>
                        <a:t>G01020.4,AT1G01020.5,AT1G01020.6</a:t>
                      </a:r>
                      <a:endParaRPr sz="1400">
                        <a:latin typeface="Trebuchet MS"/>
                        <a:cs typeface="Trebuchet MS"/>
                      </a:endParaRPr>
                    </a:p>
                  </a:txBody>
                  <a:tcPr marL="0" marR="0" marT="527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160">
                        <a:lnSpc>
                          <a:spcPct val="100000"/>
                        </a:lnSpc>
                        <a:spcBef>
                          <a:spcPts val="1255"/>
                        </a:spcBef>
                      </a:pPr>
                      <a:r>
                        <a:rPr sz="1400" spc="20" dirty="0">
                          <a:latin typeface="Trebuchet MS"/>
                          <a:cs typeface="Trebuchet MS"/>
                        </a:rPr>
                        <a:t>1295.26</a:t>
                      </a:r>
                      <a:endParaRPr sz="1400">
                        <a:latin typeface="Trebuchet MS"/>
                        <a:cs typeface="Trebuchet MS"/>
                      </a:endParaRPr>
                    </a:p>
                  </a:txBody>
                  <a:tcPr marL="0" marR="0" marT="1593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160">
                        <a:lnSpc>
                          <a:spcPct val="100000"/>
                        </a:lnSpc>
                        <a:spcBef>
                          <a:spcPts val="1255"/>
                        </a:spcBef>
                      </a:pPr>
                      <a:r>
                        <a:rPr sz="1400" spc="5" dirty="0">
                          <a:latin typeface="Trebuchet MS"/>
                          <a:cs typeface="Trebuchet MS"/>
                        </a:rPr>
                        <a:t>1120.86</a:t>
                      </a:r>
                      <a:endParaRPr sz="1400">
                        <a:latin typeface="Trebuchet MS"/>
                        <a:cs typeface="Trebuchet MS"/>
                      </a:endParaRPr>
                    </a:p>
                  </a:txBody>
                  <a:tcPr marL="0" marR="0" marT="1593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160">
                        <a:lnSpc>
                          <a:spcPct val="100000"/>
                        </a:lnSpc>
                        <a:spcBef>
                          <a:spcPts val="1255"/>
                        </a:spcBef>
                      </a:pPr>
                      <a:r>
                        <a:rPr sz="1400" spc="40" dirty="0">
                          <a:latin typeface="Trebuchet MS"/>
                          <a:cs typeface="Trebuchet MS"/>
                        </a:rPr>
                        <a:t>432</a:t>
                      </a:r>
                      <a:endParaRPr sz="1400">
                        <a:latin typeface="Trebuchet MS"/>
                        <a:cs typeface="Trebuchet MS"/>
                      </a:endParaRPr>
                    </a:p>
                  </a:txBody>
                  <a:tcPr marL="0" marR="0" marT="1593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795">
                        <a:lnSpc>
                          <a:spcPct val="100000"/>
                        </a:lnSpc>
                        <a:spcBef>
                          <a:spcPts val="1255"/>
                        </a:spcBef>
                      </a:pPr>
                      <a:r>
                        <a:rPr sz="1400" spc="10" dirty="0">
                          <a:latin typeface="Trebuchet MS"/>
                          <a:cs typeface="Trebuchet MS"/>
                        </a:rPr>
                        <a:t>13.22</a:t>
                      </a:r>
                      <a:endParaRPr sz="1400">
                        <a:latin typeface="Trebuchet MS"/>
                        <a:cs typeface="Trebuchet MS"/>
                      </a:endParaRPr>
                    </a:p>
                  </a:txBody>
                  <a:tcPr marL="0" marR="0" marT="1593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795">
                        <a:lnSpc>
                          <a:spcPct val="100000"/>
                        </a:lnSpc>
                        <a:spcBef>
                          <a:spcPts val="1255"/>
                        </a:spcBef>
                      </a:pPr>
                      <a:r>
                        <a:rPr sz="1400" spc="-10" dirty="0">
                          <a:latin typeface="Trebuchet MS"/>
                          <a:cs typeface="Trebuchet MS"/>
                        </a:rPr>
                        <a:t>11.89</a:t>
                      </a:r>
                      <a:endParaRPr sz="1400">
                        <a:latin typeface="Trebuchet MS"/>
                        <a:cs typeface="Trebuchet MS"/>
                      </a:endParaRPr>
                    </a:p>
                  </a:txBody>
                  <a:tcPr marL="0" marR="0" marT="1593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284353">
                <a:tc>
                  <a:txBody>
                    <a:bodyPr/>
                    <a:lstStyle/>
                    <a:p>
                      <a:pPr marL="9525">
                        <a:lnSpc>
                          <a:spcPct val="100000"/>
                        </a:lnSpc>
                        <a:spcBef>
                          <a:spcPts val="240"/>
                        </a:spcBef>
                      </a:pPr>
                      <a:r>
                        <a:rPr sz="1400" spc="50" dirty="0">
                          <a:latin typeface="Trebuchet MS"/>
                          <a:cs typeface="Trebuchet MS"/>
                        </a:rPr>
                        <a:t>AT1G01030</a:t>
                      </a:r>
                      <a:endParaRPr sz="1400">
                        <a:latin typeface="Trebuchet MS"/>
                        <a:cs typeface="Trebuchet MS"/>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525">
                        <a:lnSpc>
                          <a:spcPct val="100000"/>
                        </a:lnSpc>
                        <a:spcBef>
                          <a:spcPts val="240"/>
                        </a:spcBef>
                      </a:pPr>
                      <a:r>
                        <a:rPr sz="1400" spc="20" dirty="0">
                          <a:latin typeface="Trebuchet MS"/>
                          <a:cs typeface="Trebuchet MS"/>
                        </a:rPr>
                        <a:t>AT1G01030.1,AT1G01030.2</a:t>
                      </a:r>
                      <a:endParaRPr sz="1400">
                        <a:latin typeface="Trebuchet MS"/>
                        <a:cs typeface="Trebuchet MS"/>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160">
                        <a:lnSpc>
                          <a:spcPct val="100000"/>
                        </a:lnSpc>
                        <a:spcBef>
                          <a:spcPts val="240"/>
                        </a:spcBef>
                      </a:pPr>
                      <a:r>
                        <a:rPr sz="1400" spc="20" dirty="0">
                          <a:latin typeface="Trebuchet MS"/>
                          <a:cs typeface="Trebuchet MS"/>
                        </a:rPr>
                        <a:t>1887.87</a:t>
                      </a:r>
                      <a:endParaRPr sz="1400">
                        <a:latin typeface="Trebuchet MS"/>
                        <a:cs typeface="Trebuchet MS"/>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160">
                        <a:lnSpc>
                          <a:spcPct val="100000"/>
                        </a:lnSpc>
                        <a:spcBef>
                          <a:spcPts val="240"/>
                        </a:spcBef>
                      </a:pPr>
                      <a:r>
                        <a:rPr sz="1400" spc="20" dirty="0">
                          <a:latin typeface="Trebuchet MS"/>
                          <a:cs typeface="Trebuchet MS"/>
                        </a:rPr>
                        <a:t>1713.47</a:t>
                      </a:r>
                      <a:endParaRPr sz="1400">
                        <a:latin typeface="Trebuchet MS"/>
                        <a:cs typeface="Trebuchet MS"/>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160">
                        <a:lnSpc>
                          <a:spcPct val="100000"/>
                        </a:lnSpc>
                        <a:spcBef>
                          <a:spcPts val="240"/>
                        </a:spcBef>
                      </a:pPr>
                      <a:r>
                        <a:rPr sz="1400" spc="40" dirty="0">
                          <a:latin typeface="Trebuchet MS"/>
                          <a:cs typeface="Trebuchet MS"/>
                        </a:rPr>
                        <a:t>125</a:t>
                      </a:r>
                      <a:endParaRPr sz="1400">
                        <a:latin typeface="Trebuchet MS"/>
                        <a:cs typeface="Trebuchet MS"/>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795">
                        <a:lnSpc>
                          <a:spcPct val="100000"/>
                        </a:lnSpc>
                        <a:spcBef>
                          <a:spcPts val="240"/>
                        </a:spcBef>
                      </a:pPr>
                      <a:r>
                        <a:rPr sz="1400" spc="-10" dirty="0">
                          <a:latin typeface="Trebuchet MS"/>
                          <a:cs typeface="Trebuchet MS"/>
                        </a:rPr>
                        <a:t>2.5</a:t>
                      </a:r>
                      <a:endParaRPr sz="1400">
                        <a:latin typeface="Trebuchet MS"/>
                        <a:cs typeface="Trebuchet MS"/>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795">
                        <a:lnSpc>
                          <a:spcPct val="100000"/>
                        </a:lnSpc>
                        <a:spcBef>
                          <a:spcPts val="240"/>
                        </a:spcBef>
                      </a:pPr>
                      <a:r>
                        <a:rPr sz="1400" spc="5" dirty="0">
                          <a:latin typeface="Trebuchet MS"/>
                          <a:cs typeface="Trebuchet MS"/>
                        </a:rPr>
                        <a:t>2.25</a:t>
                      </a:r>
                      <a:endParaRPr sz="1400">
                        <a:latin typeface="Trebuchet MS"/>
                        <a:cs typeface="Trebuchet MS"/>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284225">
                <a:tc>
                  <a:txBody>
                    <a:bodyPr/>
                    <a:lstStyle/>
                    <a:p>
                      <a:pPr marL="9525">
                        <a:lnSpc>
                          <a:spcPct val="100000"/>
                        </a:lnSpc>
                        <a:spcBef>
                          <a:spcPts val="240"/>
                        </a:spcBef>
                      </a:pPr>
                      <a:r>
                        <a:rPr sz="1400" spc="50" dirty="0">
                          <a:latin typeface="Trebuchet MS"/>
                          <a:cs typeface="Trebuchet MS"/>
                        </a:rPr>
                        <a:t>AT1G01040</a:t>
                      </a:r>
                      <a:endParaRPr sz="1400">
                        <a:latin typeface="Trebuchet MS"/>
                        <a:cs typeface="Trebuchet MS"/>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525">
                        <a:lnSpc>
                          <a:spcPct val="100000"/>
                        </a:lnSpc>
                        <a:spcBef>
                          <a:spcPts val="240"/>
                        </a:spcBef>
                      </a:pPr>
                      <a:r>
                        <a:rPr sz="1400" spc="20" dirty="0">
                          <a:latin typeface="Trebuchet MS"/>
                          <a:cs typeface="Trebuchet MS"/>
                        </a:rPr>
                        <a:t>AT1G01040.1,AT1G01040.2</a:t>
                      </a:r>
                      <a:endParaRPr sz="1400">
                        <a:latin typeface="Trebuchet MS"/>
                        <a:cs typeface="Trebuchet MS"/>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160">
                        <a:lnSpc>
                          <a:spcPct val="100000"/>
                        </a:lnSpc>
                        <a:spcBef>
                          <a:spcPts val="240"/>
                        </a:spcBef>
                      </a:pPr>
                      <a:r>
                        <a:rPr sz="1400" spc="20" dirty="0">
                          <a:latin typeface="Trebuchet MS"/>
                          <a:cs typeface="Trebuchet MS"/>
                        </a:rPr>
                        <a:t>6046.43</a:t>
                      </a:r>
                      <a:endParaRPr sz="1400">
                        <a:latin typeface="Trebuchet MS"/>
                        <a:cs typeface="Trebuchet MS"/>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160">
                        <a:lnSpc>
                          <a:spcPct val="100000"/>
                        </a:lnSpc>
                        <a:spcBef>
                          <a:spcPts val="240"/>
                        </a:spcBef>
                      </a:pPr>
                      <a:r>
                        <a:rPr sz="1400" spc="20" dirty="0">
                          <a:latin typeface="Trebuchet MS"/>
                          <a:cs typeface="Trebuchet MS"/>
                        </a:rPr>
                        <a:t>5872.03</a:t>
                      </a:r>
                      <a:endParaRPr sz="1400">
                        <a:latin typeface="Trebuchet MS"/>
                        <a:cs typeface="Trebuchet MS"/>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160">
                        <a:lnSpc>
                          <a:spcPct val="100000"/>
                        </a:lnSpc>
                        <a:spcBef>
                          <a:spcPts val="240"/>
                        </a:spcBef>
                      </a:pPr>
                      <a:r>
                        <a:rPr sz="1400" spc="40" dirty="0">
                          <a:latin typeface="Trebuchet MS"/>
                          <a:cs typeface="Trebuchet MS"/>
                        </a:rPr>
                        <a:t>1213</a:t>
                      </a:r>
                      <a:endParaRPr sz="1400">
                        <a:latin typeface="Trebuchet MS"/>
                        <a:cs typeface="Trebuchet MS"/>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795">
                        <a:lnSpc>
                          <a:spcPct val="100000"/>
                        </a:lnSpc>
                        <a:spcBef>
                          <a:spcPts val="240"/>
                        </a:spcBef>
                      </a:pPr>
                      <a:r>
                        <a:rPr sz="1400" spc="5" dirty="0">
                          <a:latin typeface="Trebuchet MS"/>
                          <a:cs typeface="Trebuchet MS"/>
                        </a:rPr>
                        <a:t>7.09</a:t>
                      </a:r>
                      <a:endParaRPr sz="1400">
                        <a:latin typeface="Trebuchet MS"/>
                        <a:cs typeface="Trebuchet MS"/>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795">
                        <a:lnSpc>
                          <a:spcPct val="100000"/>
                        </a:lnSpc>
                        <a:spcBef>
                          <a:spcPts val="240"/>
                        </a:spcBef>
                      </a:pPr>
                      <a:r>
                        <a:rPr sz="1400" spc="5" dirty="0">
                          <a:latin typeface="Trebuchet MS"/>
                          <a:cs typeface="Trebuchet MS"/>
                        </a:rPr>
                        <a:t>6.37</a:t>
                      </a:r>
                      <a:endParaRPr sz="1400">
                        <a:latin typeface="Trebuchet MS"/>
                        <a:cs typeface="Trebuchet MS"/>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284352">
                <a:tc>
                  <a:txBody>
                    <a:bodyPr/>
                    <a:lstStyle/>
                    <a:p>
                      <a:pPr marL="9525">
                        <a:lnSpc>
                          <a:spcPct val="100000"/>
                        </a:lnSpc>
                        <a:spcBef>
                          <a:spcPts val="240"/>
                        </a:spcBef>
                      </a:pPr>
                      <a:r>
                        <a:rPr sz="1400" spc="50" dirty="0">
                          <a:latin typeface="Trebuchet MS"/>
                          <a:cs typeface="Trebuchet MS"/>
                        </a:rPr>
                        <a:t>AT1G01046</a:t>
                      </a:r>
                      <a:endParaRPr sz="1400">
                        <a:latin typeface="Trebuchet MS"/>
                        <a:cs typeface="Trebuchet MS"/>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525">
                        <a:lnSpc>
                          <a:spcPct val="100000"/>
                        </a:lnSpc>
                        <a:spcBef>
                          <a:spcPts val="240"/>
                        </a:spcBef>
                      </a:pPr>
                      <a:r>
                        <a:rPr sz="1400" spc="30" dirty="0">
                          <a:latin typeface="Trebuchet MS"/>
                          <a:cs typeface="Trebuchet MS"/>
                        </a:rPr>
                        <a:t>AT1G01046.1</a:t>
                      </a:r>
                      <a:endParaRPr sz="1400">
                        <a:latin typeface="Trebuchet MS"/>
                        <a:cs typeface="Trebuchet MS"/>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160">
                        <a:lnSpc>
                          <a:spcPct val="100000"/>
                        </a:lnSpc>
                        <a:spcBef>
                          <a:spcPts val="240"/>
                        </a:spcBef>
                      </a:pPr>
                      <a:r>
                        <a:rPr sz="1400" spc="40" dirty="0">
                          <a:latin typeface="Trebuchet MS"/>
                          <a:cs typeface="Trebuchet MS"/>
                        </a:rPr>
                        <a:t>207</a:t>
                      </a:r>
                      <a:endParaRPr sz="1400">
                        <a:latin typeface="Trebuchet MS"/>
                        <a:cs typeface="Trebuchet MS"/>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160">
                        <a:lnSpc>
                          <a:spcPct val="100000"/>
                        </a:lnSpc>
                        <a:spcBef>
                          <a:spcPts val="240"/>
                        </a:spcBef>
                      </a:pPr>
                      <a:r>
                        <a:rPr sz="1400" spc="10" dirty="0">
                          <a:latin typeface="Trebuchet MS"/>
                          <a:cs typeface="Trebuchet MS"/>
                        </a:rPr>
                        <a:t>47.44</a:t>
                      </a:r>
                      <a:endParaRPr sz="1400">
                        <a:latin typeface="Trebuchet MS"/>
                        <a:cs typeface="Trebuchet MS"/>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160">
                        <a:lnSpc>
                          <a:spcPct val="100000"/>
                        </a:lnSpc>
                        <a:spcBef>
                          <a:spcPts val="240"/>
                        </a:spcBef>
                      </a:pPr>
                      <a:r>
                        <a:rPr sz="1400" dirty="0">
                          <a:latin typeface="Trebuchet MS"/>
                          <a:cs typeface="Trebuchet MS"/>
                        </a:rPr>
                        <a:t>0</a:t>
                      </a:r>
                      <a:endParaRPr sz="1400">
                        <a:latin typeface="Trebuchet MS"/>
                        <a:cs typeface="Trebuchet MS"/>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795">
                        <a:lnSpc>
                          <a:spcPct val="100000"/>
                        </a:lnSpc>
                        <a:spcBef>
                          <a:spcPts val="240"/>
                        </a:spcBef>
                      </a:pPr>
                      <a:r>
                        <a:rPr sz="1400" dirty="0">
                          <a:latin typeface="Trebuchet MS"/>
                          <a:cs typeface="Trebuchet MS"/>
                        </a:rPr>
                        <a:t>0</a:t>
                      </a:r>
                      <a:endParaRPr sz="1400">
                        <a:latin typeface="Trebuchet MS"/>
                        <a:cs typeface="Trebuchet MS"/>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795">
                        <a:lnSpc>
                          <a:spcPct val="100000"/>
                        </a:lnSpc>
                        <a:spcBef>
                          <a:spcPts val="240"/>
                        </a:spcBef>
                      </a:pPr>
                      <a:r>
                        <a:rPr sz="1400" dirty="0">
                          <a:latin typeface="Trebuchet MS"/>
                          <a:cs typeface="Trebuchet MS"/>
                        </a:rPr>
                        <a:t>0</a:t>
                      </a:r>
                      <a:endParaRPr sz="1400">
                        <a:latin typeface="Trebuchet MS"/>
                        <a:cs typeface="Trebuchet MS"/>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284353">
                <a:tc>
                  <a:txBody>
                    <a:bodyPr/>
                    <a:lstStyle/>
                    <a:p>
                      <a:pPr marL="9525">
                        <a:lnSpc>
                          <a:spcPct val="100000"/>
                        </a:lnSpc>
                        <a:spcBef>
                          <a:spcPts val="240"/>
                        </a:spcBef>
                      </a:pPr>
                      <a:r>
                        <a:rPr sz="1400" spc="50" dirty="0">
                          <a:latin typeface="Trebuchet MS"/>
                          <a:cs typeface="Trebuchet MS"/>
                        </a:rPr>
                        <a:t>AT1G01050</a:t>
                      </a:r>
                      <a:endParaRPr sz="1400">
                        <a:latin typeface="Trebuchet MS"/>
                        <a:cs typeface="Trebuchet MS"/>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525">
                        <a:lnSpc>
                          <a:spcPct val="100000"/>
                        </a:lnSpc>
                        <a:spcBef>
                          <a:spcPts val="240"/>
                        </a:spcBef>
                      </a:pPr>
                      <a:r>
                        <a:rPr sz="1400" spc="20" dirty="0">
                          <a:latin typeface="Trebuchet MS"/>
                          <a:cs typeface="Trebuchet MS"/>
                        </a:rPr>
                        <a:t>AT1G01050.1,AT1G01050.2</a:t>
                      </a:r>
                      <a:endParaRPr sz="1400">
                        <a:latin typeface="Trebuchet MS"/>
                        <a:cs typeface="Trebuchet MS"/>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160">
                        <a:lnSpc>
                          <a:spcPct val="100000"/>
                        </a:lnSpc>
                        <a:spcBef>
                          <a:spcPts val="240"/>
                        </a:spcBef>
                      </a:pPr>
                      <a:r>
                        <a:rPr sz="1400" spc="15" dirty="0">
                          <a:latin typeface="Trebuchet MS"/>
                          <a:cs typeface="Trebuchet MS"/>
                        </a:rPr>
                        <a:t>938.49</a:t>
                      </a:r>
                      <a:endParaRPr sz="1400">
                        <a:latin typeface="Trebuchet MS"/>
                        <a:cs typeface="Trebuchet MS"/>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160">
                        <a:lnSpc>
                          <a:spcPct val="100000"/>
                        </a:lnSpc>
                        <a:spcBef>
                          <a:spcPts val="240"/>
                        </a:spcBef>
                      </a:pPr>
                      <a:r>
                        <a:rPr sz="1400" spc="15" dirty="0">
                          <a:latin typeface="Trebuchet MS"/>
                          <a:cs typeface="Trebuchet MS"/>
                        </a:rPr>
                        <a:t>764.09</a:t>
                      </a:r>
                      <a:endParaRPr sz="1400">
                        <a:latin typeface="Trebuchet MS"/>
                        <a:cs typeface="Trebuchet MS"/>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160">
                        <a:lnSpc>
                          <a:spcPct val="100000"/>
                        </a:lnSpc>
                        <a:spcBef>
                          <a:spcPts val="240"/>
                        </a:spcBef>
                      </a:pPr>
                      <a:r>
                        <a:rPr sz="1400" spc="40" dirty="0">
                          <a:latin typeface="Trebuchet MS"/>
                          <a:cs typeface="Trebuchet MS"/>
                        </a:rPr>
                        <a:t>3352</a:t>
                      </a:r>
                      <a:endParaRPr sz="1400">
                        <a:latin typeface="Trebuchet MS"/>
                        <a:cs typeface="Trebuchet MS"/>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795">
                        <a:lnSpc>
                          <a:spcPct val="100000"/>
                        </a:lnSpc>
                        <a:spcBef>
                          <a:spcPts val="240"/>
                        </a:spcBef>
                      </a:pPr>
                      <a:r>
                        <a:rPr sz="1400" spc="15" dirty="0">
                          <a:latin typeface="Trebuchet MS"/>
                          <a:cs typeface="Trebuchet MS"/>
                        </a:rPr>
                        <a:t>150.47</a:t>
                      </a:r>
                      <a:endParaRPr sz="1400">
                        <a:latin typeface="Trebuchet MS"/>
                        <a:cs typeface="Trebuchet MS"/>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795">
                        <a:lnSpc>
                          <a:spcPct val="100000"/>
                        </a:lnSpc>
                        <a:spcBef>
                          <a:spcPts val="240"/>
                        </a:spcBef>
                      </a:pPr>
                      <a:r>
                        <a:rPr sz="1400" spc="15" dirty="0">
                          <a:latin typeface="Trebuchet MS"/>
                          <a:cs typeface="Trebuchet MS"/>
                        </a:rPr>
                        <a:t>135.29</a:t>
                      </a:r>
                      <a:endParaRPr sz="1400" dirty="0">
                        <a:latin typeface="Trebuchet MS"/>
                        <a:cs typeface="Trebuchet MS"/>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tabLst>
                <a:tab pos="3500754" algn="l"/>
                <a:tab pos="10862945" algn="l"/>
              </a:tabLst>
            </a:pPr>
            <a:r>
              <a:rPr b="0" spc="10" dirty="0">
                <a:latin typeface="+mj-ea"/>
                <a:cs typeface="Times New Roman"/>
              </a:rPr>
              <a:t> </a:t>
            </a:r>
            <a:r>
              <a:rPr spc="-5" dirty="0">
                <a:latin typeface="+mj-ea"/>
              </a:rPr>
              <a:t>多快好省的快速定量	</a:t>
            </a:r>
            <a:r>
              <a:rPr b="1" spc="-145" dirty="0">
                <a:latin typeface="+mj-ea"/>
                <a:cs typeface="Lucida Sans"/>
              </a:rPr>
              <a:t>alignment</a:t>
            </a:r>
            <a:r>
              <a:rPr b="1" spc="-150" dirty="0">
                <a:latin typeface="+mj-ea"/>
                <a:cs typeface="Lucida Sans"/>
              </a:rPr>
              <a:t> free	</a:t>
            </a:r>
          </a:p>
        </p:txBody>
      </p:sp>
      <p:sp>
        <p:nvSpPr>
          <p:cNvPr id="3" name="object 3"/>
          <p:cNvSpPr/>
          <p:nvPr/>
        </p:nvSpPr>
        <p:spPr>
          <a:xfrm>
            <a:off x="6411185" y="1289972"/>
            <a:ext cx="3412337" cy="283463"/>
          </a:xfrm>
          <a:prstGeom prst="rect">
            <a:avLst/>
          </a:prstGeom>
          <a:blipFill>
            <a:blip r:embed="rId2" cstate="print"/>
            <a:stretch>
              <a:fillRect/>
            </a:stretch>
          </a:blipFill>
        </p:spPr>
        <p:txBody>
          <a:bodyPr wrap="square" lIns="0" tIns="0" rIns="0" bIns="0" rtlCol="0"/>
          <a:lstStyle/>
          <a:p>
            <a:endParaRPr/>
          </a:p>
        </p:txBody>
      </p:sp>
      <p:sp>
        <p:nvSpPr>
          <p:cNvPr id="8" name="object 8"/>
          <p:cNvSpPr txBox="1">
            <a:spLocks noGrp="1"/>
          </p:cNvSpPr>
          <p:nvPr>
            <p:ph type="sldNum" sz="quarter" idx="7"/>
          </p:nvPr>
        </p:nvSpPr>
        <p:spPr>
          <a:prstGeom prst="rect">
            <a:avLst/>
          </a:prstGeom>
        </p:spPr>
        <p:txBody>
          <a:bodyPr vert="horz" wrap="square" lIns="0" tIns="103022" rIns="0" bIns="0" rtlCol="0">
            <a:spAutoFit/>
          </a:bodyPr>
          <a:lstStyle/>
          <a:p>
            <a:pPr marL="25400">
              <a:lnSpc>
                <a:spcPct val="100000"/>
              </a:lnSpc>
            </a:pPr>
            <a:fld id="{81D60167-4931-47E6-BA6A-407CBD079E47}" type="slidenum">
              <a:rPr spc="25" dirty="0"/>
              <a:t>56</a:t>
            </a:fld>
            <a:endParaRPr spc="25" dirty="0"/>
          </a:p>
        </p:txBody>
      </p:sp>
      <p:pic>
        <p:nvPicPr>
          <p:cNvPr id="9" name="图片 8">
            <a:extLst>
              <a:ext uri="{FF2B5EF4-FFF2-40B4-BE49-F238E27FC236}">
                <a16:creationId xmlns:a16="http://schemas.microsoft.com/office/drawing/2014/main" id="{1167BA5C-F981-4661-ADD0-B6C2754E48C4}"/>
              </a:ext>
            </a:extLst>
          </p:cNvPr>
          <p:cNvPicPr>
            <a:picLocks noChangeAspect="1"/>
          </p:cNvPicPr>
          <p:nvPr/>
        </p:nvPicPr>
        <p:blipFill>
          <a:blip r:embed="rId3"/>
          <a:stretch>
            <a:fillRect/>
          </a:stretch>
        </p:blipFill>
        <p:spPr>
          <a:xfrm>
            <a:off x="657859" y="1280554"/>
            <a:ext cx="5122958" cy="5038975"/>
          </a:xfrm>
          <a:prstGeom prst="rect">
            <a:avLst/>
          </a:prstGeom>
        </p:spPr>
      </p:pic>
      <p:sp>
        <p:nvSpPr>
          <p:cNvPr id="10" name="矩形 9">
            <a:extLst>
              <a:ext uri="{FF2B5EF4-FFF2-40B4-BE49-F238E27FC236}">
                <a16:creationId xmlns:a16="http://schemas.microsoft.com/office/drawing/2014/main" id="{DA0FCB97-4015-4EF7-8211-04FCB3659419}"/>
              </a:ext>
            </a:extLst>
          </p:cNvPr>
          <p:cNvSpPr/>
          <p:nvPr/>
        </p:nvSpPr>
        <p:spPr>
          <a:xfrm>
            <a:off x="6096000" y="2413337"/>
            <a:ext cx="6096000" cy="2031325"/>
          </a:xfrm>
          <a:prstGeom prst="rect">
            <a:avLst/>
          </a:prstGeom>
        </p:spPr>
        <p:txBody>
          <a:bodyPr>
            <a:spAutoFit/>
          </a:bodyPr>
          <a:lstStyle/>
          <a:p>
            <a:r>
              <a:rPr lang="zh-CN" altLang="en-US" dirty="0">
                <a:latin typeface="+mn-ea"/>
              </a:rPr>
              <a:t>定量时考虑到不同样品中基因长度的改变（比如不同</a:t>
            </a:r>
          </a:p>
          <a:p>
            <a:r>
              <a:rPr lang="en-US" altLang="zh-CN" dirty="0">
                <a:latin typeface="+mn-ea"/>
              </a:rPr>
              <a:t>isoform</a:t>
            </a:r>
            <a:r>
              <a:rPr lang="zh-CN" altLang="en-US" dirty="0">
                <a:latin typeface="+mn-ea"/>
              </a:rPr>
              <a:t>的使用）</a:t>
            </a:r>
            <a:endParaRPr lang="en-US" altLang="zh-CN" dirty="0">
              <a:latin typeface="+mn-ea"/>
            </a:endParaRPr>
          </a:p>
          <a:p>
            <a:endParaRPr lang="zh-CN" altLang="en-US" dirty="0">
              <a:latin typeface="+mn-ea"/>
            </a:endParaRPr>
          </a:p>
          <a:p>
            <a:r>
              <a:rPr lang="zh-CN" altLang="en-US" dirty="0">
                <a:latin typeface="+mn-ea"/>
              </a:rPr>
              <a:t>速度快、需要的计算资源和存储资源小</a:t>
            </a:r>
            <a:endParaRPr lang="en-US" altLang="zh-CN" dirty="0">
              <a:latin typeface="+mn-ea"/>
            </a:endParaRPr>
          </a:p>
          <a:p>
            <a:endParaRPr lang="zh-CN" altLang="en-US" dirty="0">
              <a:latin typeface="+mn-ea"/>
            </a:endParaRPr>
          </a:p>
          <a:p>
            <a:r>
              <a:rPr lang="zh-CN" altLang="en-US" dirty="0">
                <a:latin typeface="+mn-ea"/>
              </a:rPr>
              <a:t>敏感性高，不会丢弃匹配到多个基因同源区域的</a:t>
            </a:r>
            <a:r>
              <a:rPr lang="en-US" altLang="zh-CN" dirty="0">
                <a:latin typeface="+mn-ea"/>
              </a:rPr>
              <a:t>reads</a:t>
            </a:r>
          </a:p>
          <a:p>
            <a:r>
              <a:rPr lang="zh-CN" altLang="en-US" dirty="0">
                <a:latin typeface="+mn-ea"/>
              </a:rPr>
              <a:t>可以直接校正</a:t>
            </a:r>
            <a:r>
              <a:rPr lang="en-US" altLang="zh-CN" dirty="0">
                <a:latin typeface="+mn-ea"/>
              </a:rPr>
              <a:t>GC-bias</a:t>
            </a:r>
            <a:endParaRPr lang="zh-CN" altLang="en-US" dirty="0">
              <a:latin typeface="+mn-ea"/>
            </a:endParaRPr>
          </a:p>
        </p:txBody>
      </p:sp>
      <p:sp>
        <p:nvSpPr>
          <p:cNvPr id="4" name="矩形 3">
            <a:extLst>
              <a:ext uri="{FF2B5EF4-FFF2-40B4-BE49-F238E27FC236}">
                <a16:creationId xmlns:a16="http://schemas.microsoft.com/office/drawing/2014/main" id="{52362214-7F65-4717-A571-EFD1A03CEC01}"/>
              </a:ext>
            </a:extLst>
          </p:cNvPr>
          <p:cNvSpPr/>
          <p:nvPr/>
        </p:nvSpPr>
        <p:spPr>
          <a:xfrm>
            <a:off x="4797872" y="5119200"/>
            <a:ext cx="7378717" cy="1200329"/>
          </a:xfrm>
          <a:prstGeom prst="rect">
            <a:avLst/>
          </a:prstGeom>
        </p:spPr>
        <p:txBody>
          <a:bodyPr wrap="square">
            <a:spAutoFit/>
          </a:bodyPr>
          <a:lstStyle/>
          <a:p>
            <a:r>
              <a:rPr lang="fr-FR" altLang="zh-CN" dirty="0">
                <a:latin typeface="+mn-ea"/>
              </a:rPr>
              <a:t>salmon index -t transcripts.fa –i </a:t>
            </a:r>
            <a:r>
              <a:rPr lang="en-US" altLang="zh-CN" dirty="0" err="1">
                <a:latin typeface="+mn-ea"/>
              </a:rPr>
              <a:t>transcripts_index</a:t>
            </a:r>
            <a:r>
              <a:rPr lang="en-US" altLang="zh-CN" dirty="0">
                <a:latin typeface="+mn-ea"/>
              </a:rPr>
              <a:t> --type quasi -k 31</a:t>
            </a:r>
          </a:p>
          <a:p>
            <a:endParaRPr lang="en-US" altLang="zh-CN" dirty="0">
              <a:latin typeface="+mn-ea"/>
            </a:endParaRPr>
          </a:p>
          <a:p>
            <a:r>
              <a:rPr lang="fr-FR" altLang="zh-CN" dirty="0">
                <a:latin typeface="+mn-ea"/>
              </a:rPr>
              <a:t>salmon quant -i transcripts_index –l </a:t>
            </a:r>
            <a:r>
              <a:rPr lang="en-US" altLang="zh-CN" dirty="0">
                <a:latin typeface="+mn-ea"/>
              </a:rPr>
              <a:t>&lt;LIBTYPE&gt; -1 reads1.fq -2 reads2.fq - o </a:t>
            </a:r>
            <a:r>
              <a:rPr lang="en-US" altLang="zh-CN" dirty="0" err="1">
                <a:latin typeface="+mn-ea"/>
              </a:rPr>
              <a:t>transcripts_quant</a:t>
            </a:r>
            <a:endParaRPr lang="zh-CN" altLang="en-US" dirty="0">
              <a:latin typeface="+mn-e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object 6"/>
          <p:cNvSpPr txBox="1">
            <a:spLocks noGrp="1"/>
          </p:cNvSpPr>
          <p:nvPr>
            <p:ph type="sldNum" sz="quarter" idx="7"/>
          </p:nvPr>
        </p:nvSpPr>
        <p:spPr>
          <a:prstGeom prst="rect">
            <a:avLst/>
          </a:prstGeom>
        </p:spPr>
        <p:txBody>
          <a:bodyPr vert="horz" wrap="square" lIns="0" tIns="103022" rIns="0" bIns="0" rtlCol="0">
            <a:spAutoFit/>
          </a:bodyPr>
          <a:lstStyle/>
          <a:p>
            <a:pPr marL="25400">
              <a:lnSpc>
                <a:spcPct val="100000"/>
              </a:lnSpc>
            </a:pPr>
            <a:fld id="{81D60167-4931-47E6-BA6A-407CBD079E47}" type="slidenum">
              <a:rPr spc="25" dirty="0"/>
              <a:t>57</a:t>
            </a:fld>
            <a:endParaRPr spc="25" dirty="0"/>
          </a:p>
        </p:txBody>
      </p:sp>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tabLst>
                <a:tab pos="10862945" algn="l"/>
              </a:tabLst>
            </a:pPr>
            <a:r>
              <a:rPr b="0" spc="10" dirty="0">
                <a:latin typeface="+mj-ea"/>
                <a:cs typeface="Times New Roman"/>
              </a:rPr>
              <a:t> </a:t>
            </a:r>
            <a:r>
              <a:rPr spc="-5" dirty="0">
                <a:latin typeface="+mj-ea"/>
              </a:rPr>
              <a:t>多快好省的快速定量</a:t>
            </a:r>
            <a:r>
              <a:rPr spc="60" dirty="0">
                <a:latin typeface="+mj-ea"/>
              </a:rPr>
              <a:t> </a:t>
            </a:r>
            <a:r>
              <a:rPr b="1" spc="-130" dirty="0">
                <a:latin typeface="+mj-ea"/>
                <a:cs typeface="Lucida Sans"/>
              </a:rPr>
              <a:t>kallisto	</a:t>
            </a:r>
          </a:p>
        </p:txBody>
      </p:sp>
      <p:sp>
        <p:nvSpPr>
          <p:cNvPr id="3" name="object 3"/>
          <p:cNvSpPr txBox="1">
            <a:spLocks noGrp="1"/>
          </p:cNvSpPr>
          <p:nvPr>
            <p:ph type="body" idx="1"/>
          </p:nvPr>
        </p:nvSpPr>
        <p:spPr>
          <a:xfrm>
            <a:off x="1578991" y="1306448"/>
            <a:ext cx="8203565" cy="2693045"/>
          </a:xfrm>
          <a:prstGeom prst="rect">
            <a:avLst/>
          </a:prstGeom>
        </p:spPr>
        <p:txBody>
          <a:bodyPr vert="horz" wrap="square" lIns="0" tIns="12700" rIns="0" bIns="0" rtlCol="0">
            <a:spAutoFit/>
          </a:bodyPr>
          <a:lstStyle/>
          <a:p>
            <a:pPr marL="52705">
              <a:lnSpc>
                <a:spcPct val="100000"/>
              </a:lnSpc>
              <a:spcBef>
                <a:spcPts val="100"/>
              </a:spcBef>
            </a:pPr>
            <a:r>
              <a:rPr spc="-60" dirty="0">
                <a:latin typeface="+mn-ea"/>
              </a:rPr>
              <a:t>kallisto</a:t>
            </a:r>
          </a:p>
          <a:p>
            <a:pPr marL="52705">
              <a:lnSpc>
                <a:spcPct val="100000"/>
              </a:lnSpc>
              <a:spcBef>
                <a:spcPts val="20"/>
              </a:spcBef>
            </a:pPr>
            <a:r>
              <a:rPr sz="1600" spc="-75" dirty="0">
                <a:solidFill>
                  <a:srgbClr val="FF0000"/>
                </a:solidFill>
                <a:latin typeface="+mn-ea"/>
              </a:rPr>
              <a:t>two </a:t>
            </a:r>
            <a:r>
              <a:rPr sz="1600" dirty="0">
                <a:solidFill>
                  <a:srgbClr val="FF0000"/>
                </a:solidFill>
                <a:latin typeface="+mn-ea"/>
              </a:rPr>
              <a:t>orders </a:t>
            </a:r>
            <a:r>
              <a:rPr sz="1600" spc="-60" dirty="0">
                <a:solidFill>
                  <a:srgbClr val="FF0000"/>
                </a:solidFill>
                <a:latin typeface="+mn-ea"/>
              </a:rPr>
              <a:t>of </a:t>
            </a:r>
            <a:r>
              <a:rPr sz="1600" spc="-15" dirty="0">
                <a:solidFill>
                  <a:srgbClr val="FF0000"/>
                </a:solidFill>
                <a:latin typeface="+mn-ea"/>
              </a:rPr>
              <a:t>magnitude </a:t>
            </a:r>
            <a:r>
              <a:rPr sz="1600" spc="-40" dirty="0">
                <a:latin typeface="+mn-ea"/>
              </a:rPr>
              <a:t>faster </a:t>
            </a:r>
            <a:r>
              <a:rPr sz="1600" spc="-30" dirty="0">
                <a:latin typeface="+mn-ea"/>
              </a:rPr>
              <a:t>than </a:t>
            </a:r>
            <a:r>
              <a:rPr sz="1600" dirty="0">
                <a:latin typeface="+mn-ea"/>
              </a:rPr>
              <a:t>previous </a:t>
            </a:r>
            <a:r>
              <a:rPr sz="1600" spc="20" dirty="0">
                <a:latin typeface="+mn-ea"/>
              </a:rPr>
              <a:t>approaches </a:t>
            </a:r>
            <a:r>
              <a:rPr sz="1600" spc="15" dirty="0">
                <a:latin typeface="+mn-ea"/>
              </a:rPr>
              <a:t>and achieves </a:t>
            </a:r>
            <a:r>
              <a:rPr sz="1600" spc="-30" dirty="0">
                <a:latin typeface="+mn-ea"/>
              </a:rPr>
              <a:t>similar</a:t>
            </a:r>
            <a:r>
              <a:rPr sz="1600" spc="-160" dirty="0">
                <a:latin typeface="+mn-ea"/>
              </a:rPr>
              <a:t> </a:t>
            </a:r>
            <a:r>
              <a:rPr sz="1600" spc="5" dirty="0">
                <a:latin typeface="+mn-ea"/>
              </a:rPr>
              <a:t>accuracy</a:t>
            </a:r>
            <a:endParaRPr sz="1600" dirty="0">
              <a:latin typeface="+mn-ea"/>
            </a:endParaRPr>
          </a:p>
          <a:p>
            <a:pPr>
              <a:lnSpc>
                <a:spcPct val="100000"/>
              </a:lnSpc>
            </a:pPr>
            <a:endParaRPr sz="1550" dirty="0">
              <a:latin typeface="+mn-ea"/>
              <a:cs typeface="Times New Roman"/>
            </a:endParaRPr>
          </a:p>
          <a:p>
            <a:pPr marL="12700">
              <a:lnSpc>
                <a:spcPct val="100000"/>
              </a:lnSpc>
            </a:pPr>
            <a:r>
              <a:rPr spc="20" dirty="0">
                <a:solidFill>
                  <a:srgbClr val="2F2F2F"/>
                </a:solidFill>
                <a:latin typeface="+mn-ea"/>
              </a:rPr>
              <a:t>command</a:t>
            </a:r>
          </a:p>
          <a:p>
            <a:pPr marL="12700">
              <a:lnSpc>
                <a:spcPct val="100000"/>
              </a:lnSpc>
              <a:spcBef>
                <a:spcPts val="765"/>
              </a:spcBef>
            </a:pPr>
            <a:r>
              <a:rPr sz="1800" spc="-45" dirty="0">
                <a:solidFill>
                  <a:srgbClr val="2F2F2F"/>
                </a:solidFill>
                <a:latin typeface="+mn-ea"/>
              </a:rPr>
              <a:t>kallisto </a:t>
            </a:r>
            <a:r>
              <a:rPr sz="1800" spc="-25" dirty="0">
                <a:solidFill>
                  <a:srgbClr val="2F2F2F"/>
                </a:solidFill>
                <a:latin typeface="+mn-ea"/>
              </a:rPr>
              <a:t>index </a:t>
            </a:r>
            <a:r>
              <a:rPr sz="1800" spc="-90" dirty="0">
                <a:solidFill>
                  <a:srgbClr val="2F2F2F"/>
                </a:solidFill>
                <a:latin typeface="+mn-ea"/>
              </a:rPr>
              <a:t>-i </a:t>
            </a:r>
            <a:r>
              <a:rPr sz="1800" spc="-45" dirty="0">
                <a:solidFill>
                  <a:srgbClr val="2F2F2F"/>
                </a:solidFill>
                <a:latin typeface="+mn-ea"/>
              </a:rPr>
              <a:t>transcripts.idx</a:t>
            </a:r>
            <a:r>
              <a:rPr sz="1800" spc="20" dirty="0">
                <a:solidFill>
                  <a:srgbClr val="2F2F2F"/>
                </a:solidFill>
                <a:latin typeface="+mn-ea"/>
              </a:rPr>
              <a:t> </a:t>
            </a:r>
            <a:r>
              <a:rPr sz="1800" spc="-35" dirty="0">
                <a:solidFill>
                  <a:srgbClr val="2F2F2F"/>
                </a:solidFill>
                <a:latin typeface="+mn-ea"/>
              </a:rPr>
              <a:t>transcripts.fasta.gz</a:t>
            </a:r>
            <a:endParaRPr sz="1800" dirty="0">
              <a:latin typeface="+mn-ea"/>
            </a:endParaRPr>
          </a:p>
          <a:p>
            <a:pPr marL="12700">
              <a:lnSpc>
                <a:spcPct val="100000"/>
              </a:lnSpc>
              <a:spcBef>
                <a:spcPts val="5"/>
              </a:spcBef>
            </a:pPr>
            <a:r>
              <a:rPr sz="1800" spc="-45" dirty="0">
                <a:solidFill>
                  <a:srgbClr val="2F2F2F"/>
                </a:solidFill>
                <a:latin typeface="+mn-ea"/>
              </a:rPr>
              <a:t>kallisto </a:t>
            </a:r>
            <a:r>
              <a:rPr sz="1800" spc="-30" dirty="0">
                <a:solidFill>
                  <a:srgbClr val="2F2F2F"/>
                </a:solidFill>
                <a:latin typeface="+mn-ea"/>
              </a:rPr>
              <a:t>quant </a:t>
            </a:r>
            <a:r>
              <a:rPr sz="1800" spc="-90" dirty="0">
                <a:solidFill>
                  <a:srgbClr val="2F2F2F"/>
                </a:solidFill>
                <a:latin typeface="+mn-ea"/>
              </a:rPr>
              <a:t>-i </a:t>
            </a:r>
            <a:r>
              <a:rPr sz="1800" spc="-45" dirty="0">
                <a:solidFill>
                  <a:srgbClr val="2F2F2F"/>
                </a:solidFill>
                <a:latin typeface="+mn-ea"/>
              </a:rPr>
              <a:t>transcripts.idx </a:t>
            </a:r>
            <a:r>
              <a:rPr sz="1800" spc="-15" dirty="0">
                <a:solidFill>
                  <a:srgbClr val="2F2F2F"/>
                </a:solidFill>
                <a:latin typeface="+mn-ea"/>
              </a:rPr>
              <a:t>-o </a:t>
            </a:r>
            <a:r>
              <a:rPr sz="1800" spc="-65" dirty="0">
                <a:solidFill>
                  <a:srgbClr val="2F2F2F"/>
                </a:solidFill>
                <a:latin typeface="+mn-ea"/>
              </a:rPr>
              <a:t>output </a:t>
            </a:r>
            <a:r>
              <a:rPr sz="1800" spc="-35" dirty="0">
                <a:solidFill>
                  <a:srgbClr val="2F2F2F"/>
                </a:solidFill>
                <a:latin typeface="+mn-ea"/>
              </a:rPr>
              <a:t>-b </a:t>
            </a:r>
            <a:r>
              <a:rPr sz="1800" spc="50" dirty="0">
                <a:solidFill>
                  <a:srgbClr val="2F2F2F"/>
                </a:solidFill>
                <a:latin typeface="+mn-ea"/>
              </a:rPr>
              <a:t>100 </a:t>
            </a:r>
            <a:r>
              <a:rPr sz="1800" spc="-10" dirty="0">
                <a:solidFill>
                  <a:srgbClr val="2F2F2F"/>
                </a:solidFill>
                <a:latin typeface="+mn-ea"/>
              </a:rPr>
              <a:t>reads_1.fastq.gz</a:t>
            </a:r>
            <a:r>
              <a:rPr sz="1800" spc="45" dirty="0">
                <a:solidFill>
                  <a:srgbClr val="2F2F2F"/>
                </a:solidFill>
                <a:latin typeface="+mn-ea"/>
              </a:rPr>
              <a:t> </a:t>
            </a:r>
            <a:r>
              <a:rPr sz="1800" spc="-10" dirty="0">
                <a:solidFill>
                  <a:srgbClr val="2F2F2F"/>
                </a:solidFill>
                <a:latin typeface="+mn-ea"/>
              </a:rPr>
              <a:t>reads_2.fastq.gz</a:t>
            </a:r>
            <a:endParaRPr sz="1800" dirty="0">
              <a:latin typeface="+mn-ea"/>
            </a:endParaRPr>
          </a:p>
          <a:p>
            <a:pPr marL="12700">
              <a:lnSpc>
                <a:spcPct val="100000"/>
              </a:lnSpc>
              <a:spcBef>
                <a:spcPts val="1200"/>
              </a:spcBef>
            </a:pPr>
            <a:r>
              <a:rPr spc="-80" dirty="0">
                <a:solidFill>
                  <a:srgbClr val="2F2F2F"/>
                </a:solidFill>
                <a:latin typeface="+mn-ea"/>
              </a:rPr>
              <a:t>output</a:t>
            </a:r>
          </a:p>
        </p:txBody>
      </p:sp>
      <p:graphicFrame>
        <p:nvGraphicFramePr>
          <p:cNvPr id="4" name="object 4"/>
          <p:cNvGraphicFramePr>
            <a:graphicFrameLocks noGrp="1"/>
          </p:cNvGraphicFramePr>
          <p:nvPr>
            <p:extLst>
              <p:ext uri="{D42A27DB-BD31-4B8C-83A1-F6EECF244321}">
                <p14:modId xmlns:p14="http://schemas.microsoft.com/office/powerpoint/2010/main" val="3871829832"/>
              </p:ext>
            </p:extLst>
          </p:nvPr>
        </p:nvGraphicFramePr>
        <p:xfrm>
          <a:off x="1578991" y="4495800"/>
          <a:ext cx="5970268" cy="1520186"/>
        </p:xfrm>
        <a:graphic>
          <a:graphicData uri="http://schemas.openxmlformats.org/drawingml/2006/table">
            <a:tbl>
              <a:tblPr firstRow="1" bandRow="1">
                <a:tableStyleId>{2D5ABB26-0587-4C30-8999-92F81FD0307C}</a:tableStyleId>
              </a:tblPr>
              <a:tblGrid>
                <a:gridCol w="1730375">
                  <a:extLst>
                    <a:ext uri="{9D8B030D-6E8A-4147-A177-3AD203B41FA5}">
                      <a16:colId xmlns:a16="http://schemas.microsoft.com/office/drawing/2014/main" val="20000"/>
                    </a:ext>
                  </a:extLst>
                </a:gridCol>
                <a:gridCol w="683894">
                  <a:extLst>
                    <a:ext uri="{9D8B030D-6E8A-4147-A177-3AD203B41FA5}">
                      <a16:colId xmlns:a16="http://schemas.microsoft.com/office/drawing/2014/main" val="20001"/>
                    </a:ext>
                  </a:extLst>
                </a:gridCol>
                <a:gridCol w="923290">
                  <a:extLst>
                    <a:ext uri="{9D8B030D-6E8A-4147-A177-3AD203B41FA5}">
                      <a16:colId xmlns:a16="http://schemas.microsoft.com/office/drawing/2014/main" val="20002"/>
                    </a:ext>
                  </a:extLst>
                </a:gridCol>
                <a:gridCol w="1316355">
                  <a:extLst>
                    <a:ext uri="{9D8B030D-6E8A-4147-A177-3AD203B41FA5}">
                      <a16:colId xmlns:a16="http://schemas.microsoft.com/office/drawing/2014/main" val="20003"/>
                    </a:ext>
                  </a:extLst>
                </a:gridCol>
                <a:gridCol w="1316354">
                  <a:extLst>
                    <a:ext uri="{9D8B030D-6E8A-4147-A177-3AD203B41FA5}">
                      <a16:colId xmlns:a16="http://schemas.microsoft.com/office/drawing/2014/main" val="20004"/>
                    </a:ext>
                  </a:extLst>
                </a:gridCol>
              </a:tblGrid>
              <a:tr h="253364">
                <a:tc>
                  <a:txBody>
                    <a:bodyPr/>
                    <a:lstStyle/>
                    <a:p>
                      <a:pPr marL="9525">
                        <a:lnSpc>
                          <a:spcPts val="1895"/>
                        </a:lnSpc>
                      </a:pPr>
                      <a:r>
                        <a:rPr sz="1600" spc="-45" dirty="0">
                          <a:latin typeface="Trebuchet MS"/>
                          <a:cs typeface="Trebuchet MS"/>
                        </a:rPr>
                        <a:t>target_id</a:t>
                      </a:r>
                      <a:endParaRPr sz="1600">
                        <a:latin typeface="Trebuchet MS"/>
                        <a:cs typeface="Trebuchet MS"/>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160">
                        <a:lnSpc>
                          <a:spcPts val="1895"/>
                        </a:lnSpc>
                      </a:pPr>
                      <a:r>
                        <a:rPr sz="1600" spc="-35" dirty="0">
                          <a:latin typeface="Trebuchet MS"/>
                          <a:cs typeface="Trebuchet MS"/>
                        </a:rPr>
                        <a:t>length</a:t>
                      </a:r>
                      <a:endParaRPr sz="1600">
                        <a:latin typeface="Trebuchet MS"/>
                        <a:cs typeface="Trebuchet MS"/>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160">
                        <a:lnSpc>
                          <a:spcPts val="1895"/>
                        </a:lnSpc>
                      </a:pPr>
                      <a:r>
                        <a:rPr sz="1600" spc="-45" dirty="0">
                          <a:latin typeface="Trebuchet MS"/>
                          <a:cs typeface="Trebuchet MS"/>
                        </a:rPr>
                        <a:t>eff_length</a:t>
                      </a:r>
                      <a:endParaRPr sz="1600">
                        <a:latin typeface="Trebuchet MS"/>
                        <a:cs typeface="Trebuchet MS"/>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160">
                        <a:lnSpc>
                          <a:spcPts val="1895"/>
                        </a:lnSpc>
                      </a:pPr>
                      <a:r>
                        <a:rPr sz="1600" dirty="0">
                          <a:latin typeface="Trebuchet MS"/>
                          <a:cs typeface="Trebuchet MS"/>
                        </a:rPr>
                        <a:t>est_counts</a:t>
                      </a:r>
                      <a:endParaRPr sz="1600">
                        <a:latin typeface="Trebuchet MS"/>
                        <a:cs typeface="Trebuchet MS"/>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160">
                        <a:lnSpc>
                          <a:spcPts val="1895"/>
                        </a:lnSpc>
                      </a:pPr>
                      <a:r>
                        <a:rPr sz="1600" spc="-65" dirty="0">
                          <a:latin typeface="Trebuchet MS"/>
                          <a:cs typeface="Trebuchet MS"/>
                        </a:rPr>
                        <a:t>tpm</a:t>
                      </a:r>
                      <a:endParaRPr sz="1600">
                        <a:latin typeface="Trebuchet MS"/>
                        <a:cs typeface="Trebuchet MS"/>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253364">
                <a:tc>
                  <a:txBody>
                    <a:bodyPr/>
                    <a:lstStyle/>
                    <a:p>
                      <a:pPr marL="9525">
                        <a:lnSpc>
                          <a:spcPts val="1895"/>
                        </a:lnSpc>
                      </a:pPr>
                      <a:r>
                        <a:rPr sz="1600" spc="35" dirty="0">
                          <a:latin typeface="Trebuchet MS"/>
                          <a:cs typeface="Trebuchet MS"/>
                        </a:rPr>
                        <a:t>Os01t0100100-01</a:t>
                      </a:r>
                      <a:endParaRPr sz="1600">
                        <a:latin typeface="Trebuchet MS"/>
                        <a:cs typeface="Trebuchet MS"/>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160">
                        <a:lnSpc>
                          <a:spcPts val="1895"/>
                        </a:lnSpc>
                      </a:pPr>
                      <a:r>
                        <a:rPr sz="1600" spc="45" dirty="0">
                          <a:latin typeface="Trebuchet MS"/>
                          <a:cs typeface="Trebuchet MS"/>
                        </a:rPr>
                        <a:t>7833</a:t>
                      </a:r>
                      <a:endParaRPr sz="1600">
                        <a:latin typeface="Trebuchet MS"/>
                        <a:cs typeface="Trebuchet MS"/>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160">
                        <a:lnSpc>
                          <a:spcPts val="1895"/>
                        </a:lnSpc>
                      </a:pPr>
                      <a:r>
                        <a:rPr sz="1600" spc="15" dirty="0">
                          <a:latin typeface="Trebuchet MS"/>
                          <a:cs typeface="Trebuchet MS"/>
                        </a:rPr>
                        <a:t>7616.3</a:t>
                      </a:r>
                      <a:endParaRPr sz="1600">
                        <a:latin typeface="Trebuchet MS"/>
                        <a:cs typeface="Trebuchet MS"/>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160">
                        <a:lnSpc>
                          <a:spcPts val="1895"/>
                        </a:lnSpc>
                      </a:pPr>
                      <a:r>
                        <a:rPr sz="1600" spc="45" dirty="0">
                          <a:latin typeface="Trebuchet MS"/>
                          <a:cs typeface="Trebuchet MS"/>
                        </a:rPr>
                        <a:t>616</a:t>
                      </a:r>
                      <a:endParaRPr sz="1600">
                        <a:latin typeface="Trebuchet MS"/>
                        <a:cs typeface="Trebuchet MS"/>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160">
                        <a:lnSpc>
                          <a:spcPts val="1895"/>
                        </a:lnSpc>
                      </a:pPr>
                      <a:r>
                        <a:rPr sz="1600" spc="20" dirty="0">
                          <a:latin typeface="Trebuchet MS"/>
                          <a:cs typeface="Trebuchet MS"/>
                        </a:rPr>
                        <a:t>2.62431</a:t>
                      </a:r>
                      <a:endParaRPr sz="1600">
                        <a:latin typeface="Trebuchet MS"/>
                        <a:cs typeface="Trebuchet MS"/>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253364">
                <a:tc>
                  <a:txBody>
                    <a:bodyPr/>
                    <a:lstStyle/>
                    <a:p>
                      <a:pPr marL="9525">
                        <a:lnSpc>
                          <a:spcPts val="1895"/>
                        </a:lnSpc>
                      </a:pPr>
                      <a:r>
                        <a:rPr sz="1600" spc="35" dirty="0">
                          <a:latin typeface="Trebuchet MS"/>
                          <a:cs typeface="Trebuchet MS"/>
                        </a:rPr>
                        <a:t>Os01t0100200-01</a:t>
                      </a:r>
                      <a:endParaRPr sz="1600">
                        <a:latin typeface="Trebuchet MS"/>
                        <a:cs typeface="Trebuchet MS"/>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160">
                        <a:lnSpc>
                          <a:spcPts val="1895"/>
                        </a:lnSpc>
                      </a:pPr>
                      <a:r>
                        <a:rPr sz="1600" spc="45" dirty="0">
                          <a:latin typeface="Trebuchet MS"/>
                          <a:cs typeface="Trebuchet MS"/>
                        </a:rPr>
                        <a:t>1218</a:t>
                      </a:r>
                      <a:endParaRPr sz="1600">
                        <a:latin typeface="Trebuchet MS"/>
                        <a:cs typeface="Trebuchet MS"/>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160">
                        <a:lnSpc>
                          <a:spcPts val="1895"/>
                        </a:lnSpc>
                      </a:pPr>
                      <a:r>
                        <a:rPr sz="1600" spc="15" dirty="0">
                          <a:latin typeface="Trebuchet MS"/>
                          <a:cs typeface="Trebuchet MS"/>
                        </a:rPr>
                        <a:t>1001.3</a:t>
                      </a:r>
                      <a:endParaRPr sz="1600">
                        <a:latin typeface="Trebuchet MS"/>
                        <a:cs typeface="Trebuchet MS"/>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160">
                        <a:lnSpc>
                          <a:spcPts val="1895"/>
                        </a:lnSpc>
                      </a:pPr>
                      <a:r>
                        <a:rPr sz="1600" dirty="0">
                          <a:latin typeface="Trebuchet MS"/>
                          <a:cs typeface="Trebuchet MS"/>
                        </a:rPr>
                        <a:t>1</a:t>
                      </a:r>
                      <a:endParaRPr sz="1600">
                        <a:latin typeface="Trebuchet MS"/>
                        <a:cs typeface="Trebuchet MS"/>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160">
                        <a:lnSpc>
                          <a:spcPts val="1895"/>
                        </a:lnSpc>
                      </a:pPr>
                      <a:r>
                        <a:rPr sz="1600" spc="25" dirty="0">
                          <a:latin typeface="Trebuchet MS"/>
                          <a:cs typeface="Trebuchet MS"/>
                        </a:rPr>
                        <a:t>0.0324051</a:t>
                      </a:r>
                      <a:endParaRPr sz="1600">
                        <a:latin typeface="Trebuchet MS"/>
                        <a:cs typeface="Trebuchet MS"/>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253365">
                <a:tc>
                  <a:txBody>
                    <a:bodyPr/>
                    <a:lstStyle/>
                    <a:p>
                      <a:pPr marL="9525">
                        <a:lnSpc>
                          <a:spcPts val="1895"/>
                        </a:lnSpc>
                      </a:pPr>
                      <a:r>
                        <a:rPr sz="1600" spc="35" dirty="0">
                          <a:latin typeface="Trebuchet MS"/>
                          <a:cs typeface="Trebuchet MS"/>
                        </a:rPr>
                        <a:t>Os01t0100300-00</a:t>
                      </a:r>
                      <a:endParaRPr sz="1600">
                        <a:latin typeface="Trebuchet MS"/>
                        <a:cs typeface="Trebuchet MS"/>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160">
                        <a:lnSpc>
                          <a:spcPts val="1895"/>
                        </a:lnSpc>
                      </a:pPr>
                      <a:r>
                        <a:rPr sz="1600" spc="40" dirty="0">
                          <a:latin typeface="Trebuchet MS"/>
                          <a:cs typeface="Trebuchet MS"/>
                        </a:rPr>
                        <a:t>913</a:t>
                      </a:r>
                      <a:endParaRPr sz="1600">
                        <a:latin typeface="Trebuchet MS"/>
                        <a:cs typeface="Trebuchet MS"/>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160">
                        <a:lnSpc>
                          <a:spcPts val="1895"/>
                        </a:lnSpc>
                      </a:pPr>
                      <a:r>
                        <a:rPr sz="1600" spc="15" dirty="0">
                          <a:latin typeface="Trebuchet MS"/>
                          <a:cs typeface="Trebuchet MS"/>
                        </a:rPr>
                        <a:t>700.129</a:t>
                      </a:r>
                      <a:endParaRPr sz="1600">
                        <a:latin typeface="Trebuchet MS"/>
                        <a:cs typeface="Trebuchet MS"/>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160">
                        <a:lnSpc>
                          <a:spcPts val="1895"/>
                        </a:lnSpc>
                      </a:pPr>
                      <a:r>
                        <a:rPr sz="1600" dirty="0">
                          <a:latin typeface="Trebuchet MS"/>
                          <a:cs typeface="Trebuchet MS"/>
                        </a:rPr>
                        <a:t>1</a:t>
                      </a:r>
                      <a:endParaRPr sz="1600">
                        <a:latin typeface="Trebuchet MS"/>
                        <a:cs typeface="Trebuchet MS"/>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160">
                        <a:lnSpc>
                          <a:spcPts val="1895"/>
                        </a:lnSpc>
                      </a:pPr>
                      <a:r>
                        <a:rPr sz="1600" spc="20" dirty="0">
                          <a:latin typeface="Trebuchet MS"/>
                          <a:cs typeface="Trebuchet MS"/>
                        </a:rPr>
                        <a:t>0.0463448</a:t>
                      </a:r>
                      <a:endParaRPr sz="1600">
                        <a:latin typeface="Trebuchet MS"/>
                        <a:cs typeface="Trebuchet MS"/>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253364">
                <a:tc>
                  <a:txBody>
                    <a:bodyPr/>
                    <a:lstStyle/>
                    <a:p>
                      <a:pPr marL="9525">
                        <a:lnSpc>
                          <a:spcPts val="1895"/>
                        </a:lnSpc>
                      </a:pPr>
                      <a:r>
                        <a:rPr sz="1600" spc="35" dirty="0">
                          <a:latin typeface="Trebuchet MS"/>
                          <a:cs typeface="Trebuchet MS"/>
                        </a:rPr>
                        <a:t>Os01t0100400-01</a:t>
                      </a:r>
                      <a:endParaRPr sz="1600">
                        <a:latin typeface="Trebuchet MS"/>
                        <a:cs typeface="Trebuchet MS"/>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160">
                        <a:lnSpc>
                          <a:spcPts val="1895"/>
                        </a:lnSpc>
                      </a:pPr>
                      <a:r>
                        <a:rPr sz="1600" spc="45" dirty="0">
                          <a:latin typeface="Trebuchet MS"/>
                          <a:cs typeface="Trebuchet MS"/>
                        </a:rPr>
                        <a:t>2965</a:t>
                      </a:r>
                      <a:endParaRPr sz="1600">
                        <a:latin typeface="Trebuchet MS"/>
                        <a:cs typeface="Trebuchet MS"/>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160">
                        <a:lnSpc>
                          <a:spcPts val="1895"/>
                        </a:lnSpc>
                      </a:pPr>
                      <a:r>
                        <a:rPr sz="1600" spc="15" dirty="0">
                          <a:latin typeface="Trebuchet MS"/>
                          <a:cs typeface="Trebuchet MS"/>
                        </a:rPr>
                        <a:t>2748.3</a:t>
                      </a:r>
                      <a:endParaRPr sz="1600">
                        <a:latin typeface="Trebuchet MS"/>
                        <a:cs typeface="Trebuchet MS"/>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160">
                        <a:lnSpc>
                          <a:spcPts val="1895"/>
                        </a:lnSpc>
                      </a:pPr>
                      <a:r>
                        <a:rPr sz="1600" spc="5" dirty="0">
                          <a:latin typeface="Trebuchet MS"/>
                          <a:cs typeface="Trebuchet MS"/>
                        </a:rPr>
                        <a:t>118</a:t>
                      </a:r>
                      <a:endParaRPr sz="1600">
                        <a:latin typeface="Trebuchet MS"/>
                        <a:cs typeface="Trebuchet MS"/>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160">
                        <a:lnSpc>
                          <a:spcPts val="1895"/>
                        </a:lnSpc>
                      </a:pPr>
                      <a:r>
                        <a:rPr sz="1600" spc="20" dirty="0">
                          <a:latin typeface="Trebuchet MS"/>
                          <a:cs typeface="Trebuchet MS"/>
                        </a:rPr>
                        <a:t>1.39315</a:t>
                      </a:r>
                      <a:endParaRPr sz="1600">
                        <a:latin typeface="Trebuchet MS"/>
                        <a:cs typeface="Trebuchet MS"/>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253365">
                <a:tc>
                  <a:txBody>
                    <a:bodyPr/>
                    <a:lstStyle/>
                    <a:p>
                      <a:pPr marL="9525">
                        <a:lnSpc>
                          <a:spcPts val="1895"/>
                        </a:lnSpc>
                      </a:pPr>
                      <a:r>
                        <a:rPr sz="1600" spc="35" dirty="0">
                          <a:latin typeface="Trebuchet MS"/>
                          <a:cs typeface="Trebuchet MS"/>
                        </a:rPr>
                        <a:t>Os01t0100466-00</a:t>
                      </a:r>
                      <a:endParaRPr sz="1600">
                        <a:latin typeface="Trebuchet MS"/>
                        <a:cs typeface="Trebuchet MS"/>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160">
                        <a:lnSpc>
                          <a:spcPts val="1895"/>
                        </a:lnSpc>
                      </a:pPr>
                      <a:r>
                        <a:rPr sz="1600" spc="15" dirty="0">
                          <a:latin typeface="Trebuchet MS"/>
                          <a:cs typeface="Trebuchet MS"/>
                        </a:rPr>
                        <a:t>1171</a:t>
                      </a:r>
                      <a:endParaRPr sz="1600">
                        <a:latin typeface="Trebuchet MS"/>
                        <a:cs typeface="Trebuchet MS"/>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160">
                        <a:lnSpc>
                          <a:spcPts val="1895"/>
                        </a:lnSpc>
                      </a:pPr>
                      <a:r>
                        <a:rPr sz="1600" spc="20" dirty="0">
                          <a:latin typeface="Trebuchet MS"/>
                          <a:cs typeface="Trebuchet MS"/>
                        </a:rPr>
                        <a:t>954.303</a:t>
                      </a:r>
                      <a:endParaRPr sz="1600">
                        <a:latin typeface="Trebuchet MS"/>
                        <a:cs typeface="Trebuchet MS"/>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160">
                        <a:lnSpc>
                          <a:spcPts val="1895"/>
                        </a:lnSpc>
                      </a:pPr>
                      <a:r>
                        <a:rPr sz="1600" dirty="0">
                          <a:latin typeface="Trebuchet MS"/>
                          <a:cs typeface="Trebuchet MS"/>
                        </a:rPr>
                        <a:t>9</a:t>
                      </a:r>
                      <a:endParaRPr sz="1600">
                        <a:latin typeface="Trebuchet MS"/>
                        <a:cs typeface="Trebuchet MS"/>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160">
                        <a:lnSpc>
                          <a:spcPts val="1895"/>
                        </a:lnSpc>
                      </a:pPr>
                      <a:r>
                        <a:rPr sz="1600" spc="20" dirty="0">
                          <a:latin typeface="Trebuchet MS"/>
                          <a:cs typeface="Trebuchet MS"/>
                        </a:rPr>
                        <a:t>0.30601</a:t>
                      </a:r>
                      <a:endParaRPr sz="1600" dirty="0">
                        <a:latin typeface="Trebuchet MS"/>
                        <a:cs typeface="Trebuchet MS"/>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9" name="object 9"/>
          <p:cNvSpPr txBox="1">
            <a:spLocks noGrp="1"/>
          </p:cNvSpPr>
          <p:nvPr>
            <p:ph type="sldNum" sz="quarter" idx="7"/>
          </p:nvPr>
        </p:nvSpPr>
        <p:spPr>
          <a:prstGeom prst="rect">
            <a:avLst/>
          </a:prstGeom>
        </p:spPr>
        <p:txBody>
          <a:bodyPr vert="horz" wrap="square" lIns="0" tIns="102870" rIns="0" bIns="0" rtlCol="0">
            <a:spAutoFit/>
          </a:bodyPr>
          <a:lstStyle/>
          <a:p>
            <a:pPr marL="25400">
              <a:lnSpc>
                <a:spcPct val="100000"/>
              </a:lnSpc>
              <a:spcBef>
                <a:spcPts val="810"/>
              </a:spcBef>
            </a:pPr>
            <a:fld id="{81D60167-4931-47E6-BA6A-407CBD079E47}" type="slidenum">
              <a:rPr spc="25" dirty="0"/>
              <a:t>58</a:t>
            </a:fld>
            <a:endParaRPr spc="25" dirty="0"/>
          </a:p>
        </p:txBody>
      </p:sp>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tabLst>
                <a:tab pos="10862945" algn="l"/>
              </a:tabLst>
            </a:pPr>
            <a:r>
              <a:rPr b="0" spc="10" dirty="0">
                <a:latin typeface="+mj-ea"/>
                <a:cs typeface="Times New Roman"/>
              </a:rPr>
              <a:t> </a:t>
            </a:r>
            <a:r>
              <a:rPr spc="-5" dirty="0">
                <a:latin typeface="+mj-ea"/>
              </a:rPr>
              <a:t>聚类：非监督式学习</a:t>
            </a:r>
            <a:r>
              <a:rPr dirty="0">
                <a:latin typeface="+mj-ea"/>
              </a:rPr>
              <a:t>	</a:t>
            </a:r>
          </a:p>
        </p:txBody>
      </p:sp>
      <p:sp>
        <p:nvSpPr>
          <p:cNvPr id="3" name="object 3"/>
          <p:cNvSpPr txBox="1"/>
          <p:nvPr/>
        </p:nvSpPr>
        <p:spPr>
          <a:xfrm>
            <a:off x="521004" y="2425065"/>
            <a:ext cx="3454400" cy="1946275"/>
          </a:xfrm>
          <a:prstGeom prst="rect">
            <a:avLst/>
          </a:prstGeom>
        </p:spPr>
        <p:txBody>
          <a:bodyPr vert="horz" wrap="square" lIns="0" tIns="12700" rIns="0" bIns="0" rtlCol="0">
            <a:spAutoFit/>
          </a:bodyPr>
          <a:lstStyle/>
          <a:p>
            <a:pPr marL="12700">
              <a:lnSpc>
                <a:spcPct val="100000"/>
              </a:lnSpc>
              <a:spcBef>
                <a:spcPts val="100"/>
              </a:spcBef>
            </a:pPr>
            <a:r>
              <a:rPr sz="1800" b="0" dirty="0">
                <a:solidFill>
                  <a:srgbClr val="2F2F2F"/>
                </a:solidFill>
                <a:latin typeface="+mn-ea"/>
                <a:cs typeface="Microsoft YaHei UI Light"/>
              </a:rPr>
              <a:t>多维度数据中把相似数据归为子集</a:t>
            </a:r>
            <a:endParaRPr sz="1800" dirty="0">
              <a:latin typeface="+mn-ea"/>
              <a:cs typeface="Microsoft YaHei UI Light"/>
            </a:endParaRPr>
          </a:p>
          <a:p>
            <a:pPr marL="12700" marR="233679" algn="just">
              <a:lnSpc>
                <a:spcPct val="200000"/>
              </a:lnSpc>
            </a:pPr>
            <a:r>
              <a:rPr sz="1800" b="0" dirty="0">
                <a:solidFill>
                  <a:srgbClr val="2F2F2F"/>
                </a:solidFill>
                <a:latin typeface="+mn-ea"/>
                <a:cs typeface="Microsoft YaHei UI Light"/>
              </a:rPr>
              <a:t>子集中数据具有某种程度相似性 表达类似基因到功能相关的基因 </a:t>
            </a:r>
            <a:r>
              <a:rPr sz="1800" b="0" spc="-5" dirty="0">
                <a:solidFill>
                  <a:srgbClr val="2F2F2F"/>
                </a:solidFill>
                <a:latin typeface="+mn-ea"/>
                <a:cs typeface="Microsoft YaHei UI Light"/>
              </a:rPr>
              <a:t>推测未知基因的功能</a:t>
            </a:r>
            <a:endParaRPr sz="1800" dirty="0">
              <a:latin typeface="+mn-ea"/>
              <a:cs typeface="Microsoft YaHei UI Light"/>
            </a:endParaRPr>
          </a:p>
        </p:txBody>
      </p:sp>
      <p:sp>
        <p:nvSpPr>
          <p:cNvPr id="4" name="object 4"/>
          <p:cNvSpPr txBox="1"/>
          <p:nvPr/>
        </p:nvSpPr>
        <p:spPr>
          <a:xfrm>
            <a:off x="4451603" y="1847088"/>
            <a:ext cx="3550920" cy="1667510"/>
          </a:xfrm>
          <a:prstGeom prst="rect">
            <a:avLst/>
          </a:prstGeom>
          <a:ln w="76200">
            <a:solidFill>
              <a:srgbClr val="DCEBF4"/>
            </a:solidFill>
          </a:ln>
        </p:spPr>
        <p:txBody>
          <a:bodyPr vert="horz" wrap="square" lIns="0" tIns="247650" rIns="0" bIns="0" rtlCol="0">
            <a:spAutoFit/>
          </a:bodyPr>
          <a:lstStyle/>
          <a:p>
            <a:pPr marL="353060">
              <a:lnSpc>
                <a:spcPct val="100000"/>
              </a:lnSpc>
              <a:spcBef>
                <a:spcPts val="1950"/>
              </a:spcBef>
            </a:pPr>
            <a:r>
              <a:rPr sz="1800" b="1" spc="-5" dirty="0">
                <a:solidFill>
                  <a:srgbClr val="519AC8"/>
                </a:solidFill>
                <a:latin typeface="Microsoft YaHei UI"/>
                <a:cs typeface="Microsoft YaHei UI"/>
              </a:rPr>
              <a:t>计算</a:t>
            </a:r>
            <a:endParaRPr sz="1800" dirty="0">
              <a:latin typeface="Microsoft YaHei UI"/>
              <a:cs typeface="Microsoft YaHei UI"/>
            </a:endParaRPr>
          </a:p>
          <a:p>
            <a:pPr marL="353060" marR="903605" algn="just">
              <a:lnSpc>
                <a:spcPct val="100299"/>
              </a:lnSpc>
              <a:spcBef>
                <a:spcPts val="815"/>
              </a:spcBef>
            </a:pPr>
            <a:r>
              <a:rPr sz="1500" b="0" dirty="0">
                <a:solidFill>
                  <a:srgbClr val="585858"/>
                </a:solidFill>
                <a:latin typeface="Microsoft YaHei UI Light"/>
                <a:cs typeface="Microsoft YaHei UI Light"/>
              </a:rPr>
              <a:t>聚类分析首先需要计算不同 观测值之间的距离，进而生 成聚类使用的距离矩阵。</a:t>
            </a:r>
            <a:endParaRPr sz="1500" dirty="0">
              <a:latin typeface="Microsoft YaHei UI Light"/>
              <a:cs typeface="Microsoft YaHei UI Light"/>
            </a:endParaRPr>
          </a:p>
        </p:txBody>
      </p:sp>
      <p:sp>
        <p:nvSpPr>
          <p:cNvPr id="5" name="object 5"/>
          <p:cNvSpPr txBox="1"/>
          <p:nvPr/>
        </p:nvSpPr>
        <p:spPr>
          <a:xfrm>
            <a:off x="8196071" y="1847088"/>
            <a:ext cx="3550920" cy="1667510"/>
          </a:xfrm>
          <a:prstGeom prst="rect">
            <a:avLst/>
          </a:prstGeom>
          <a:ln w="76200">
            <a:solidFill>
              <a:srgbClr val="FAF1D6"/>
            </a:solidFill>
          </a:ln>
        </p:spPr>
        <p:txBody>
          <a:bodyPr vert="horz" wrap="square" lIns="0" tIns="247650" rIns="0" bIns="0" rtlCol="0">
            <a:spAutoFit/>
          </a:bodyPr>
          <a:lstStyle/>
          <a:p>
            <a:pPr marL="180340">
              <a:lnSpc>
                <a:spcPct val="100000"/>
              </a:lnSpc>
              <a:spcBef>
                <a:spcPts val="1950"/>
              </a:spcBef>
            </a:pPr>
            <a:r>
              <a:rPr sz="1800" b="1" dirty="0">
                <a:solidFill>
                  <a:srgbClr val="EBD623"/>
                </a:solidFill>
                <a:latin typeface="Microsoft YaHei UI"/>
                <a:cs typeface="Microsoft YaHei UI"/>
              </a:rPr>
              <a:t>常用的距离计算方法</a:t>
            </a:r>
            <a:endParaRPr sz="1800">
              <a:latin typeface="Microsoft YaHei UI"/>
              <a:cs typeface="Microsoft YaHei UI"/>
            </a:endParaRPr>
          </a:p>
          <a:p>
            <a:pPr marL="180340">
              <a:lnSpc>
                <a:spcPct val="100000"/>
              </a:lnSpc>
              <a:spcBef>
                <a:spcPts val="830"/>
              </a:spcBef>
            </a:pPr>
            <a:r>
              <a:rPr sz="1600" b="0" spc="-5" dirty="0">
                <a:solidFill>
                  <a:srgbClr val="585858"/>
                </a:solidFill>
                <a:latin typeface="Microsoft YaHei UI Light"/>
                <a:cs typeface="Microsoft YaHei UI Light"/>
              </a:rPr>
              <a:t>欧氏距</a:t>
            </a:r>
            <a:r>
              <a:rPr sz="1600" b="0" spc="-15" dirty="0">
                <a:solidFill>
                  <a:srgbClr val="585858"/>
                </a:solidFill>
                <a:latin typeface="Microsoft YaHei UI Light"/>
                <a:cs typeface="Microsoft YaHei UI Light"/>
              </a:rPr>
              <a:t>离</a:t>
            </a:r>
            <a:r>
              <a:rPr sz="1600" dirty="0">
                <a:solidFill>
                  <a:srgbClr val="585858"/>
                </a:solidFill>
                <a:latin typeface="Trebuchet MS"/>
                <a:cs typeface="Trebuchet MS"/>
              </a:rPr>
              <a:t>(Euclidean</a:t>
            </a:r>
            <a:r>
              <a:rPr sz="1600" spc="-45" dirty="0">
                <a:solidFill>
                  <a:srgbClr val="585858"/>
                </a:solidFill>
                <a:latin typeface="Trebuchet MS"/>
                <a:cs typeface="Trebuchet MS"/>
              </a:rPr>
              <a:t> </a:t>
            </a:r>
            <a:r>
              <a:rPr sz="1600" spc="-15" dirty="0">
                <a:solidFill>
                  <a:srgbClr val="585858"/>
                </a:solidFill>
                <a:latin typeface="Trebuchet MS"/>
                <a:cs typeface="Trebuchet MS"/>
              </a:rPr>
              <a:t>distance)</a:t>
            </a:r>
            <a:endParaRPr sz="1600">
              <a:latin typeface="Trebuchet MS"/>
              <a:cs typeface="Trebuchet MS"/>
            </a:endParaRPr>
          </a:p>
          <a:p>
            <a:pPr marL="180340">
              <a:lnSpc>
                <a:spcPct val="100000"/>
              </a:lnSpc>
            </a:pPr>
            <a:r>
              <a:rPr sz="1600" b="0" spc="-5" dirty="0">
                <a:solidFill>
                  <a:srgbClr val="585858"/>
                </a:solidFill>
                <a:latin typeface="Microsoft YaHei UI Light"/>
                <a:cs typeface="Microsoft YaHei UI Light"/>
              </a:rPr>
              <a:t>曼哈顿</a:t>
            </a:r>
            <a:r>
              <a:rPr sz="1600" b="0" spc="10" dirty="0">
                <a:solidFill>
                  <a:srgbClr val="585858"/>
                </a:solidFill>
                <a:latin typeface="Microsoft YaHei UI Light"/>
                <a:cs typeface="Microsoft YaHei UI Light"/>
              </a:rPr>
              <a:t>距</a:t>
            </a:r>
            <a:r>
              <a:rPr sz="1600" b="0" spc="-15" dirty="0">
                <a:solidFill>
                  <a:srgbClr val="585858"/>
                </a:solidFill>
                <a:latin typeface="Microsoft YaHei UI Light"/>
                <a:cs typeface="Microsoft YaHei UI Light"/>
              </a:rPr>
              <a:t>离</a:t>
            </a:r>
            <a:r>
              <a:rPr sz="1600" spc="-5" dirty="0">
                <a:solidFill>
                  <a:srgbClr val="585858"/>
                </a:solidFill>
                <a:latin typeface="Trebuchet MS"/>
                <a:cs typeface="Trebuchet MS"/>
              </a:rPr>
              <a:t>(Manhattan</a:t>
            </a:r>
            <a:r>
              <a:rPr sz="1600" spc="-50" dirty="0">
                <a:solidFill>
                  <a:srgbClr val="585858"/>
                </a:solidFill>
                <a:latin typeface="Trebuchet MS"/>
                <a:cs typeface="Trebuchet MS"/>
              </a:rPr>
              <a:t> </a:t>
            </a:r>
            <a:r>
              <a:rPr sz="1600" spc="-15" dirty="0">
                <a:solidFill>
                  <a:srgbClr val="585858"/>
                </a:solidFill>
                <a:latin typeface="Trebuchet MS"/>
                <a:cs typeface="Trebuchet MS"/>
              </a:rPr>
              <a:t>distance)</a:t>
            </a:r>
            <a:endParaRPr sz="1600">
              <a:latin typeface="Trebuchet MS"/>
              <a:cs typeface="Trebuchet MS"/>
            </a:endParaRPr>
          </a:p>
        </p:txBody>
      </p:sp>
      <p:sp>
        <p:nvSpPr>
          <p:cNvPr id="6" name="object 6"/>
          <p:cNvSpPr txBox="1"/>
          <p:nvPr/>
        </p:nvSpPr>
        <p:spPr>
          <a:xfrm>
            <a:off x="4451603" y="3715511"/>
            <a:ext cx="3550920" cy="1666239"/>
          </a:xfrm>
          <a:prstGeom prst="rect">
            <a:avLst/>
          </a:prstGeom>
          <a:ln w="76200">
            <a:solidFill>
              <a:srgbClr val="D7EEF3"/>
            </a:solidFill>
          </a:ln>
        </p:spPr>
        <p:txBody>
          <a:bodyPr vert="horz" wrap="square" lIns="0" tIns="140335" rIns="0" bIns="0" rtlCol="0">
            <a:spAutoFit/>
          </a:bodyPr>
          <a:lstStyle/>
          <a:p>
            <a:pPr marL="194945">
              <a:lnSpc>
                <a:spcPct val="100000"/>
              </a:lnSpc>
              <a:spcBef>
                <a:spcPts val="1105"/>
              </a:spcBef>
            </a:pPr>
            <a:r>
              <a:rPr sz="1800" b="1" dirty="0">
                <a:solidFill>
                  <a:srgbClr val="3BAEC3"/>
                </a:solidFill>
                <a:latin typeface="Microsoft YaHei UI"/>
                <a:cs typeface="Microsoft YaHei UI"/>
              </a:rPr>
              <a:t>基于相关性距离</a:t>
            </a:r>
            <a:endParaRPr sz="1800" dirty="0">
              <a:latin typeface="Microsoft YaHei UI"/>
              <a:cs typeface="Microsoft YaHei UI"/>
            </a:endParaRPr>
          </a:p>
          <a:p>
            <a:pPr marL="353060" marR="514350">
              <a:lnSpc>
                <a:spcPct val="100000"/>
              </a:lnSpc>
              <a:spcBef>
                <a:spcPts val="1200"/>
              </a:spcBef>
            </a:pPr>
            <a:r>
              <a:rPr sz="1600" spc="45" dirty="0">
                <a:solidFill>
                  <a:srgbClr val="585858"/>
                </a:solidFill>
                <a:latin typeface="Trebuchet MS"/>
                <a:cs typeface="Trebuchet MS"/>
              </a:rPr>
              <a:t>Pearson </a:t>
            </a:r>
            <a:r>
              <a:rPr sz="1600" spc="-45" dirty="0">
                <a:solidFill>
                  <a:srgbClr val="585858"/>
                </a:solidFill>
                <a:latin typeface="Trebuchet MS"/>
                <a:cs typeface="Trebuchet MS"/>
              </a:rPr>
              <a:t>correlation</a:t>
            </a:r>
            <a:r>
              <a:rPr sz="1600" spc="-110" dirty="0">
                <a:solidFill>
                  <a:srgbClr val="585858"/>
                </a:solidFill>
                <a:latin typeface="Trebuchet MS"/>
                <a:cs typeface="Trebuchet MS"/>
              </a:rPr>
              <a:t> </a:t>
            </a:r>
            <a:r>
              <a:rPr sz="1600" spc="5" dirty="0">
                <a:solidFill>
                  <a:srgbClr val="585858"/>
                </a:solidFill>
                <a:latin typeface="Trebuchet MS"/>
                <a:cs typeface="Trebuchet MS"/>
              </a:rPr>
              <a:t>distances  </a:t>
            </a:r>
            <a:r>
              <a:rPr sz="1600" spc="20" dirty="0">
                <a:solidFill>
                  <a:srgbClr val="585858"/>
                </a:solidFill>
                <a:latin typeface="Trebuchet MS"/>
                <a:cs typeface="Trebuchet MS"/>
              </a:rPr>
              <a:t>Spearman’s </a:t>
            </a:r>
            <a:r>
              <a:rPr sz="1600" spc="-10" dirty="0">
                <a:solidFill>
                  <a:srgbClr val="585858"/>
                </a:solidFill>
                <a:latin typeface="Trebuchet MS"/>
                <a:cs typeface="Trebuchet MS"/>
              </a:rPr>
              <a:t>rank </a:t>
            </a:r>
            <a:r>
              <a:rPr sz="1600" spc="-50" dirty="0">
                <a:solidFill>
                  <a:srgbClr val="585858"/>
                </a:solidFill>
                <a:latin typeface="Trebuchet MS"/>
                <a:cs typeface="Trebuchet MS"/>
              </a:rPr>
              <a:t>correlation  </a:t>
            </a:r>
            <a:r>
              <a:rPr sz="1600" spc="-5" dirty="0">
                <a:solidFill>
                  <a:srgbClr val="585858"/>
                </a:solidFill>
                <a:latin typeface="Trebuchet MS"/>
                <a:cs typeface="Trebuchet MS"/>
              </a:rPr>
              <a:t>Kendall </a:t>
            </a:r>
            <a:r>
              <a:rPr sz="1600" spc="-45" dirty="0">
                <a:solidFill>
                  <a:srgbClr val="585858"/>
                </a:solidFill>
                <a:latin typeface="Trebuchet MS"/>
                <a:cs typeface="Trebuchet MS"/>
              </a:rPr>
              <a:t>correlation</a:t>
            </a:r>
            <a:r>
              <a:rPr sz="1600" spc="-100" dirty="0">
                <a:solidFill>
                  <a:srgbClr val="585858"/>
                </a:solidFill>
                <a:latin typeface="Trebuchet MS"/>
                <a:cs typeface="Trebuchet MS"/>
              </a:rPr>
              <a:t> </a:t>
            </a:r>
            <a:r>
              <a:rPr sz="1600" spc="-10" dirty="0">
                <a:solidFill>
                  <a:srgbClr val="585858"/>
                </a:solidFill>
                <a:latin typeface="Trebuchet MS"/>
                <a:cs typeface="Trebuchet MS"/>
              </a:rPr>
              <a:t>distance</a:t>
            </a:r>
            <a:endParaRPr sz="1600" dirty="0">
              <a:latin typeface="Trebuchet MS"/>
              <a:cs typeface="Trebuchet MS"/>
            </a:endParaRPr>
          </a:p>
        </p:txBody>
      </p:sp>
      <p:sp>
        <p:nvSpPr>
          <p:cNvPr id="7" name="object 7"/>
          <p:cNvSpPr txBox="1"/>
          <p:nvPr/>
        </p:nvSpPr>
        <p:spPr>
          <a:xfrm>
            <a:off x="8196071" y="3715511"/>
            <a:ext cx="3550920" cy="1666239"/>
          </a:xfrm>
          <a:prstGeom prst="rect">
            <a:avLst/>
          </a:prstGeom>
          <a:ln w="76200">
            <a:solidFill>
              <a:srgbClr val="E3D5EC"/>
            </a:solidFill>
          </a:ln>
        </p:spPr>
        <p:txBody>
          <a:bodyPr vert="horz" wrap="square" lIns="0" tIns="103505" rIns="0" bIns="0" rtlCol="0">
            <a:spAutoFit/>
          </a:bodyPr>
          <a:lstStyle/>
          <a:p>
            <a:pPr marL="213995">
              <a:lnSpc>
                <a:spcPct val="100000"/>
              </a:lnSpc>
              <a:spcBef>
                <a:spcPts val="815"/>
              </a:spcBef>
            </a:pPr>
            <a:r>
              <a:rPr sz="1800" b="1" dirty="0">
                <a:solidFill>
                  <a:srgbClr val="744395"/>
                </a:solidFill>
                <a:latin typeface="Microsoft YaHei UI"/>
                <a:cs typeface="Microsoft YaHei UI"/>
              </a:rPr>
              <a:t>聚类方法</a:t>
            </a:r>
            <a:endParaRPr sz="1800" dirty="0">
              <a:latin typeface="Microsoft YaHei UI"/>
              <a:cs typeface="Microsoft YaHei UI"/>
            </a:endParaRPr>
          </a:p>
          <a:p>
            <a:pPr marL="406400" marR="1096010">
              <a:lnSpc>
                <a:spcPct val="100000"/>
              </a:lnSpc>
              <a:spcBef>
                <a:spcPts val="1120"/>
              </a:spcBef>
            </a:pPr>
            <a:r>
              <a:rPr sz="1600" spc="-25" dirty="0">
                <a:solidFill>
                  <a:srgbClr val="585858"/>
                </a:solidFill>
                <a:latin typeface="Trebuchet MS"/>
                <a:cs typeface="Trebuchet MS"/>
              </a:rPr>
              <a:t>Hierarchical</a:t>
            </a:r>
            <a:r>
              <a:rPr sz="1600" spc="-95" dirty="0">
                <a:solidFill>
                  <a:srgbClr val="585858"/>
                </a:solidFill>
                <a:latin typeface="Trebuchet MS"/>
                <a:cs typeface="Trebuchet MS"/>
              </a:rPr>
              <a:t> </a:t>
            </a:r>
            <a:r>
              <a:rPr sz="1600" spc="-5" dirty="0">
                <a:solidFill>
                  <a:srgbClr val="585858"/>
                </a:solidFill>
                <a:latin typeface="Trebuchet MS"/>
                <a:cs typeface="Trebuchet MS"/>
              </a:rPr>
              <a:t>Clustering  </a:t>
            </a:r>
            <a:r>
              <a:rPr sz="1600" spc="-35" dirty="0">
                <a:solidFill>
                  <a:srgbClr val="585858"/>
                </a:solidFill>
                <a:latin typeface="Trebuchet MS"/>
                <a:cs typeface="Trebuchet MS"/>
              </a:rPr>
              <a:t>Partitioning</a:t>
            </a:r>
            <a:r>
              <a:rPr sz="1600" spc="-60" dirty="0">
                <a:solidFill>
                  <a:srgbClr val="585858"/>
                </a:solidFill>
                <a:latin typeface="Trebuchet MS"/>
                <a:cs typeface="Trebuchet MS"/>
              </a:rPr>
              <a:t> </a:t>
            </a:r>
            <a:r>
              <a:rPr sz="1600" spc="-25" dirty="0">
                <a:solidFill>
                  <a:srgbClr val="585858"/>
                </a:solidFill>
                <a:latin typeface="Trebuchet MS"/>
                <a:cs typeface="Trebuchet MS"/>
              </a:rPr>
              <a:t>method</a:t>
            </a:r>
            <a:endParaRPr sz="1600" dirty="0">
              <a:latin typeface="Trebuchet MS"/>
              <a:cs typeface="Trebuchet MS"/>
            </a:endParaRPr>
          </a:p>
          <a:p>
            <a:pPr marL="635000">
              <a:lnSpc>
                <a:spcPct val="100000"/>
              </a:lnSpc>
            </a:pPr>
            <a:r>
              <a:rPr sz="1600" spc="40" dirty="0">
                <a:solidFill>
                  <a:srgbClr val="585858"/>
                </a:solidFill>
                <a:latin typeface="Trebuchet MS"/>
                <a:cs typeface="Trebuchet MS"/>
              </a:rPr>
              <a:t>K-means</a:t>
            </a:r>
            <a:r>
              <a:rPr sz="1600" spc="-20" dirty="0">
                <a:solidFill>
                  <a:srgbClr val="585858"/>
                </a:solidFill>
                <a:latin typeface="Trebuchet MS"/>
                <a:cs typeface="Trebuchet MS"/>
              </a:rPr>
              <a:t> </a:t>
            </a:r>
            <a:r>
              <a:rPr sz="1600" spc="-25" dirty="0">
                <a:solidFill>
                  <a:srgbClr val="585858"/>
                </a:solidFill>
                <a:latin typeface="Trebuchet MS"/>
                <a:cs typeface="Trebuchet MS"/>
              </a:rPr>
              <a:t>clustering</a:t>
            </a:r>
            <a:endParaRPr sz="1600" dirty="0">
              <a:latin typeface="Trebuchet MS"/>
              <a:cs typeface="Trebuchet MS"/>
            </a:endParaRPr>
          </a:p>
          <a:p>
            <a:pPr marL="635000">
              <a:lnSpc>
                <a:spcPct val="100000"/>
              </a:lnSpc>
            </a:pPr>
            <a:r>
              <a:rPr sz="1600" spc="15" dirty="0">
                <a:solidFill>
                  <a:srgbClr val="585858"/>
                </a:solidFill>
                <a:latin typeface="Trebuchet MS"/>
                <a:cs typeface="Trebuchet MS"/>
              </a:rPr>
              <a:t>K-medoids</a:t>
            </a:r>
            <a:r>
              <a:rPr sz="1600" spc="-40" dirty="0">
                <a:solidFill>
                  <a:srgbClr val="585858"/>
                </a:solidFill>
                <a:latin typeface="Trebuchet MS"/>
                <a:cs typeface="Trebuchet MS"/>
              </a:rPr>
              <a:t> </a:t>
            </a:r>
            <a:r>
              <a:rPr sz="1600" dirty="0">
                <a:solidFill>
                  <a:srgbClr val="585858"/>
                </a:solidFill>
                <a:latin typeface="Trebuchet MS"/>
                <a:cs typeface="Trebuchet MS"/>
              </a:rPr>
              <a:t>clustering(PAM)</a:t>
            </a:r>
            <a:endParaRPr sz="1600" dirty="0">
              <a:latin typeface="Trebuchet MS"/>
              <a:cs typeface="Trebuchet M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tabLst>
                <a:tab pos="10862945" algn="l"/>
              </a:tabLst>
            </a:pPr>
            <a:r>
              <a:rPr b="0" spc="10" dirty="0">
                <a:latin typeface="+mj-ea"/>
                <a:cs typeface="Times New Roman"/>
              </a:rPr>
              <a:t> </a:t>
            </a:r>
            <a:r>
              <a:rPr spc="-5" dirty="0">
                <a:latin typeface="+mj-ea"/>
              </a:rPr>
              <a:t>层次聚类</a:t>
            </a:r>
            <a:r>
              <a:rPr dirty="0">
                <a:latin typeface="+mj-ea"/>
              </a:rPr>
              <a:t>	</a:t>
            </a:r>
          </a:p>
        </p:txBody>
      </p:sp>
      <p:sp>
        <p:nvSpPr>
          <p:cNvPr id="3" name="object 3"/>
          <p:cNvSpPr/>
          <p:nvPr/>
        </p:nvSpPr>
        <p:spPr>
          <a:xfrm>
            <a:off x="7146035" y="1239011"/>
            <a:ext cx="3803904" cy="5321808"/>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246428" y="1953514"/>
            <a:ext cx="5265420" cy="4372992"/>
          </a:xfrm>
          <a:prstGeom prst="rect">
            <a:avLst/>
          </a:prstGeom>
        </p:spPr>
        <p:txBody>
          <a:bodyPr vert="horz" wrap="square" lIns="0" tIns="12700" rIns="0" bIns="0" rtlCol="0">
            <a:spAutoFit/>
          </a:bodyPr>
          <a:lstStyle/>
          <a:p>
            <a:pPr marL="12700">
              <a:lnSpc>
                <a:spcPct val="100000"/>
              </a:lnSpc>
              <a:spcBef>
                <a:spcPts val="100"/>
              </a:spcBef>
            </a:pPr>
            <a:r>
              <a:rPr sz="1800" b="0" dirty="0">
                <a:latin typeface="+mn-ea"/>
                <a:cs typeface="Microsoft YaHei UI Light"/>
              </a:rPr>
              <a:t>层次聚类：不需要预先设定聚类数目</a:t>
            </a:r>
            <a:endParaRPr sz="1800" dirty="0">
              <a:latin typeface="+mn-ea"/>
              <a:cs typeface="Microsoft YaHei UI Light"/>
            </a:endParaRPr>
          </a:p>
          <a:p>
            <a:pPr>
              <a:lnSpc>
                <a:spcPct val="100000"/>
              </a:lnSpc>
              <a:spcBef>
                <a:spcPts val="15"/>
              </a:spcBef>
            </a:pPr>
            <a:endParaRPr sz="2400" dirty="0">
              <a:latin typeface="+mn-ea"/>
              <a:cs typeface="Times New Roman"/>
            </a:endParaRPr>
          </a:p>
          <a:p>
            <a:pPr marL="12700">
              <a:lnSpc>
                <a:spcPct val="100000"/>
              </a:lnSpc>
            </a:pPr>
            <a:r>
              <a:rPr sz="1800" b="0" dirty="0" err="1">
                <a:latin typeface="+mn-ea"/>
                <a:cs typeface="Microsoft YaHei UI Light"/>
              </a:rPr>
              <a:t>方法</a:t>
            </a:r>
            <a:r>
              <a:rPr sz="1800" b="0" spc="-10" dirty="0" err="1">
                <a:latin typeface="+mn-ea"/>
                <a:cs typeface="Microsoft YaHei UI Light"/>
              </a:rPr>
              <a:t>：</a:t>
            </a:r>
            <a:r>
              <a:rPr sz="1600" spc="-10" dirty="0" err="1">
                <a:latin typeface="+mn-ea"/>
                <a:cs typeface="Trebuchet MS"/>
              </a:rPr>
              <a:t>Agglomerative</a:t>
            </a:r>
            <a:r>
              <a:rPr sz="1600" spc="-40" dirty="0">
                <a:latin typeface="+mn-ea"/>
                <a:cs typeface="Trebuchet MS"/>
              </a:rPr>
              <a:t> </a:t>
            </a:r>
            <a:r>
              <a:rPr sz="1600" spc="-5" dirty="0">
                <a:latin typeface="+mn-ea"/>
                <a:cs typeface="Trebuchet MS"/>
              </a:rPr>
              <a:t>Clustering</a:t>
            </a:r>
            <a:r>
              <a:rPr sz="1600" spc="-40" dirty="0">
                <a:latin typeface="+mn-ea"/>
                <a:cs typeface="Trebuchet MS"/>
              </a:rPr>
              <a:t> </a:t>
            </a:r>
            <a:r>
              <a:rPr sz="1600" b="0" spc="170" dirty="0">
                <a:latin typeface="+mn-ea"/>
                <a:cs typeface="Microsoft YaHei UI Light"/>
              </a:rPr>
              <a:t>“</a:t>
            </a:r>
            <a:r>
              <a:rPr sz="1600" b="0" spc="475" dirty="0">
                <a:latin typeface="+mn-ea"/>
                <a:cs typeface="Microsoft YaHei UI Light"/>
              </a:rPr>
              <a:t>树叶</a:t>
            </a:r>
            <a:r>
              <a:rPr sz="1600" b="0" spc="170" dirty="0">
                <a:latin typeface="+mn-ea"/>
                <a:cs typeface="Microsoft YaHei UI Light"/>
              </a:rPr>
              <a:t>”</a:t>
            </a:r>
            <a:r>
              <a:rPr sz="1600" b="0" spc="475" dirty="0">
                <a:latin typeface="+mn-ea"/>
                <a:cs typeface="Microsoft YaHei UI Light"/>
              </a:rPr>
              <a:t>向</a:t>
            </a:r>
            <a:r>
              <a:rPr sz="1600" b="0" spc="170" dirty="0">
                <a:latin typeface="+mn-ea"/>
                <a:cs typeface="Microsoft YaHei UI Light"/>
              </a:rPr>
              <a:t>“</a:t>
            </a:r>
            <a:r>
              <a:rPr sz="1600" b="0" spc="475" dirty="0">
                <a:latin typeface="+mn-ea"/>
                <a:cs typeface="Microsoft YaHei UI Light"/>
              </a:rPr>
              <a:t>树干</a:t>
            </a:r>
            <a:r>
              <a:rPr sz="1600" b="0" spc="170" dirty="0">
                <a:latin typeface="+mn-ea"/>
                <a:cs typeface="Microsoft YaHei UI Light"/>
              </a:rPr>
              <a:t>”</a:t>
            </a:r>
            <a:r>
              <a:rPr sz="1600" b="0" spc="475" dirty="0">
                <a:latin typeface="+mn-ea"/>
                <a:cs typeface="Microsoft YaHei UI Light"/>
              </a:rPr>
              <a:t>聚集</a:t>
            </a:r>
            <a:endParaRPr sz="1600" dirty="0">
              <a:latin typeface="+mn-ea"/>
              <a:cs typeface="Microsoft YaHei UI Light"/>
            </a:endParaRPr>
          </a:p>
          <a:p>
            <a:pPr marL="640080">
              <a:lnSpc>
                <a:spcPct val="100000"/>
              </a:lnSpc>
              <a:spcBef>
                <a:spcPts val="20"/>
              </a:spcBef>
            </a:pPr>
            <a:r>
              <a:rPr sz="1600" spc="5" dirty="0">
                <a:latin typeface="+mn-ea"/>
                <a:cs typeface="Trebuchet MS"/>
              </a:rPr>
              <a:t>Divisive</a:t>
            </a:r>
            <a:r>
              <a:rPr sz="1600" spc="-80" dirty="0">
                <a:latin typeface="+mn-ea"/>
                <a:cs typeface="Trebuchet MS"/>
              </a:rPr>
              <a:t> </a:t>
            </a:r>
            <a:r>
              <a:rPr sz="1600" spc="-25" dirty="0">
                <a:latin typeface="+mn-ea"/>
                <a:cs typeface="Trebuchet MS"/>
              </a:rPr>
              <a:t>Hierarchical</a:t>
            </a:r>
            <a:r>
              <a:rPr sz="1600" spc="-30" dirty="0">
                <a:latin typeface="+mn-ea"/>
                <a:cs typeface="Trebuchet MS"/>
              </a:rPr>
              <a:t> </a:t>
            </a:r>
            <a:r>
              <a:rPr sz="1600" b="0" spc="170" dirty="0">
                <a:latin typeface="+mn-ea"/>
                <a:cs typeface="Microsoft YaHei UI Light"/>
              </a:rPr>
              <a:t>“</a:t>
            </a:r>
            <a:r>
              <a:rPr sz="1600" b="0" spc="475" dirty="0">
                <a:latin typeface="+mn-ea"/>
                <a:cs typeface="Microsoft YaHei UI Light"/>
              </a:rPr>
              <a:t>树干</a:t>
            </a:r>
            <a:r>
              <a:rPr sz="1600" b="0" spc="170" dirty="0">
                <a:latin typeface="+mn-ea"/>
                <a:cs typeface="Microsoft YaHei UI Light"/>
              </a:rPr>
              <a:t>”</a:t>
            </a:r>
            <a:r>
              <a:rPr sz="1600" b="0" spc="475" dirty="0">
                <a:latin typeface="+mn-ea"/>
                <a:cs typeface="Microsoft YaHei UI Light"/>
              </a:rPr>
              <a:t>向</a:t>
            </a:r>
            <a:r>
              <a:rPr sz="1600" b="0" spc="170" dirty="0">
                <a:latin typeface="+mn-ea"/>
                <a:cs typeface="Microsoft YaHei UI Light"/>
              </a:rPr>
              <a:t>“</a:t>
            </a:r>
            <a:r>
              <a:rPr sz="1600" b="0" spc="475" dirty="0">
                <a:latin typeface="+mn-ea"/>
                <a:cs typeface="Microsoft YaHei UI Light"/>
              </a:rPr>
              <a:t>树叶</a:t>
            </a:r>
            <a:r>
              <a:rPr sz="1600" b="0" spc="170" dirty="0">
                <a:latin typeface="+mn-ea"/>
                <a:cs typeface="Microsoft YaHei UI Light"/>
              </a:rPr>
              <a:t>”</a:t>
            </a:r>
            <a:r>
              <a:rPr sz="1600" b="0" spc="475" dirty="0">
                <a:latin typeface="+mn-ea"/>
                <a:cs typeface="Microsoft YaHei UI Light"/>
              </a:rPr>
              <a:t>分裂</a:t>
            </a:r>
            <a:endParaRPr sz="1600" dirty="0">
              <a:latin typeface="+mn-ea"/>
              <a:cs typeface="Microsoft YaHei UI Light"/>
            </a:endParaRPr>
          </a:p>
          <a:p>
            <a:pPr>
              <a:lnSpc>
                <a:spcPct val="100000"/>
              </a:lnSpc>
              <a:spcBef>
                <a:spcPts val="30"/>
              </a:spcBef>
            </a:pPr>
            <a:endParaRPr sz="2050" dirty="0">
              <a:latin typeface="+mn-ea"/>
              <a:cs typeface="Times New Roman"/>
            </a:endParaRPr>
          </a:p>
          <a:p>
            <a:pPr marL="12700">
              <a:lnSpc>
                <a:spcPct val="100000"/>
              </a:lnSpc>
            </a:pPr>
            <a:r>
              <a:rPr sz="1800" spc="-10" dirty="0">
                <a:latin typeface="+mn-ea"/>
                <a:cs typeface="Trebuchet MS"/>
              </a:rPr>
              <a:t>Agglomerative</a:t>
            </a:r>
            <a:r>
              <a:rPr sz="1800" spc="-35" dirty="0">
                <a:latin typeface="+mn-ea"/>
                <a:cs typeface="Trebuchet MS"/>
              </a:rPr>
              <a:t> </a:t>
            </a:r>
            <a:r>
              <a:rPr sz="1800" spc="-5" dirty="0">
                <a:latin typeface="+mn-ea"/>
                <a:cs typeface="Trebuchet MS"/>
              </a:rPr>
              <a:t>Clustering</a:t>
            </a:r>
            <a:endParaRPr sz="1800" dirty="0">
              <a:latin typeface="+mn-ea"/>
              <a:cs typeface="Trebuchet MS"/>
            </a:endParaRPr>
          </a:p>
          <a:p>
            <a:pPr>
              <a:lnSpc>
                <a:spcPct val="100000"/>
              </a:lnSpc>
              <a:spcBef>
                <a:spcPts val="30"/>
              </a:spcBef>
            </a:pPr>
            <a:endParaRPr sz="2350" dirty="0">
              <a:latin typeface="+mn-ea"/>
              <a:cs typeface="Times New Roman"/>
            </a:endParaRPr>
          </a:p>
          <a:p>
            <a:pPr marL="679450" indent="-286385">
              <a:lnSpc>
                <a:spcPct val="100000"/>
              </a:lnSpc>
              <a:buFont typeface="Trebuchet MS"/>
              <a:buChar char="•"/>
              <a:tabLst>
                <a:tab pos="679450" algn="l"/>
                <a:tab pos="680085" algn="l"/>
              </a:tabLst>
            </a:pPr>
            <a:r>
              <a:rPr sz="1600" b="0" spc="-5" dirty="0">
                <a:latin typeface="+mn-ea"/>
                <a:cs typeface="Microsoft YaHei UI Light"/>
              </a:rPr>
              <a:t>首先将每个对象归为一类，每类仅</a:t>
            </a:r>
            <a:r>
              <a:rPr sz="1600" b="0" spc="5" dirty="0">
                <a:latin typeface="+mn-ea"/>
                <a:cs typeface="Microsoft YaHei UI Light"/>
              </a:rPr>
              <a:t>包</a:t>
            </a:r>
            <a:r>
              <a:rPr sz="1600" b="0" spc="-5" dirty="0">
                <a:latin typeface="+mn-ea"/>
                <a:cs typeface="Microsoft YaHei UI Light"/>
              </a:rPr>
              <a:t>含一</a:t>
            </a:r>
            <a:r>
              <a:rPr sz="1600" b="0" spc="5" dirty="0">
                <a:latin typeface="+mn-ea"/>
                <a:cs typeface="Microsoft YaHei UI Light"/>
              </a:rPr>
              <a:t>个</a:t>
            </a:r>
            <a:r>
              <a:rPr sz="1600" b="0" spc="-5" dirty="0">
                <a:latin typeface="+mn-ea"/>
                <a:cs typeface="Microsoft YaHei UI Light"/>
              </a:rPr>
              <a:t>对象</a:t>
            </a:r>
            <a:endParaRPr sz="1600" dirty="0">
              <a:latin typeface="+mn-ea"/>
              <a:cs typeface="Microsoft YaHei UI Light"/>
            </a:endParaRPr>
          </a:p>
          <a:p>
            <a:pPr marL="679450" indent="-286385">
              <a:lnSpc>
                <a:spcPct val="100000"/>
              </a:lnSpc>
              <a:spcBef>
                <a:spcPts val="960"/>
              </a:spcBef>
              <a:buFont typeface="Trebuchet MS"/>
              <a:buChar char="•"/>
              <a:tabLst>
                <a:tab pos="679450" algn="l"/>
                <a:tab pos="680085" algn="l"/>
              </a:tabLst>
            </a:pPr>
            <a:r>
              <a:rPr sz="1600" b="0" spc="-5" dirty="0">
                <a:latin typeface="+mn-ea"/>
                <a:cs typeface="Microsoft YaHei UI Light"/>
              </a:rPr>
              <a:t>计算类与类之间的距离</a:t>
            </a:r>
            <a:endParaRPr sz="1600" dirty="0">
              <a:latin typeface="+mn-ea"/>
              <a:cs typeface="Microsoft YaHei UI Light"/>
            </a:endParaRPr>
          </a:p>
          <a:p>
            <a:pPr marL="679450" indent="-286385">
              <a:lnSpc>
                <a:spcPct val="100000"/>
              </a:lnSpc>
              <a:spcBef>
                <a:spcPts val="965"/>
              </a:spcBef>
              <a:buFont typeface="Trebuchet MS"/>
              <a:buChar char="•"/>
              <a:tabLst>
                <a:tab pos="679450" algn="l"/>
                <a:tab pos="680085" algn="l"/>
              </a:tabLst>
            </a:pPr>
            <a:r>
              <a:rPr sz="1600" b="0" spc="-5" dirty="0">
                <a:latin typeface="+mn-ea"/>
                <a:cs typeface="Microsoft YaHei UI Light"/>
              </a:rPr>
              <a:t>找到最近的两个类然后合并</a:t>
            </a:r>
            <a:endParaRPr sz="1600" dirty="0">
              <a:latin typeface="+mn-ea"/>
              <a:cs typeface="Microsoft YaHei UI Light"/>
            </a:endParaRPr>
          </a:p>
          <a:p>
            <a:pPr marL="679450" indent="-286385">
              <a:lnSpc>
                <a:spcPct val="100000"/>
              </a:lnSpc>
              <a:spcBef>
                <a:spcPts val="960"/>
              </a:spcBef>
              <a:buFont typeface="Trebuchet MS"/>
              <a:buChar char="•"/>
              <a:tabLst>
                <a:tab pos="679450" algn="l"/>
                <a:tab pos="680085" algn="l"/>
              </a:tabLst>
            </a:pPr>
            <a:r>
              <a:rPr sz="1600" b="0" spc="-5" dirty="0">
                <a:latin typeface="+mn-ea"/>
                <a:cs typeface="Microsoft YaHei UI Light"/>
              </a:rPr>
              <a:t>计算新类与所有旧类之间的距离</a:t>
            </a:r>
            <a:endParaRPr sz="1600" dirty="0">
              <a:latin typeface="+mn-ea"/>
              <a:cs typeface="Microsoft YaHei UI Light"/>
            </a:endParaRPr>
          </a:p>
          <a:p>
            <a:pPr marL="679450" indent="-286385">
              <a:lnSpc>
                <a:spcPct val="100000"/>
              </a:lnSpc>
              <a:spcBef>
                <a:spcPts val="960"/>
              </a:spcBef>
              <a:buFont typeface="Trebuchet MS"/>
              <a:buChar char="•"/>
              <a:tabLst>
                <a:tab pos="679450" algn="l"/>
                <a:tab pos="680085" algn="l"/>
              </a:tabLst>
            </a:pPr>
            <a:r>
              <a:rPr sz="1600" b="0" spc="-5" dirty="0">
                <a:latin typeface="+mn-ea"/>
                <a:cs typeface="Microsoft YaHei UI Light"/>
              </a:rPr>
              <a:t>重复之前的过程，直到最后合并成</a:t>
            </a:r>
            <a:r>
              <a:rPr sz="1600" b="0" spc="5" dirty="0">
                <a:latin typeface="+mn-ea"/>
                <a:cs typeface="Microsoft YaHei UI Light"/>
              </a:rPr>
              <a:t>一</a:t>
            </a:r>
            <a:r>
              <a:rPr sz="1600" b="0" spc="-5" dirty="0">
                <a:latin typeface="+mn-ea"/>
                <a:cs typeface="Microsoft YaHei UI Light"/>
              </a:rPr>
              <a:t>个类</a:t>
            </a:r>
            <a:r>
              <a:rPr sz="1600" b="0" spc="5" dirty="0">
                <a:latin typeface="+mn-ea"/>
                <a:cs typeface="Microsoft YaHei UI Light"/>
              </a:rPr>
              <a:t>为</a:t>
            </a:r>
            <a:r>
              <a:rPr sz="1600" b="0" spc="-5" dirty="0">
                <a:latin typeface="+mn-ea"/>
                <a:cs typeface="Microsoft YaHei UI Light"/>
              </a:rPr>
              <a:t>止</a:t>
            </a:r>
            <a:endParaRPr sz="1600" dirty="0">
              <a:latin typeface="+mn-ea"/>
              <a:cs typeface="Microsoft YaHei UI Light"/>
            </a:endParaRPr>
          </a:p>
        </p:txBody>
      </p:sp>
      <p:sp>
        <p:nvSpPr>
          <p:cNvPr id="6" name="object 6"/>
          <p:cNvSpPr txBox="1">
            <a:spLocks noGrp="1"/>
          </p:cNvSpPr>
          <p:nvPr>
            <p:ph type="sldNum" sz="quarter" idx="7"/>
          </p:nvPr>
        </p:nvSpPr>
        <p:spPr>
          <a:prstGeom prst="rect">
            <a:avLst/>
          </a:prstGeom>
        </p:spPr>
        <p:txBody>
          <a:bodyPr vert="horz" wrap="square" lIns="0" tIns="102870" rIns="0" bIns="0" rtlCol="0">
            <a:spAutoFit/>
          </a:bodyPr>
          <a:lstStyle/>
          <a:p>
            <a:pPr marL="25400">
              <a:lnSpc>
                <a:spcPct val="100000"/>
              </a:lnSpc>
              <a:spcBef>
                <a:spcPts val="810"/>
              </a:spcBef>
            </a:pPr>
            <a:fld id="{81D60167-4931-47E6-BA6A-407CBD079E47}" type="slidenum">
              <a:rPr spc="25" dirty="0"/>
              <a:t>59</a:t>
            </a:fld>
            <a:endParaRPr spc="25"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tabLst>
                <a:tab pos="10862945" algn="l"/>
              </a:tabLst>
            </a:pPr>
            <a:r>
              <a:rPr b="0" spc="10" dirty="0">
                <a:latin typeface="+mj-ea"/>
                <a:cs typeface="Times New Roman"/>
              </a:rPr>
              <a:t> </a:t>
            </a:r>
            <a:r>
              <a:rPr spc="-5" dirty="0">
                <a:latin typeface="+mj-ea"/>
              </a:rPr>
              <a:t>如何理解转录组分析：佛系少年拼</a:t>
            </a:r>
            <a:r>
              <a:rPr dirty="0">
                <a:latin typeface="+mj-ea"/>
              </a:rPr>
              <a:t>书</a:t>
            </a:r>
            <a:r>
              <a:rPr spc="-5" dirty="0">
                <a:latin typeface="+mj-ea"/>
              </a:rPr>
              <a:t>的励</a:t>
            </a:r>
            <a:r>
              <a:rPr dirty="0">
                <a:latin typeface="+mj-ea"/>
              </a:rPr>
              <a:t>志</a:t>
            </a:r>
            <a:r>
              <a:rPr spc="-5" dirty="0">
                <a:latin typeface="+mj-ea"/>
              </a:rPr>
              <a:t>故事</a:t>
            </a:r>
            <a:r>
              <a:rPr dirty="0">
                <a:latin typeface="+mj-ea"/>
              </a:rPr>
              <a:t>	</a:t>
            </a:r>
          </a:p>
        </p:txBody>
      </p:sp>
      <p:sp>
        <p:nvSpPr>
          <p:cNvPr id="3" name="object 3"/>
          <p:cNvSpPr/>
          <p:nvPr/>
        </p:nvSpPr>
        <p:spPr>
          <a:xfrm>
            <a:off x="6682069" y="2254361"/>
            <a:ext cx="3040197" cy="2533497"/>
          </a:xfrm>
          <a:prstGeom prst="rect">
            <a:avLst/>
          </a:prstGeom>
          <a:blipFill>
            <a:blip r:embed="rId3" cstate="print"/>
            <a:stretch>
              <a:fillRect/>
            </a:stretch>
          </a:blipFill>
        </p:spPr>
        <p:txBody>
          <a:bodyPr wrap="square" lIns="0" tIns="0" rIns="0" bIns="0" rtlCol="0"/>
          <a:lstStyle/>
          <a:p>
            <a:endParaRPr>
              <a:latin typeface="Microsoft YaHei UI" panose="020B0503020204020204" pitchFamily="34" charset="-122"/>
              <a:ea typeface="Microsoft YaHei UI" panose="020B0503020204020204" pitchFamily="34" charset="-122"/>
            </a:endParaRPr>
          </a:p>
        </p:txBody>
      </p:sp>
      <p:sp>
        <p:nvSpPr>
          <p:cNvPr id="8" name="object 8"/>
          <p:cNvSpPr txBox="1"/>
          <p:nvPr/>
        </p:nvSpPr>
        <p:spPr>
          <a:xfrm>
            <a:off x="11334495" y="6530231"/>
            <a:ext cx="121285" cy="167005"/>
          </a:xfrm>
          <a:prstGeom prst="rect">
            <a:avLst/>
          </a:prstGeom>
        </p:spPr>
        <p:txBody>
          <a:bodyPr vert="horz" wrap="square" lIns="0" tIns="0" rIns="0" bIns="0" rtlCol="0">
            <a:spAutoFit/>
          </a:bodyPr>
          <a:lstStyle/>
          <a:p>
            <a:pPr marL="25400">
              <a:lnSpc>
                <a:spcPct val="100000"/>
              </a:lnSpc>
            </a:pPr>
            <a:fld id="{81D60167-4931-47E6-BA6A-407CBD079E47}" type="slidenum">
              <a:rPr sz="1000" spc="25" dirty="0">
                <a:solidFill>
                  <a:srgbClr val="7E7E7E"/>
                </a:solidFill>
                <a:latin typeface="Trebuchet MS"/>
                <a:cs typeface="Trebuchet MS"/>
              </a:rPr>
              <a:t>6</a:t>
            </a:fld>
            <a:endParaRPr sz="1000">
              <a:latin typeface="Trebuchet MS"/>
              <a:cs typeface="Trebuchet MS"/>
            </a:endParaRPr>
          </a:p>
        </p:txBody>
      </p:sp>
      <p:grpSp>
        <p:nvGrpSpPr>
          <p:cNvPr id="7" name="组合 6">
            <a:extLst>
              <a:ext uri="{FF2B5EF4-FFF2-40B4-BE49-F238E27FC236}">
                <a16:creationId xmlns:a16="http://schemas.microsoft.com/office/drawing/2014/main" id="{09295E4C-1940-4A14-BFB4-8778D8DF040A}"/>
              </a:ext>
            </a:extLst>
          </p:cNvPr>
          <p:cNvGrpSpPr/>
          <p:nvPr/>
        </p:nvGrpSpPr>
        <p:grpSpPr>
          <a:xfrm>
            <a:off x="1371090" y="2156541"/>
            <a:ext cx="2768601" cy="3549176"/>
            <a:chOff x="1371090" y="2156541"/>
            <a:chExt cx="2768601" cy="3549176"/>
          </a:xfrm>
        </p:grpSpPr>
        <p:sp>
          <p:nvSpPr>
            <p:cNvPr id="4" name="object 4"/>
            <p:cNvSpPr txBox="1"/>
            <p:nvPr/>
          </p:nvSpPr>
          <p:spPr>
            <a:xfrm>
              <a:off x="1371091" y="2156541"/>
              <a:ext cx="2768600" cy="3201517"/>
            </a:xfrm>
            <a:prstGeom prst="rect">
              <a:avLst/>
            </a:prstGeom>
          </p:spPr>
          <p:txBody>
            <a:bodyPr vert="horz" wrap="square" lIns="0" tIns="150495" rIns="0" bIns="0" rtlCol="0">
              <a:spAutoFit/>
            </a:bodyPr>
            <a:lstStyle/>
            <a:p>
              <a:pPr marL="12700">
                <a:lnSpc>
                  <a:spcPct val="100000"/>
                </a:lnSpc>
              </a:pPr>
              <a:r>
                <a:rPr lang="zh-CN" altLang="en-US" spc="-5" dirty="0">
                  <a:latin typeface="+mn-ea"/>
                  <a:cs typeface="Microsoft YaHei UI Light"/>
                </a:rPr>
                <a:t>用碎片和新书比较</a:t>
              </a:r>
              <a:endParaRPr lang="zh-CN" altLang="en-US" dirty="0">
                <a:latin typeface="+mn-ea"/>
                <a:cs typeface="Microsoft YaHei UI Light"/>
              </a:endParaRPr>
            </a:p>
            <a:p>
              <a:pPr marL="12700">
                <a:lnSpc>
                  <a:spcPct val="100000"/>
                </a:lnSpc>
                <a:spcBef>
                  <a:spcPts val="1085"/>
                </a:spcBef>
              </a:pPr>
              <a:r>
                <a:rPr lang="zh-CN" altLang="en-US" dirty="0">
                  <a:solidFill>
                    <a:srgbClr val="3176A0"/>
                  </a:solidFill>
                  <a:latin typeface="+mn-ea"/>
                  <a:cs typeface="Microsoft YaHei UI Light"/>
                </a:rPr>
                <a:t>转录组与参考基因组比对</a:t>
              </a:r>
            </a:p>
            <a:p>
              <a:pPr marL="12700">
                <a:lnSpc>
                  <a:spcPct val="100000"/>
                </a:lnSpc>
                <a:spcBef>
                  <a:spcPts val="1185"/>
                </a:spcBef>
              </a:pPr>
              <a:endParaRPr lang="en-US" altLang="zh-CN" sz="1800" b="0" spc="-5" dirty="0">
                <a:latin typeface="+mn-ea"/>
                <a:cs typeface="Microsoft YaHei UI Light"/>
              </a:endParaRPr>
            </a:p>
            <a:p>
              <a:pPr marL="12700">
                <a:lnSpc>
                  <a:spcPct val="100000"/>
                </a:lnSpc>
                <a:spcBef>
                  <a:spcPts val="1185"/>
                </a:spcBef>
              </a:pPr>
              <a:r>
                <a:rPr sz="1800" b="0" spc="-5" dirty="0" err="1">
                  <a:latin typeface="+mn-ea"/>
                  <a:cs typeface="Microsoft YaHei UI Light"/>
                </a:rPr>
                <a:t>拼书有缺陷：错字，不连贯</a:t>
              </a:r>
              <a:endParaRPr sz="1800" dirty="0">
                <a:latin typeface="+mn-ea"/>
                <a:cs typeface="Microsoft YaHei UI Light"/>
              </a:endParaRPr>
            </a:p>
            <a:p>
              <a:pPr marL="12700">
                <a:lnSpc>
                  <a:spcPct val="100000"/>
                </a:lnSpc>
                <a:spcBef>
                  <a:spcPts val="1080"/>
                </a:spcBef>
              </a:pPr>
              <a:r>
                <a:rPr sz="1800" b="0" dirty="0" err="1">
                  <a:solidFill>
                    <a:srgbClr val="3176A0"/>
                  </a:solidFill>
                  <a:latin typeface="+mn-ea"/>
                  <a:cs typeface="Microsoft YaHei UI Light"/>
                </a:rPr>
                <a:t>二代测序拼接</a:t>
              </a:r>
              <a:r>
                <a:rPr lang="zh-CN" altLang="en-US" sz="1800" b="0" dirty="0">
                  <a:solidFill>
                    <a:srgbClr val="3176A0"/>
                  </a:solidFill>
                  <a:latin typeface="+mn-ea"/>
                  <a:cs typeface="Microsoft YaHei UI Light"/>
                </a:rPr>
                <a:t>错误，片段化</a:t>
              </a:r>
              <a:endParaRPr lang="en-US" altLang="zh-CN" b="0" dirty="0">
                <a:solidFill>
                  <a:srgbClr val="3176A0"/>
                </a:solidFill>
                <a:latin typeface="+mn-ea"/>
                <a:cs typeface="Microsoft YaHei UI Light"/>
              </a:endParaRPr>
            </a:p>
            <a:p>
              <a:pPr marL="12700">
                <a:lnSpc>
                  <a:spcPct val="100000"/>
                </a:lnSpc>
                <a:spcBef>
                  <a:spcPts val="1080"/>
                </a:spcBef>
              </a:pPr>
              <a:endParaRPr sz="3350" dirty="0">
                <a:latin typeface="+mn-ea"/>
                <a:cs typeface="Times New Roman"/>
              </a:endParaRPr>
            </a:p>
            <a:p>
              <a:pPr marL="12700">
                <a:lnSpc>
                  <a:spcPct val="100000"/>
                </a:lnSpc>
                <a:spcBef>
                  <a:spcPts val="1085"/>
                </a:spcBef>
              </a:pPr>
              <a:endParaRPr lang="en-US" altLang="zh-CN" dirty="0">
                <a:solidFill>
                  <a:srgbClr val="3176A0"/>
                </a:solidFill>
                <a:latin typeface="+mn-ea"/>
                <a:cs typeface="Microsoft YaHei UI Light"/>
              </a:endParaRPr>
            </a:p>
          </p:txBody>
        </p:sp>
        <p:sp>
          <p:nvSpPr>
            <p:cNvPr id="5" name="object 5"/>
            <p:cNvSpPr txBox="1"/>
            <p:nvPr/>
          </p:nvSpPr>
          <p:spPr>
            <a:xfrm>
              <a:off x="1371090" y="4904920"/>
              <a:ext cx="2768599" cy="800797"/>
            </a:xfrm>
            <a:prstGeom prst="rect">
              <a:avLst/>
            </a:prstGeom>
          </p:spPr>
          <p:txBody>
            <a:bodyPr vert="horz" wrap="square" lIns="0" tIns="12700" rIns="0" bIns="0" rtlCol="0">
              <a:spAutoFit/>
            </a:bodyPr>
            <a:lstStyle/>
            <a:p>
              <a:pPr marL="12700" marR="5080">
                <a:lnSpc>
                  <a:spcPct val="150000"/>
                </a:lnSpc>
                <a:spcBef>
                  <a:spcPts val="100"/>
                </a:spcBef>
              </a:pPr>
              <a:r>
                <a:rPr sz="1800" b="0" dirty="0">
                  <a:latin typeface="+mn-ea"/>
                  <a:cs typeface="Microsoft YaHei UI Light"/>
                </a:rPr>
                <a:t>通过检查碎片是否有错误 </a:t>
              </a:r>
              <a:r>
                <a:rPr sz="1800" b="0" dirty="0">
                  <a:solidFill>
                    <a:srgbClr val="3176A0"/>
                  </a:solidFill>
                  <a:latin typeface="+mn-ea"/>
                  <a:cs typeface="Microsoft YaHei UI Light"/>
                </a:rPr>
                <a:t>利用转录组数据寻找</a:t>
              </a:r>
              <a:r>
                <a:rPr sz="1800" b="1" dirty="0">
                  <a:solidFill>
                    <a:srgbClr val="3176A0"/>
                  </a:solidFill>
                  <a:latin typeface="+mn-ea"/>
                  <a:cs typeface="Microsoft YaHei UI"/>
                </a:rPr>
                <a:t>变异</a:t>
              </a:r>
              <a:endParaRPr sz="1800" dirty="0">
                <a:latin typeface="+mn-ea"/>
                <a:cs typeface="Microsoft YaHei UI"/>
              </a:endParaRPr>
            </a:p>
          </p:txBody>
        </p:sp>
      </p:grpSp>
      <p:sp>
        <p:nvSpPr>
          <p:cNvPr id="6" name="object 6"/>
          <p:cNvSpPr txBox="1"/>
          <p:nvPr/>
        </p:nvSpPr>
        <p:spPr>
          <a:xfrm>
            <a:off x="5521578" y="4886959"/>
            <a:ext cx="5969635" cy="813435"/>
          </a:xfrm>
          <a:prstGeom prst="rect">
            <a:avLst/>
          </a:prstGeom>
        </p:spPr>
        <p:txBody>
          <a:bodyPr vert="horz" wrap="square" lIns="0" tIns="12700" rIns="0" bIns="0" rtlCol="0">
            <a:spAutoFit/>
          </a:bodyPr>
          <a:lstStyle/>
          <a:p>
            <a:pPr marL="12700">
              <a:lnSpc>
                <a:spcPct val="100000"/>
              </a:lnSpc>
              <a:spcBef>
                <a:spcPts val="100"/>
              </a:spcBef>
            </a:pPr>
            <a:r>
              <a:rPr sz="1800" b="0" dirty="0">
                <a:latin typeface="+mn-ea"/>
                <a:cs typeface="Microsoft YaHei UI Light"/>
              </a:rPr>
              <a:t>考试成绩一直不理想，是不是书有问题？终于买了一本新书</a:t>
            </a:r>
            <a:endParaRPr sz="1800" dirty="0">
              <a:latin typeface="+mn-ea"/>
              <a:cs typeface="Microsoft YaHei UI Light"/>
            </a:endParaRPr>
          </a:p>
          <a:p>
            <a:pPr marL="12700">
              <a:lnSpc>
                <a:spcPct val="100000"/>
              </a:lnSpc>
              <a:spcBef>
                <a:spcPts val="1880"/>
              </a:spcBef>
            </a:pPr>
            <a:r>
              <a:rPr sz="1800" b="0" dirty="0">
                <a:latin typeface="+mn-ea"/>
                <a:cs typeface="Microsoft YaHei UI Light"/>
              </a:rPr>
              <a:t>与《五年高考三年模拟》比较时还有意外收获</a:t>
            </a:r>
            <a:r>
              <a:rPr sz="1800" spc="475" dirty="0">
                <a:latin typeface="+mn-ea"/>
                <a:cs typeface="Trebuchet MS"/>
              </a:rPr>
              <a:t>……</a:t>
            </a:r>
            <a:endParaRPr sz="1800" dirty="0">
              <a:latin typeface="+mn-ea"/>
              <a:cs typeface="Trebuchet M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tabLst>
                <a:tab pos="10862945" algn="l"/>
              </a:tabLst>
            </a:pPr>
            <a:r>
              <a:rPr b="1" spc="-185" dirty="0">
                <a:latin typeface="+mj-ea"/>
                <a:cs typeface="Lucida Sans"/>
              </a:rPr>
              <a:t> </a:t>
            </a:r>
            <a:r>
              <a:rPr b="1" spc="-65" dirty="0">
                <a:latin typeface="+mj-ea"/>
                <a:cs typeface="Lucida Sans"/>
              </a:rPr>
              <a:t>K-means</a:t>
            </a:r>
            <a:r>
              <a:rPr b="1" spc="-185" dirty="0">
                <a:latin typeface="+mj-ea"/>
                <a:cs typeface="Lucida Sans"/>
              </a:rPr>
              <a:t> </a:t>
            </a:r>
            <a:r>
              <a:rPr spc="-5" dirty="0">
                <a:latin typeface="+mj-ea"/>
              </a:rPr>
              <a:t>聚类	</a:t>
            </a:r>
          </a:p>
        </p:txBody>
      </p:sp>
      <p:sp>
        <p:nvSpPr>
          <p:cNvPr id="3" name="object 3"/>
          <p:cNvSpPr txBox="1"/>
          <p:nvPr/>
        </p:nvSpPr>
        <p:spPr>
          <a:xfrm>
            <a:off x="1518285" y="2190648"/>
            <a:ext cx="6660515" cy="2628925"/>
          </a:xfrm>
          <a:prstGeom prst="rect">
            <a:avLst/>
          </a:prstGeom>
        </p:spPr>
        <p:txBody>
          <a:bodyPr vert="horz" wrap="square" lIns="0" tIns="134620" rIns="0" bIns="0" rtlCol="0">
            <a:spAutoFit/>
          </a:bodyPr>
          <a:lstStyle/>
          <a:p>
            <a:pPr marL="355600" indent="-342900">
              <a:lnSpc>
                <a:spcPct val="100000"/>
              </a:lnSpc>
              <a:spcBef>
                <a:spcPts val="1060"/>
              </a:spcBef>
              <a:buFont typeface="Trebuchet MS"/>
              <a:buChar char="•"/>
              <a:tabLst>
                <a:tab pos="354965" algn="l"/>
                <a:tab pos="355600" algn="l"/>
              </a:tabLst>
            </a:pPr>
            <a:r>
              <a:rPr sz="1600" b="0" spc="-5" dirty="0">
                <a:solidFill>
                  <a:srgbClr val="2F2F2F"/>
                </a:solidFill>
                <a:latin typeface="+mn-ea"/>
                <a:cs typeface="Microsoft YaHei UI Light"/>
              </a:rPr>
              <a:t>确定数据最终分为几类</a:t>
            </a:r>
            <a:r>
              <a:rPr sz="1600" spc="-45" dirty="0">
                <a:solidFill>
                  <a:srgbClr val="2F2F2F"/>
                </a:solidFill>
                <a:latin typeface="+mn-ea"/>
                <a:cs typeface="Trebuchet MS"/>
              </a:rPr>
              <a:t>(k)</a:t>
            </a:r>
            <a:endParaRPr sz="1600" dirty="0">
              <a:latin typeface="+mn-ea"/>
              <a:cs typeface="Trebuchet MS"/>
            </a:endParaRPr>
          </a:p>
          <a:p>
            <a:pPr marL="355600" indent="-342900">
              <a:lnSpc>
                <a:spcPct val="100000"/>
              </a:lnSpc>
              <a:spcBef>
                <a:spcPts val="960"/>
              </a:spcBef>
              <a:buFont typeface="Trebuchet MS"/>
              <a:buChar char="•"/>
              <a:tabLst>
                <a:tab pos="354965" algn="l"/>
                <a:tab pos="355600" algn="l"/>
              </a:tabLst>
            </a:pPr>
            <a:r>
              <a:rPr sz="1600" b="0" spc="-5" dirty="0">
                <a:solidFill>
                  <a:srgbClr val="2F2F2F"/>
                </a:solidFill>
                <a:latin typeface="+mn-ea"/>
                <a:cs typeface="Microsoft YaHei UI Light"/>
              </a:rPr>
              <a:t>随机选取</a:t>
            </a:r>
            <a:r>
              <a:rPr sz="1600" b="0" spc="-10" dirty="0">
                <a:solidFill>
                  <a:srgbClr val="2F2F2F"/>
                </a:solidFill>
                <a:latin typeface="+mn-ea"/>
                <a:cs typeface="Microsoft YaHei UI Light"/>
              </a:rPr>
              <a:t> </a:t>
            </a:r>
            <a:r>
              <a:rPr sz="1600" spc="-10" dirty="0">
                <a:solidFill>
                  <a:srgbClr val="2F2F2F"/>
                </a:solidFill>
                <a:latin typeface="+mn-ea"/>
                <a:cs typeface="Trebuchet MS"/>
              </a:rPr>
              <a:t>k</a:t>
            </a:r>
            <a:r>
              <a:rPr sz="1600" spc="-35" dirty="0">
                <a:solidFill>
                  <a:srgbClr val="2F2F2F"/>
                </a:solidFill>
                <a:latin typeface="+mn-ea"/>
                <a:cs typeface="Trebuchet MS"/>
              </a:rPr>
              <a:t> </a:t>
            </a:r>
            <a:r>
              <a:rPr sz="1600" b="0" spc="-5" dirty="0">
                <a:solidFill>
                  <a:srgbClr val="2F2F2F"/>
                </a:solidFill>
                <a:latin typeface="+mn-ea"/>
                <a:cs typeface="Microsoft YaHei UI Light"/>
              </a:rPr>
              <a:t>个点作为每类初始质心</a:t>
            </a:r>
            <a:endParaRPr sz="1600" dirty="0">
              <a:latin typeface="+mn-ea"/>
              <a:cs typeface="Microsoft YaHei UI Light"/>
            </a:endParaRPr>
          </a:p>
          <a:p>
            <a:pPr marL="355600" indent="-342900">
              <a:lnSpc>
                <a:spcPct val="100000"/>
              </a:lnSpc>
              <a:spcBef>
                <a:spcPts val="960"/>
              </a:spcBef>
              <a:buFont typeface="Trebuchet MS"/>
              <a:buChar char="•"/>
              <a:tabLst>
                <a:tab pos="354965" algn="l"/>
                <a:tab pos="355600" algn="l"/>
              </a:tabLst>
            </a:pPr>
            <a:r>
              <a:rPr sz="1600" b="0" spc="-5" dirty="0">
                <a:solidFill>
                  <a:srgbClr val="2F2F2F"/>
                </a:solidFill>
                <a:latin typeface="+mn-ea"/>
                <a:cs typeface="Microsoft YaHei UI Light"/>
              </a:rPr>
              <a:t>其它点通过欧式距离找到最近初始</a:t>
            </a:r>
            <a:r>
              <a:rPr sz="1600" b="0" spc="5" dirty="0">
                <a:solidFill>
                  <a:srgbClr val="2F2F2F"/>
                </a:solidFill>
                <a:latin typeface="+mn-ea"/>
                <a:cs typeface="Microsoft YaHei UI Light"/>
              </a:rPr>
              <a:t>中</a:t>
            </a:r>
            <a:r>
              <a:rPr sz="1600" b="0" spc="-5" dirty="0">
                <a:solidFill>
                  <a:srgbClr val="2F2F2F"/>
                </a:solidFill>
                <a:latin typeface="+mn-ea"/>
                <a:cs typeface="Microsoft YaHei UI Light"/>
              </a:rPr>
              <a:t>心</a:t>
            </a:r>
            <a:endParaRPr sz="1600" dirty="0">
              <a:latin typeface="+mn-ea"/>
              <a:cs typeface="Microsoft YaHei UI Light"/>
            </a:endParaRPr>
          </a:p>
          <a:p>
            <a:pPr marL="355600" indent="-342900">
              <a:lnSpc>
                <a:spcPct val="100000"/>
              </a:lnSpc>
              <a:spcBef>
                <a:spcPts val="960"/>
              </a:spcBef>
              <a:buFont typeface="Trebuchet MS"/>
              <a:buChar char="•"/>
              <a:tabLst>
                <a:tab pos="354965" algn="l"/>
                <a:tab pos="355600" algn="l"/>
              </a:tabLst>
            </a:pPr>
            <a:r>
              <a:rPr sz="1600" b="0" spc="-5" dirty="0">
                <a:solidFill>
                  <a:srgbClr val="2F2F2F"/>
                </a:solidFill>
                <a:latin typeface="+mn-ea"/>
                <a:cs typeface="Microsoft YaHei UI Light"/>
              </a:rPr>
              <a:t>一次该过程后再根据每个集合中的</a:t>
            </a:r>
            <a:r>
              <a:rPr sz="1600" b="0" spc="5" dirty="0">
                <a:solidFill>
                  <a:srgbClr val="2F2F2F"/>
                </a:solidFill>
                <a:latin typeface="+mn-ea"/>
                <a:cs typeface="Microsoft YaHei UI Light"/>
              </a:rPr>
              <a:t>点</a:t>
            </a:r>
            <a:r>
              <a:rPr sz="1600" b="0" spc="-5" dirty="0">
                <a:solidFill>
                  <a:srgbClr val="2F2F2F"/>
                </a:solidFill>
                <a:latin typeface="+mn-ea"/>
                <a:cs typeface="Microsoft YaHei UI Light"/>
              </a:rPr>
              <a:t>计算</a:t>
            </a:r>
            <a:r>
              <a:rPr sz="1600" b="0" spc="5" dirty="0">
                <a:solidFill>
                  <a:srgbClr val="2F2F2F"/>
                </a:solidFill>
                <a:latin typeface="+mn-ea"/>
                <a:cs typeface="Microsoft YaHei UI Light"/>
              </a:rPr>
              <a:t>均</a:t>
            </a:r>
            <a:r>
              <a:rPr sz="1600" b="0" spc="-5" dirty="0">
                <a:solidFill>
                  <a:srgbClr val="2F2F2F"/>
                </a:solidFill>
                <a:latin typeface="+mn-ea"/>
                <a:cs typeface="Microsoft YaHei UI Light"/>
              </a:rPr>
              <a:t>值得</a:t>
            </a:r>
            <a:r>
              <a:rPr sz="1600" b="0" spc="5" dirty="0">
                <a:solidFill>
                  <a:srgbClr val="2F2F2F"/>
                </a:solidFill>
                <a:latin typeface="+mn-ea"/>
                <a:cs typeface="Microsoft YaHei UI Light"/>
              </a:rPr>
              <a:t>到</a:t>
            </a:r>
            <a:r>
              <a:rPr sz="1600" b="0" dirty="0">
                <a:solidFill>
                  <a:srgbClr val="2F2F2F"/>
                </a:solidFill>
                <a:latin typeface="+mn-ea"/>
                <a:cs typeface="Microsoft YaHei UI Light"/>
              </a:rPr>
              <a:t>新</a:t>
            </a:r>
            <a:r>
              <a:rPr sz="1600" b="0" spc="-5" dirty="0">
                <a:solidFill>
                  <a:srgbClr val="2F2F2F"/>
                </a:solidFill>
                <a:latin typeface="+mn-ea"/>
                <a:cs typeface="Microsoft YaHei UI Light"/>
              </a:rPr>
              <a:t>的</a:t>
            </a:r>
            <a:r>
              <a:rPr sz="1600" b="0" spc="5" dirty="0">
                <a:solidFill>
                  <a:srgbClr val="2F2F2F"/>
                </a:solidFill>
                <a:latin typeface="+mn-ea"/>
                <a:cs typeface="Microsoft YaHei UI Light"/>
              </a:rPr>
              <a:t>质</a:t>
            </a:r>
            <a:r>
              <a:rPr sz="1600" b="0" spc="-5" dirty="0">
                <a:solidFill>
                  <a:srgbClr val="2F2F2F"/>
                </a:solidFill>
                <a:latin typeface="+mn-ea"/>
                <a:cs typeface="Microsoft YaHei UI Light"/>
              </a:rPr>
              <a:t>心</a:t>
            </a:r>
            <a:endParaRPr sz="1600" dirty="0">
              <a:latin typeface="+mn-ea"/>
              <a:cs typeface="Microsoft YaHei UI Light"/>
            </a:endParaRPr>
          </a:p>
          <a:p>
            <a:pPr marL="355600" indent="-342900">
              <a:lnSpc>
                <a:spcPct val="100000"/>
              </a:lnSpc>
              <a:spcBef>
                <a:spcPts val="960"/>
              </a:spcBef>
              <a:buFont typeface="Trebuchet MS"/>
              <a:buChar char="•"/>
              <a:tabLst>
                <a:tab pos="354965" algn="l"/>
                <a:tab pos="355600" algn="l"/>
              </a:tabLst>
            </a:pPr>
            <a:r>
              <a:rPr sz="1600" b="0" spc="-5" dirty="0">
                <a:solidFill>
                  <a:srgbClr val="2F2F2F"/>
                </a:solidFill>
                <a:latin typeface="+mn-ea"/>
                <a:cs typeface="Microsoft YaHei UI Light"/>
              </a:rPr>
              <a:t>重复之前的过程进行迭代</a:t>
            </a:r>
            <a:endParaRPr sz="1600" dirty="0">
              <a:latin typeface="+mn-ea"/>
              <a:cs typeface="Microsoft YaHei UI Light"/>
            </a:endParaRPr>
          </a:p>
          <a:p>
            <a:pPr marL="355600" indent="-342900">
              <a:lnSpc>
                <a:spcPct val="100000"/>
              </a:lnSpc>
              <a:spcBef>
                <a:spcPts val="960"/>
              </a:spcBef>
              <a:buFont typeface="Trebuchet MS"/>
              <a:buChar char="•"/>
              <a:tabLst>
                <a:tab pos="354965" algn="l"/>
                <a:tab pos="355600" algn="l"/>
              </a:tabLst>
            </a:pPr>
            <a:r>
              <a:rPr sz="1600" b="0" spc="-5" dirty="0">
                <a:solidFill>
                  <a:srgbClr val="2F2F2F"/>
                </a:solidFill>
                <a:latin typeface="+mn-ea"/>
                <a:cs typeface="Microsoft YaHei UI Light"/>
              </a:rPr>
              <a:t>每次迭代质心会重新产生，所有非</a:t>
            </a:r>
            <a:r>
              <a:rPr sz="1600" b="0" spc="5" dirty="0">
                <a:solidFill>
                  <a:srgbClr val="2F2F2F"/>
                </a:solidFill>
                <a:latin typeface="+mn-ea"/>
                <a:cs typeface="Microsoft YaHei UI Light"/>
              </a:rPr>
              <a:t>质</a:t>
            </a:r>
            <a:r>
              <a:rPr sz="1600" b="0" spc="-5" dirty="0">
                <a:solidFill>
                  <a:srgbClr val="2F2F2F"/>
                </a:solidFill>
                <a:latin typeface="+mn-ea"/>
                <a:cs typeface="Microsoft YaHei UI Light"/>
              </a:rPr>
              <a:t>心点</a:t>
            </a:r>
            <a:r>
              <a:rPr sz="1600" b="0" spc="5" dirty="0">
                <a:solidFill>
                  <a:srgbClr val="2F2F2F"/>
                </a:solidFill>
                <a:latin typeface="+mn-ea"/>
                <a:cs typeface="Microsoft YaHei UI Light"/>
              </a:rPr>
              <a:t>再</a:t>
            </a:r>
            <a:r>
              <a:rPr sz="1600" b="0" spc="-5" dirty="0">
                <a:solidFill>
                  <a:srgbClr val="2F2F2F"/>
                </a:solidFill>
                <a:latin typeface="+mn-ea"/>
                <a:cs typeface="Microsoft YaHei UI Light"/>
              </a:rPr>
              <a:t>重新</a:t>
            </a:r>
            <a:r>
              <a:rPr sz="1600" b="0" spc="10" dirty="0">
                <a:solidFill>
                  <a:srgbClr val="2F2F2F"/>
                </a:solidFill>
                <a:latin typeface="+mn-ea"/>
                <a:cs typeface="Microsoft YaHei UI Light"/>
              </a:rPr>
              <a:t>分</a:t>
            </a:r>
            <a:r>
              <a:rPr sz="1600" b="0" spc="-5" dirty="0">
                <a:solidFill>
                  <a:srgbClr val="2F2F2F"/>
                </a:solidFill>
                <a:latin typeface="+mn-ea"/>
                <a:cs typeface="Microsoft YaHei UI Light"/>
              </a:rPr>
              <a:t>配给</a:t>
            </a:r>
            <a:r>
              <a:rPr sz="1600" b="0" spc="5" dirty="0">
                <a:solidFill>
                  <a:srgbClr val="2F2F2F"/>
                </a:solidFill>
                <a:latin typeface="+mn-ea"/>
                <a:cs typeface="Microsoft YaHei UI Light"/>
              </a:rPr>
              <a:t>新</a:t>
            </a:r>
            <a:r>
              <a:rPr sz="1600" b="0" spc="-5" dirty="0">
                <a:solidFill>
                  <a:srgbClr val="2F2F2F"/>
                </a:solidFill>
                <a:latin typeface="+mn-ea"/>
                <a:cs typeface="Microsoft YaHei UI Light"/>
              </a:rPr>
              <a:t>质心</a:t>
            </a:r>
            <a:r>
              <a:rPr sz="1600" b="0" spc="5" dirty="0">
                <a:solidFill>
                  <a:srgbClr val="2F2F2F"/>
                </a:solidFill>
                <a:latin typeface="+mn-ea"/>
                <a:cs typeface="Microsoft YaHei UI Light"/>
              </a:rPr>
              <a:t>形</a:t>
            </a:r>
            <a:r>
              <a:rPr sz="1600" b="0" spc="-5" dirty="0">
                <a:solidFill>
                  <a:srgbClr val="2F2F2F"/>
                </a:solidFill>
                <a:latin typeface="+mn-ea"/>
                <a:cs typeface="Microsoft YaHei UI Light"/>
              </a:rPr>
              <a:t>成集合</a:t>
            </a:r>
            <a:endParaRPr sz="1600" dirty="0">
              <a:latin typeface="+mn-ea"/>
              <a:cs typeface="Microsoft YaHei UI Light"/>
            </a:endParaRPr>
          </a:p>
          <a:p>
            <a:pPr marL="355600" indent="-342900">
              <a:lnSpc>
                <a:spcPct val="100000"/>
              </a:lnSpc>
              <a:spcBef>
                <a:spcPts val="960"/>
              </a:spcBef>
              <a:buFont typeface="Trebuchet MS"/>
              <a:buChar char="•"/>
              <a:tabLst>
                <a:tab pos="354965" algn="l"/>
                <a:tab pos="355600" algn="l"/>
              </a:tabLst>
            </a:pPr>
            <a:r>
              <a:rPr sz="1600" b="0" spc="-5" dirty="0">
                <a:solidFill>
                  <a:srgbClr val="2F2F2F"/>
                </a:solidFill>
                <a:latin typeface="+mn-ea"/>
                <a:cs typeface="Microsoft YaHei UI Light"/>
              </a:rPr>
              <a:t>在一次迭代中，只有非常少的点会</a:t>
            </a:r>
            <a:r>
              <a:rPr sz="1600" b="0" spc="5" dirty="0">
                <a:solidFill>
                  <a:srgbClr val="2F2F2F"/>
                </a:solidFill>
                <a:latin typeface="+mn-ea"/>
                <a:cs typeface="Microsoft YaHei UI Light"/>
              </a:rPr>
              <a:t>发</a:t>
            </a:r>
            <a:r>
              <a:rPr sz="1600" b="0" spc="-5" dirty="0">
                <a:solidFill>
                  <a:srgbClr val="2F2F2F"/>
                </a:solidFill>
                <a:latin typeface="+mn-ea"/>
                <a:cs typeface="Microsoft YaHei UI Light"/>
              </a:rPr>
              <a:t>生集</a:t>
            </a:r>
            <a:r>
              <a:rPr sz="1600" b="0" spc="5" dirty="0">
                <a:solidFill>
                  <a:srgbClr val="2F2F2F"/>
                </a:solidFill>
                <a:latin typeface="+mn-ea"/>
                <a:cs typeface="Microsoft YaHei UI Light"/>
              </a:rPr>
              <a:t>合</a:t>
            </a:r>
            <a:r>
              <a:rPr sz="1600" b="0" spc="-5" dirty="0">
                <a:solidFill>
                  <a:srgbClr val="2F2F2F"/>
                </a:solidFill>
                <a:latin typeface="+mn-ea"/>
                <a:cs typeface="Microsoft YaHei UI Light"/>
              </a:rPr>
              <a:t>的转</a:t>
            </a:r>
            <a:r>
              <a:rPr sz="1600" b="0" spc="5" dirty="0">
                <a:solidFill>
                  <a:srgbClr val="2F2F2F"/>
                </a:solidFill>
                <a:latin typeface="+mn-ea"/>
                <a:cs typeface="Microsoft YaHei UI Light"/>
              </a:rPr>
              <a:t>移</a:t>
            </a:r>
            <a:r>
              <a:rPr sz="1600" b="0" spc="-5" dirty="0">
                <a:solidFill>
                  <a:srgbClr val="2F2F2F"/>
                </a:solidFill>
                <a:latin typeface="+mn-ea"/>
                <a:cs typeface="Microsoft YaHei UI Light"/>
              </a:rPr>
              <a:t>则迭</a:t>
            </a:r>
            <a:r>
              <a:rPr sz="1600" b="0" spc="5" dirty="0">
                <a:solidFill>
                  <a:srgbClr val="2F2F2F"/>
                </a:solidFill>
                <a:latin typeface="+mn-ea"/>
                <a:cs typeface="Microsoft YaHei UI Light"/>
              </a:rPr>
              <a:t>代</a:t>
            </a:r>
            <a:r>
              <a:rPr sz="1600" b="0" spc="-5" dirty="0">
                <a:solidFill>
                  <a:srgbClr val="2F2F2F"/>
                </a:solidFill>
                <a:latin typeface="+mn-ea"/>
                <a:cs typeface="Microsoft YaHei UI Light"/>
              </a:rPr>
              <a:t>停止</a:t>
            </a:r>
            <a:endParaRPr sz="1600" dirty="0">
              <a:latin typeface="+mn-ea"/>
              <a:cs typeface="Microsoft YaHei UI Light"/>
            </a:endParaRPr>
          </a:p>
        </p:txBody>
      </p:sp>
      <p:sp>
        <p:nvSpPr>
          <p:cNvPr id="4" name="object 4"/>
          <p:cNvSpPr/>
          <p:nvPr/>
        </p:nvSpPr>
        <p:spPr>
          <a:xfrm>
            <a:off x="8685276" y="1918715"/>
            <a:ext cx="1496567" cy="3212592"/>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102870" rIns="0" bIns="0" rtlCol="0">
            <a:spAutoFit/>
          </a:bodyPr>
          <a:lstStyle/>
          <a:p>
            <a:pPr marL="25400">
              <a:lnSpc>
                <a:spcPct val="100000"/>
              </a:lnSpc>
              <a:spcBef>
                <a:spcPts val="810"/>
              </a:spcBef>
            </a:pPr>
            <a:fld id="{81D60167-4931-47E6-BA6A-407CBD079E47}" type="slidenum">
              <a:rPr spc="25" dirty="0"/>
              <a:t>60</a:t>
            </a:fld>
            <a:endParaRPr spc="25"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tabLst>
                <a:tab pos="10862945" algn="l"/>
              </a:tabLst>
            </a:pPr>
            <a:r>
              <a:rPr b="0" spc="10" dirty="0">
                <a:latin typeface="+mj-ea"/>
                <a:cs typeface="Times New Roman"/>
              </a:rPr>
              <a:t> </a:t>
            </a:r>
            <a:r>
              <a:rPr spc="-5" dirty="0">
                <a:latin typeface="+mj-ea"/>
              </a:rPr>
              <a:t>基因表达聚类分析</a:t>
            </a:r>
            <a:r>
              <a:rPr dirty="0">
                <a:latin typeface="+mj-ea"/>
              </a:rPr>
              <a:t>	</a:t>
            </a:r>
          </a:p>
        </p:txBody>
      </p:sp>
      <p:sp>
        <p:nvSpPr>
          <p:cNvPr id="3" name="object 3"/>
          <p:cNvSpPr/>
          <p:nvPr/>
        </p:nvSpPr>
        <p:spPr>
          <a:xfrm>
            <a:off x="869394" y="1409949"/>
            <a:ext cx="1825926" cy="2425583"/>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748230" y="1409949"/>
            <a:ext cx="1825926" cy="2425583"/>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627214" y="1409949"/>
            <a:ext cx="1827188" cy="2425583"/>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9507425" y="1409949"/>
            <a:ext cx="1825926" cy="2425583"/>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2363723" y="4050791"/>
            <a:ext cx="7790688" cy="2343912"/>
          </a:xfrm>
          <a:prstGeom prst="rect">
            <a:avLst/>
          </a:prstGeom>
          <a:blipFill>
            <a:blip r:embed="rId6" cstate="print"/>
            <a:stretch>
              <a:fillRect/>
            </a:stretch>
          </a:blipFill>
        </p:spPr>
        <p:txBody>
          <a:bodyPr wrap="square" lIns="0" tIns="0" rIns="0" bIns="0" rtlCol="0"/>
          <a:lstStyle/>
          <a:p>
            <a:endParaRPr/>
          </a:p>
        </p:txBody>
      </p:sp>
      <p:sp>
        <p:nvSpPr>
          <p:cNvPr id="9" name="object 9"/>
          <p:cNvSpPr txBox="1">
            <a:spLocks noGrp="1"/>
          </p:cNvSpPr>
          <p:nvPr>
            <p:ph type="sldNum" sz="quarter" idx="7"/>
          </p:nvPr>
        </p:nvSpPr>
        <p:spPr>
          <a:prstGeom prst="rect">
            <a:avLst/>
          </a:prstGeom>
        </p:spPr>
        <p:txBody>
          <a:bodyPr vert="horz" wrap="square" lIns="0" tIns="102870" rIns="0" bIns="0" rtlCol="0">
            <a:spAutoFit/>
          </a:bodyPr>
          <a:lstStyle/>
          <a:p>
            <a:pPr marL="25400">
              <a:lnSpc>
                <a:spcPct val="100000"/>
              </a:lnSpc>
              <a:spcBef>
                <a:spcPts val="810"/>
              </a:spcBef>
            </a:pPr>
            <a:fld id="{81D60167-4931-47E6-BA6A-407CBD079E47}" type="slidenum">
              <a:rPr spc="25" dirty="0"/>
              <a:t>61</a:t>
            </a:fld>
            <a:endParaRPr spc="25"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102870" rIns="0" bIns="0" rtlCol="0">
            <a:spAutoFit/>
          </a:bodyPr>
          <a:lstStyle/>
          <a:p>
            <a:pPr marL="25400">
              <a:lnSpc>
                <a:spcPct val="100000"/>
              </a:lnSpc>
              <a:spcBef>
                <a:spcPts val="810"/>
              </a:spcBef>
            </a:pPr>
            <a:fld id="{81D60167-4931-47E6-BA6A-407CBD079E47}" type="slidenum">
              <a:rPr spc="25" dirty="0"/>
              <a:t>62</a:t>
            </a:fld>
            <a:endParaRPr spc="25" dirty="0"/>
          </a:p>
        </p:txBody>
      </p:sp>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tabLst>
                <a:tab pos="10862945" algn="l"/>
              </a:tabLst>
            </a:pPr>
            <a:r>
              <a:rPr b="0" spc="10" dirty="0">
                <a:latin typeface="+mj-ea"/>
                <a:cs typeface="Times New Roman"/>
              </a:rPr>
              <a:t> </a:t>
            </a:r>
            <a:r>
              <a:rPr spc="-5" dirty="0">
                <a:latin typeface="+mj-ea"/>
              </a:rPr>
              <a:t>差异表达分析</a:t>
            </a:r>
            <a:r>
              <a:rPr dirty="0">
                <a:latin typeface="+mj-ea"/>
              </a:rPr>
              <a:t>	</a:t>
            </a:r>
          </a:p>
        </p:txBody>
      </p:sp>
      <p:sp>
        <p:nvSpPr>
          <p:cNvPr id="5" name="object 5"/>
          <p:cNvSpPr txBox="1"/>
          <p:nvPr/>
        </p:nvSpPr>
        <p:spPr>
          <a:xfrm>
            <a:off x="1642266" y="1280917"/>
            <a:ext cx="2372360" cy="1148715"/>
          </a:xfrm>
          <a:prstGeom prst="rect">
            <a:avLst/>
          </a:prstGeom>
        </p:spPr>
        <p:txBody>
          <a:bodyPr vert="horz" wrap="square" lIns="0" tIns="12700" rIns="0" bIns="0" rtlCol="0">
            <a:spAutoFit/>
          </a:bodyPr>
          <a:lstStyle/>
          <a:p>
            <a:pPr marL="12700">
              <a:lnSpc>
                <a:spcPct val="100000"/>
              </a:lnSpc>
              <a:spcBef>
                <a:spcPts val="100"/>
              </a:spcBef>
            </a:pPr>
            <a:r>
              <a:rPr sz="1800" b="1" spc="-60" dirty="0">
                <a:solidFill>
                  <a:srgbClr val="2F2F2F"/>
                </a:solidFill>
                <a:latin typeface="+mn-ea"/>
                <a:cs typeface="Lucida Sans"/>
              </a:rPr>
              <a:t>TPM</a:t>
            </a:r>
            <a:r>
              <a:rPr sz="1800" b="1" spc="-105" dirty="0">
                <a:solidFill>
                  <a:srgbClr val="2F2F2F"/>
                </a:solidFill>
                <a:latin typeface="+mn-ea"/>
                <a:cs typeface="Lucida Sans"/>
              </a:rPr>
              <a:t> </a:t>
            </a:r>
            <a:r>
              <a:rPr sz="1800" b="1" dirty="0">
                <a:solidFill>
                  <a:srgbClr val="2F2F2F"/>
                </a:solidFill>
                <a:latin typeface="+mn-ea"/>
                <a:cs typeface="Microsoft YaHei UI"/>
              </a:rPr>
              <a:t>解决了什么问题</a:t>
            </a:r>
            <a:endParaRPr sz="1800" dirty="0">
              <a:latin typeface="+mn-ea"/>
              <a:cs typeface="Microsoft YaHei UI"/>
            </a:endParaRPr>
          </a:p>
          <a:p>
            <a:pPr marL="73025">
              <a:lnSpc>
                <a:spcPct val="100000"/>
              </a:lnSpc>
              <a:spcBef>
                <a:spcPts val="1275"/>
              </a:spcBef>
            </a:pPr>
            <a:r>
              <a:rPr sz="1800" b="0" spc="-5" dirty="0">
                <a:latin typeface="+mn-ea"/>
                <a:cs typeface="Microsoft YaHei UI Light"/>
              </a:rPr>
              <a:t>基因长度不同</a:t>
            </a:r>
            <a:endParaRPr sz="1800" dirty="0">
              <a:latin typeface="+mn-ea"/>
              <a:cs typeface="Microsoft YaHei UI Light"/>
            </a:endParaRPr>
          </a:p>
          <a:p>
            <a:pPr marL="73025">
              <a:lnSpc>
                <a:spcPct val="100000"/>
              </a:lnSpc>
              <a:spcBef>
                <a:spcPts val="1085"/>
              </a:spcBef>
            </a:pPr>
            <a:r>
              <a:rPr sz="1800" b="0" dirty="0">
                <a:latin typeface="+mn-ea"/>
                <a:cs typeface="Microsoft YaHei UI Light"/>
              </a:rPr>
              <a:t>不同样本测序深度不同</a:t>
            </a:r>
            <a:endParaRPr sz="1800" dirty="0">
              <a:latin typeface="+mn-ea"/>
              <a:cs typeface="Microsoft YaHei UI Light"/>
            </a:endParaRPr>
          </a:p>
        </p:txBody>
      </p:sp>
      <p:sp>
        <p:nvSpPr>
          <p:cNvPr id="6" name="object 6"/>
          <p:cNvSpPr txBox="1"/>
          <p:nvPr/>
        </p:nvSpPr>
        <p:spPr>
          <a:xfrm>
            <a:off x="6553200" y="1280917"/>
            <a:ext cx="4154804" cy="1164590"/>
          </a:xfrm>
          <a:prstGeom prst="rect">
            <a:avLst/>
          </a:prstGeom>
        </p:spPr>
        <p:txBody>
          <a:bodyPr vert="horz" wrap="square" lIns="0" tIns="12700" rIns="0" bIns="0" rtlCol="0">
            <a:spAutoFit/>
          </a:bodyPr>
          <a:lstStyle/>
          <a:p>
            <a:pPr marL="12700">
              <a:lnSpc>
                <a:spcPct val="100000"/>
              </a:lnSpc>
              <a:spcBef>
                <a:spcPts val="100"/>
              </a:spcBef>
            </a:pPr>
            <a:r>
              <a:rPr sz="1800" b="1" spc="-60" dirty="0">
                <a:solidFill>
                  <a:srgbClr val="2F2F2F"/>
                </a:solidFill>
                <a:latin typeface="+mn-ea"/>
                <a:cs typeface="Lucida Sans"/>
              </a:rPr>
              <a:t>TPM</a:t>
            </a:r>
            <a:r>
              <a:rPr sz="1800" b="1" spc="-85" dirty="0">
                <a:solidFill>
                  <a:srgbClr val="2F2F2F"/>
                </a:solidFill>
                <a:latin typeface="+mn-ea"/>
                <a:cs typeface="Lucida Sans"/>
              </a:rPr>
              <a:t> </a:t>
            </a:r>
            <a:r>
              <a:rPr sz="1800" b="1" dirty="0">
                <a:solidFill>
                  <a:srgbClr val="2F2F2F"/>
                </a:solidFill>
                <a:latin typeface="+mn-ea"/>
                <a:cs typeface="Microsoft YaHei UI"/>
              </a:rPr>
              <a:t>没有解决什么问题</a:t>
            </a:r>
            <a:endParaRPr sz="1800" dirty="0">
              <a:latin typeface="+mn-ea"/>
              <a:cs typeface="Microsoft YaHei UI"/>
            </a:endParaRPr>
          </a:p>
          <a:p>
            <a:pPr marL="14604">
              <a:lnSpc>
                <a:spcPct val="100000"/>
              </a:lnSpc>
              <a:spcBef>
                <a:spcPts val="1405"/>
              </a:spcBef>
            </a:pPr>
            <a:r>
              <a:rPr sz="1800" b="0" dirty="0">
                <a:solidFill>
                  <a:srgbClr val="2F2F2F"/>
                </a:solidFill>
                <a:latin typeface="+mn-ea"/>
                <a:cs typeface="Microsoft YaHei UI Light"/>
              </a:rPr>
              <a:t>不同样本中表达基因不同</a:t>
            </a:r>
            <a:endParaRPr sz="1800" dirty="0">
              <a:latin typeface="+mn-ea"/>
              <a:cs typeface="Microsoft YaHei UI Light"/>
            </a:endParaRPr>
          </a:p>
          <a:p>
            <a:pPr marL="14604">
              <a:lnSpc>
                <a:spcPct val="100000"/>
              </a:lnSpc>
              <a:spcBef>
                <a:spcPts val="1080"/>
              </a:spcBef>
            </a:pPr>
            <a:r>
              <a:rPr sz="1800" b="0" dirty="0">
                <a:solidFill>
                  <a:srgbClr val="2F2F2F"/>
                </a:solidFill>
                <a:latin typeface="+mn-ea"/>
                <a:cs typeface="Microsoft YaHei UI Light"/>
              </a:rPr>
              <a:t>少数高表达基因抑制其他基因</a:t>
            </a:r>
            <a:r>
              <a:rPr sz="1800" b="0" spc="-75" dirty="0">
                <a:solidFill>
                  <a:srgbClr val="2F2F2F"/>
                </a:solidFill>
                <a:latin typeface="+mn-ea"/>
                <a:cs typeface="Microsoft YaHei UI Light"/>
              </a:rPr>
              <a:t> </a:t>
            </a:r>
            <a:r>
              <a:rPr sz="1800" spc="25" dirty="0">
                <a:solidFill>
                  <a:srgbClr val="2F2F2F"/>
                </a:solidFill>
                <a:latin typeface="+mn-ea"/>
                <a:cs typeface="Trebuchet MS"/>
              </a:rPr>
              <a:t>reads</a:t>
            </a:r>
            <a:r>
              <a:rPr sz="1800" spc="-85" dirty="0">
                <a:solidFill>
                  <a:srgbClr val="2F2F2F"/>
                </a:solidFill>
                <a:latin typeface="+mn-ea"/>
                <a:cs typeface="Trebuchet MS"/>
              </a:rPr>
              <a:t> </a:t>
            </a:r>
            <a:r>
              <a:rPr sz="1800" b="0" dirty="0">
                <a:solidFill>
                  <a:srgbClr val="2F2F2F"/>
                </a:solidFill>
                <a:latin typeface="+mn-ea"/>
                <a:cs typeface="Microsoft YaHei UI Light"/>
              </a:rPr>
              <a:t>比例</a:t>
            </a:r>
            <a:endParaRPr sz="1800" dirty="0">
              <a:latin typeface="+mn-ea"/>
              <a:cs typeface="Microsoft YaHei UI Light"/>
            </a:endParaRPr>
          </a:p>
        </p:txBody>
      </p:sp>
      <p:pic>
        <p:nvPicPr>
          <p:cNvPr id="1026" name="Picture 2">
            <a:extLst>
              <a:ext uri="{FF2B5EF4-FFF2-40B4-BE49-F238E27FC236}">
                <a16:creationId xmlns:a16="http://schemas.microsoft.com/office/drawing/2014/main" id="{8F222759-679C-4532-A92F-A0C71B78B76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6474" y="2642616"/>
            <a:ext cx="4183944" cy="381000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74A2195A-D17A-4D42-B8DE-81D808B518F4}"/>
              </a:ext>
            </a:extLst>
          </p:cNvPr>
          <p:cNvSpPr/>
          <p:nvPr/>
        </p:nvSpPr>
        <p:spPr>
          <a:xfrm>
            <a:off x="5044405" y="3886200"/>
            <a:ext cx="6096000" cy="1200329"/>
          </a:xfrm>
          <a:prstGeom prst="rect">
            <a:avLst/>
          </a:prstGeom>
        </p:spPr>
        <p:txBody>
          <a:bodyPr>
            <a:spAutoFit/>
          </a:bodyPr>
          <a:lstStyle/>
          <a:p>
            <a:r>
              <a:rPr lang="zh-CN" altLang="en-US" dirty="0">
                <a:solidFill>
                  <a:srgbClr val="404040"/>
                </a:solidFill>
                <a:latin typeface="+mn-ea"/>
              </a:rPr>
              <a:t>由于</a:t>
            </a:r>
            <a:r>
              <a:rPr lang="en-US" altLang="zh-CN" dirty="0" err="1">
                <a:solidFill>
                  <a:srgbClr val="404040"/>
                </a:solidFill>
                <a:latin typeface="+mn-ea"/>
              </a:rPr>
              <a:t>GeneDE</a:t>
            </a:r>
            <a:r>
              <a:rPr lang="zh-CN" altLang="en-US" dirty="0">
                <a:solidFill>
                  <a:srgbClr val="404040"/>
                </a:solidFill>
                <a:latin typeface="+mn-ea"/>
              </a:rPr>
              <a:t>的存在，使得我们以为样本</a:t>
            </a:r>
            <a:r>
              <a:rPr lang="en-US" altLang="zh-CN" dirty="0">
                <a:solidFill>
                  <a:srgbClr val="404040"/>
                </a:solidFill>
                <a:latin typeface="+mn-ea"/>
              </a:rPr>
              <a:t>A</a:t>
            </a:r>
            <a:r>
              <a:rPr lang="zh-CN" altLang="en-US" dirty="0">
                <a:solidFill>
                  <a:srgbClr val="404040"/>
                </a:solidFill>
                <a:latin typeface="+mn-ea"/>
              </a:rPr>
              <a:t>的测序深度很高，于是给</a:t>
            </a:r>
            <a:r>
              <a:rPr lang="en-US" altLang="zh-CN" dirty="0">
                <a:solidFill>
                  <a:srgbClr val="404040"/>
                </a:solidFill>
                <a:latin typeface="+mn-ea"/>
              </a:rPr>
              <a:t>A</a:t>
            </a:r>
            <a:r>
              <a:rPr lang="zh-CN" altLang="en-US" dirty="0">
                <a:solidFill>
                  <a:srgbClr val="404040"/>
                </a:solidFill>
                <a:latin typeface="+mn-ea"/>
              </a:rPr>
              <a:t>的所有基因都除以了一个值，保证和样本</a:t>
            </a:r>
            <a:r>
              <a:rPr lang="en-US" altLang="zh-CN" dirty="0">
                <a:solidFill>
                  <a:srgbClr val="404040"/>
                </a:solidFill>
                <a:latin typeface="+mn-ea"/>
              </a:rPr>
              <a:t>B</a:t>
            </a:r>
            <a:r>
              <a:rPr lang="zh-CN" altLang="en-US" dirty="0">
                <a:solidFill>
                  <a:srgbClr val="404040"/>
                </a:solidFill>
                <a:latin typeface="+mn-ea"/>
              </a:rPr>
              <a:t>可比。于是，样本</a:t>
            </a:r>
            <a:r>
              <a:rPr lang="en-US" altLang="zh-CN" dirty="0">
                <a:solidFill>
                  <a:srgbClr val="404040"/>
                </a:solidFill>
                <a:latin typeface="+mn-ea"/>
              </a:rPr>
              <a:t>A</a:t>
            </a:r>
            <a:r>
              <a:rPr lang="zh-CN" altLang="en-US" dirty="0">
                <a:solidFill>
                  <a:srgbClr val="404040"/>
                </a:solidFill>
                <a:latin typeface="+mn-ea"/>
              </a:rPr>
              <a:t>中除了</a:t>
            </a:r>
            <a:r>
              <a:rPr lang="en-US" altLang="zh-CN" dirty="0">
                <a:solidFill>
                  <a:srgbClr val="404040"/>
                </a:solidFill>
                <a:latin typeface="+mn-ea"/>
              </a:rPr>
              <a:t>DE</a:t>
            </a:r>
            <a:r>
              <a:rPr lang="zh-CN" altLang="en-US" dirty="0">
                <a:solidFill>
                  <a:srgbClr val="404040"/>
                </a:solidFill>
                <a:latin typeface="+mn-ea"/>
              </a:rPr>
              <a:t>以外的基因，最后都被</a:t>
            </a:r>
            <a:r>
              <a:rPr lang="en-US" altLang="zh-CN" dirty="0">
                <a:solidFill>
                  <a:srgbClr val="404040"/>
                </a:solidFill>
                <a:latin typeface="+mn-ea"/>
              </a:rPr>
              <a:t>B</a:t>
            </a:r>
            <a:r>
              <a:rPr lang="zh-CN" altLang="en-US" dirty="0">
                <a:solidFill>
                  <a:srgbClr val="404040"/>
                </a:solidFill>
                <a:latin typeface="+mn-ea"/>
              </a:rPr>
              <a:t>的对应基因打败了</a:t>
            </a:r>
            <a:r>
              <a:rPr lang="en-US" altLang="zh-CN" dirty="0">
                <a:solidFill>
                  <a:srgbClr val="404040"/>
                </a:solidFill>
                <a:latin typeface="+mn-ea"/>
              </a:rPr>
              <a:t>[A</a:t>
            </a:r>
            <a:r>
              <a:rPr lang="zh-CN" altLang="en-US" dirty="0">
                <a:solidFill>
                  <a:srgbClr val="404040"/>
                </a:solidFill>
                <a:latin typeface="+mn-ea"/>
              </a:rPr>
              <a:t>中基因含恨而亡，</a:t>
            </a:r>
            <a:r>
              <a:rPr lang="en-US" altLang="zh-CN" dirty="0">
                <a:solidFill>
                  <a:srgbClr val="404040"/>
                </a:solidFill>
                <a:latin typeface="+mn-ea"/>
              </a:rPr>
              <a:t>DE</a:t>
            </a:r>
            <a:r>
              <a:rPr lang="zh-CN" altLang="en-US" dirty="0">
                <a:solidFill>
                  <a:srgbClr val="404040"/>
                </a:solidFill>
                <a:latin typeface="+mn-ea"/>
              </a:rPr>
              <a:t>很愧疚</a:t>
            </a:r>
            <a:r>
              <a:rPr lang="en-US" altLang="zh-CN" dirty="0">
                <a:solidFill>
                  <a:srgbClr val="404040"/>
                </a:solidFill>
                <a:latin typeface="+mn-ea"/>
              </a:rPr>
              <a:t>]</a:t>
            </a:r>
            <a:endParaRPr lang="zh-CN" altLang="en-US" dirty="0">
              <a:latin typeface="+mn-ea"/>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tabLst>
                <a:tab pos="10862945" algn="l"/>
              </a:tabLst>
            </a:pPr>
            <a:r>
              <a:rPr b="0" spc="10" dirty="0">
                <a:latin typeface="+mj-ea"/>
                <a:cs typeface="Times New Roman"/>
              </a:rPr>
              <a:t> </a:t>
            </a:r>
            <a:r>
              <a:rPr spc="-5" dirty="0">
                <a:latin typeface="+mj-ea"/>
              </a:rPr>
              <a:t>差异表达分析</a:t>
            </a:r>
            <a:r>
              <a:rPr spc="60" dirty="0">
                <a:latin typeface="+mj-ea"/>
              </a:rPr>
              <a:t> </a:t>
            </a:r>
            <a:r>
              <a:rPr b="1" spc="-40" dirty="0">
                <a:latin typeface="+mj-ea"/>
                <a:cs typeface="Lucida Sans"/>
              </a:rPr>
              <a:t>DESeq2</a:t>
            </a:r>
            <a:r>
              <a:rPr b="1" spc="-140" dirty="0">
                <a:latin typeface="+mj-ea"/>
                <a:cs typeface="Lucida Sans"/>
              </a:rPr>
              <a:t> </a:t>
            </a:r>
            <a:r>
              <a:rPr spc="-5" dirty="0">
                <a:latin typeface="+mj-ea"/>
              </a:rPr>
              <a:t>原理	</a:t>
            </a:r>
          </a:p>
        </p:txBody>
      </p:sp>
      <p:sp>
        <p:nvSpPr>
          <p:cNvPr id="3" name="object 3"/>
          <p:cNvSpPr/>
          <p:nvPr/>
        </p:nvSpPr>
        <p:spPr>
          <a:xfrm>
            <a:off x="4570476" y="2724911"/>
            <a:ext cx="2680970" cy="1301750"/>
          </a:xfrm>
          <a:custGeom>
            <a:avLst/>
            <a:gdLst/>
            <a:ahLst/>
            <a:cxnLst/>
            <a:rect l="l" t="t" r="r" b="b"/>
            <a:pathLst>
              <a:path w="2680970" h="1301750">
                <a:moveTo>
                  <a:pt x="850937" y="241300"/>
                </a:moveTo>
                <a:lnTo>
                  <a:pt x="371983" y="241300"/>
                </a:lnTo>
                <a:lnTo>
                  <a:pt x="430605" y="246062"/>
                </a:lnTo>
                <a:lnTo>
                  <a:pt x="478624" y="259710"/>
                </a:lnTo>
                <a:lnTo>
                  <a:pt x="516617" y="281288"/>
                </a:lnTo>
                <a:lnTo>
                  <a:pt x="545162" y="309837"/>
                </a:lnTo>
                <a:lnTo>
                  <a:pt x="564836" y="344399"/>
                </a:lnTo>
                <a:lnTo>
                  <a:pt x="576216" y="384018"/>
                </a:lnTo>
                <a:lnTo>
                  <a:pt x="579882" y="427736"/>
                </a:lnTo>
                <a:lnTo>
                  <a:pt x="577813" y="459780"/>
                </a:lnTo>
                <a:lnTo>
                  <a:pt x="561192" y="524227"/>
                </a:lnTo>
                <a:lnTo>
                  <a:pt x="527762" y="590852"/>
                </a:lnTo>
                <a:lnTo>
                  <a:pt x="504683" y="625621"/>
                </a:lnTo>
                <a:lnTo>
                  <a:pt x="477329" y="661701"/>
                </a:lnTo>
                <a:lnTo>
                  <a:pt x="445675" y="699348"/>
                </a:lnTo>
                <a:lnTo>
                  <a:pt x="409696" y="738817"/>
                </a:lnTo>
                <a:lnTo>
                  <a:pt x="369369" y="780364"/>
                </a:lnTo>
                <a:lnTo>
                  <a:pt x="324668" y="824244"/>
                </a:lnTo>
                <a:lnTo>
                  <a:pt x="275570" y="870713"/>
                </a:lnTo>
                <a:lnTo>
                  <a:pt x="222050" y="920026"/>
                </a:lnTo>
                <a:lnTo>
                  <a:pt x="0" y="1122299"/>
                </a:lnTo>
                <a:lnTo>
                  <a:pt x="0" y="1301495"/>
                </a:lnTo>
                <a:lnTo>
                  <a:pt x="904494" y="1301495"/>
                </a:lnTo>
                <a:lnTo>
                  <a:pt x="904494" y="1297813"/>
                </a:lnTo>
                <a:lnTo>
                  <a:pt x="2680716" y="1297813"/>
                </a:lnTo>
                <a:lnTo>
                  <a:pt x="2680716" y="1056513"/>
                </a:lnTo>
                <a:lnTo>
                  <a:pt x="423037" y="1056513"/>
                </a:lnTo>
                <a:lnTo>
                  <a:pt x="423037" y="1052957"/>
                </a:lnTo>
                <a:lnTo>
                  <a:pt x="539750" y="954151"/>
                </a:lnTo>
                <a:lnTo>
                  <a:pt x="581822" y="915655"/>
                </a:lnTo>
                <a:lnTo>
                  <a:pt x="622475" y="876845"/>
                </a:lnTo>
                <a:lnTo>
                  <a:pt x="661381" y="837634"/>
                </a:lnTo>
                <a:lnTo>
                  <a:pt x="698209" y="797936"/>
                </a:lnTo>
                <a:lnTo>
                  <a:pt x="732631" y="757666"/>
                </a:lnTo>
                <a:lnTo>
                  <a:pt x="764317" y="716736"/>
                </a:lnTo>
                <a:lnTo>
                  <a:pt x="792938" y="675061"/>
                </a:lnTo>
                <a:lnTo>
                  <a:pt x="818166" y="632554"/>
                </a:lnTo>
                <a:lnTo>
                  <a:pt x="839670" y="589130"/>
                </a:lnTo>
                <a:lnTo>
                  <a:pt x="857123" y="544702"/>
                </a:lnTo>
                <a:lnTo>
                  <a:pt x="2680716" y="544702"/>
                </a:lnTo>
                <a:lnTo>
                  <a:pt x="2680716" y="255904"/>
                </a:lnTo>
                <a:lnTo>
                  <a:pt x="857123" y="255904"/>
                </a:lnTo>
                <a:lnTo>
                  <a:pt x="850937" y="241300"/>
                </a:lnTo>
                <a:close/>
              </a:path>
              <a:path w="2680970" h="1301750">
                <a:moveTo>
                  <a:pt x="2680716" y="544702"/>
                </a:moveTo>
                <a:lnTo>
                  <a:pt x="857123" y="544702"/>
                </a:lnTo>
                <a:lnTo>
                  <a:pt x="857123" y="1056513"/>
                </a:lnTo>
                <a:lnTo>
                  <a:pt x="2680716" y="1056513"/>
                </a:lnTo>
                <a:lnTo>
                  <a:pt x="2680716" y="544702"/>
                </a:lnTo>
                <a:close/>
              </a:path>
              <a:path w="2680970" h="1301750">
                <a:moveTo>
                  <a:pt x="430402" y="0"/>
                </a:moveTo>
                <a:lnTo>
                  <a:pt x="374111" y="2107"/>
                </a:lnTo>
                <a:lnTo>
                  <a:pt x="319716" y="8190"/>
                </a:lnTo>
                <a:lnTo>
                  <a:pt x="267485" y="17883"/>
                </a:lnTo>
                <a:lnTo>
                  <a:pt x="217688" y="30825"/>
                </a:lnTo>
                <a:lnTo>
                  <a:pt x="170593" y="46653"/>
                </a:lnTo>
                <a:lnTo>
                  <a:pt x="126468" y="65005"/>
                </a:lnTo>
                <a:lnTo>
                  <a:pt x="85583" y="85517"/>
                </a:lnTo>
                <a:lnTo>
                  <a:pt x="48205" y="107827"/>
                </a:lnTo>
                <a:lnTo>
                  <a:pt x="14604" y="131572"/>
                </a:lnTo>
                <a:lnTo>
                  <a:pt x="98425" y="343662"/>
                </a:lnTo>
                <a:lnTo>
                  <a:pt x="135172" y="319587"/>
                </a:lnTo>
                <a:lnTo>
                  <a:pt x="175866" y="296013"/>
                </a:lnTo>
                <a:lnTo>
                  <a:pt x="220202" y="274669"/>
                </a:lnTo>
                <a:lnTo>
                  <a:pt x="267871" y="257283"/>
                </a:lnTo>
                <a:lnTo>
                  <a:pt x="318567" y="245583"/>
                </a:lnTo>
                <a:lnTo>
                  <a:pt x="371983" y="241300"/>
                </a:lnTo>
                <a:lnTo>
                  <a:pt x="850937" y="241300"/>
                </a:lnTo>
                <a:lnTo>
                  <a:pt x="839942" y="215337"/>
                </a:lnTo>
                <a:lnTo>
                  <a:pt x="818289" y="177537"/>
                </a:lnTo>
                <a:lnTo>
                  <a:pt x="792215" y="142737"/>
                </a:lnTo>
                <a:lnTo>
                  <a:pt x="761768" y="111167"/>
                </a:lnTo>
                <a:lnTo>
                  <a:pt x="726999" y="83058"/>
                </a:lnTo>
                <a:lnTo>
                  <a:pt x="687957" y="58640"/>
                </a:lnTo>
                <a:lnTo>
                  <a:pt x="644692" y="38145"/>
                </a:lnTo>
                <a:lnTo>
                  <a:pt x="597255" y="21802"/>
                </a:lnTo>
                <a:lnTo>
                  <a:pt x="545694" y="9843"/>
                </a:lnTo>
                <a:lnTo>
                  <a:pt x="490060" y="2499"/>
                </a:lnTo>
                <a:lnTo>
                  <a:pt x="430402" y="0"/>
                </a:lnTo>
                <a:close/>
              </a:path>
              <a:path w="2680970" h="1301750">
                <a:moveTo>
                  <a:pt x="2680716" y="10922"/>
                </a:moveTo>
                <a:lnTo>
                  <a:pt x="857123" y="10922"/>
                </a:lnTo>
                <a:lnTo>
                  <a:pt x="857123" y="255904"/>
                </a:lnTo>
                <a:lnTo>
                  <a:pt x="2680716" y="255904"/>
                </a:lnTo>
                <a:lnTo>
                  <a:pt x="2680716" y="10922"/>
                </a:lnTo>
                <a:close/>
              </a:path>
            </a:pathLst>
          </a:custGeom>
          <a:solidFill>
            <a:srgbClr val="3BAEC3"/>
          </a:solidFill>
        </p:spPr>
        <p:txBody>
          <a:bodyPr wrap="square" lIns="0" tIns="0" rIns="0" bIns="0" rtlCol="0"/>
          <a:lstStyle/>
          <a:p>
            <a:endParaRPr/>
          </a:p>
        </p:txBody>
      </p:sp>
      <p:sp>
        <p:nvSpPr>
          <p:cNvPr id="4" name="object 4"/>
          <p:cNvSpPr/>
          <p:nvPr/>
        </p:nvSpPr>
        <p:spPr>
          <a:xfrm>
            <a:off x="5192267" y="2737104"/>
            <a:ext cx="2030095" cy="1285240"/>
          </a:xfrm>
          <a:custGeom>
            <a:avLst/>
            <a:gdLst/>
            <a:ahLst/>
            <a:cxnLst/>
            <a:rect l="l" t="t" r="r" b="b"/>
            <a:pathLst>
              <a:path w="2030095" h="1285239">
                <a:moveTo>
                  <a:pt x="0" y="1284732"/>
                </a:moveTo>
                <a:lnTo>
                  <a:pt x="2029967" y="1284732"/>
                </a:lnTo>
                <a:lnTo>
                  <a:pt x="2029967" y="0"/>
                </a:lnTo>
                <a:lnTo>
                  <a:pt x="0" y="0"/>
                </a:lnTo>
                <a:lnTo>
                  <a:pt x="0" y="1284732"/>
                </a:lnTo>
                <a:close/>
              </a:path>
            </a:pathLst>
          </a:custGeom>
          <a:solidFill>
            <a:srgbClr val="3BAEC3"/>
          </a:solidFill>
        </p:spPr>
        <p:txBody>
          <a:bodyPr wrap="square" lIns="0" tIns="0" rIns="0" bIns="0" rtlCol="0"/>
          <a:lstStyle/>
          <a:p>
            <a:endParaRPr/>
          </a:p>
        </p:txBody>
      </p:sp>
      <p:sp>
        <p:nvSpPr>
          <p:cNvPr id="5" name="object 5"/>
          <p:cNvSpPr/>
          <p:nvPr/>
        </p:nvSpPr>
        <p:spPr>
          <a:xfrm>
            <a:off x="1440180" y="2732532"/>
            <a:ext cx="2406650" cy="1286510"/>
          </a:xfrm>
          <a:custGeom>
            <a:avLst/>
            <a:gdLst/>
            <a:ahLst/>
            <a:cxnLst/>
            <a:rect l="l" t="t" r="r" b="b"/>
            <a:pathLst>
              <a:path w="2406650" h="1286510">
                <a:moveTo>
                  <a:pt x="2406396" y="266826"/>
                </a:moveTo>
                <a:lnTo>
                  <a:pt x="296037" y="266826"/>
                </a:lnTo>
                <a:lnTo>
                  <a:pt x="296037" y="1286255"/>
                </a:lnTo>
                <a:lnTo>
                  <a:pt x="2406396" y="1286255"/>
                </a:lnTo>
                <a:lnTo>
                  <a:pt x="2406396" y="266826"/>
                </a:lnTo>
                <a:close/>
              </a:path>
              <a:path w="2406650" h="1286510">
                <a:moveTo>
                  <a:pt x="2406396" y="0"/>
                </a:moveTo>
                <a:lnTo>
                  <a:pt x="339089" y="0"/>
                </a:lnTo>
                <a:lnTo>
                  <a:pt x="0" y="160400"/>
                </a:lnTo>
                <a:lnTo>
                  <a:pt x="47751" y="384047"/>
                </a:lnTo>
                <a:lnTo>
                  <a:pt x="291338" y="266826"/>
                </a:lnTo>
                <a:lnTo>
                  <a:pt x="2406396" y="266826"/>
                </a:lnTo>
                <a:lnTo>
                  <a:pt x="2406396" y="0"/>
                </a:lnTo>
                <a:close/>
              </a:path>
            </a:pathLst>
          </a:custGeom>
          <a:solidFill>
            <a:srgbClr val="519AC8"/>
          </a:solidFill>
        </p:spPr>
        <p:txBody>
          <a:bodyPr wrap="square" lIns="0" tIns="0" rIns="0" bIns="0" rtlCol="0"/>
          <a:lstStyle/>
          <a:p>
            <a:endParaRPr>
              <a:latin typeface="+mn-ea"/>
            </a:endParaRPr>
          </a:p>
        </p:txBody>
      </p:sp>
      <p:sp>
        <p:nvSpPr>
          <p:cNvPr id="6" name="object 6"/>
          <p:cNvSpPr/>
          <p:nvPr/>
        </p:nvSpPr>
        <p:spPr>
          <a:xfrm>
            <a:off x="8026907" y="2731007"/>
            <a:ext cx="2390140" cy="1289685"/>
          </a:xfrm>
          <a:custGeom>
            <a:avLst/>
            <a:gdLst/>
            <a:ahLst/>
            <a:cxnLst/>
            <a:rect l="l" t="t" r="r" b="b"/>
            <a:pathLst>
              <a:path w="2390140" h="1289685">
                <a:moveTo>
                  <a:pt x="58420" y="982471"/>
                </a:moveTo>
                <a:lnTo>
                  <a:pt x="0" y="1201673"/>
                </a:lnTo>
                <a:lnTo>
                  <a:pt x="30212" y="1218019"/>
                </a:lnTo>
                <a:lnTo>
                  <a:pt x="65799" y="1233850"/>
                </a:lnTo>
                <a:lnTo>
                  <a:pt x="106336" y="1248655"/>
                </a:lnTo>
                <a:lnTo>
                  <a:pt x="151399" y="1261919"/>
                </a:lnTo>
                <a:lnTo>
                  <a:pt x="200564" y="1273130"/>
                </a:lnTo>
                <a:lnTo>
                  <a:pt x="253406" y="1281773"/>
                </a:lnTo>
                <a:lnTo>
                  <a:pt x="309502" y="1287335"/>
                </a:lnTo>
                <a:lnTo>
                  <a:pt x="368426" y="1289303"/>
                </a:lnTo>
                <a:lnTo>
                  <a:pt x="421759" y="1287369"/>
                </a:lnTo>
                <a:lnTo>
                  <a:pt x="471995" y="1282017"/>
                </a:lnTo>
                <a:lnTo>
                  <a:pt x="518802" y="1273927"/>
                </a:lnTo>
                <a:lnTo>
                  <a:pt x="561848" y="1263777"/>
                </a:lnTo>
                <a:lnTo>
                  <a:pt x="2389632" y="1263777"/>
                </a:lnTo>
                <a:lnTo>
                  <a:pt x="2389632" y="1059179"/>
                </a:lnTo>
                <a:lnTo>
                  <a:pt x="350266" y="1059179"/>
                </a:lnTo>
                <a:lnTo>
                  <a:pt x="290389" y="1055279"/>
                </a:lnTo>
                <a:lnTo>
                  <a:pt x="232438" y="1044993"/>
                </a:lnTo>
                <a:lnTo>
                  <a:pt x="178339" y="1030446"/>
                </a:lnTo>
                <a:lnTo>
                  <a:pt x="130019" y="1013761"/>
                </a:lnTo>
                <a:lnTo>
                  <a:pt x="89404" y="997061"/>
                </a:lnTo>
                <a:lnTo>
                  <a:pt x="58420" y="982471"/>
                </a:lnTo>
                <a:close/>
              </a:path>
              <a:path w="2390140" h="1289685">
                <a:moveTo>
                  <a:pt x="2389632" y="1263777"/>
                </a:moveTo>
                <a:lnTo>
                  <a:pt x="561848" y="1263777"/>
                </a:lnTo>
                <a:lnTo>
                  <a:pt x="561848" y="1285620"/>
                </a:lnTo>
                <a:lnTo>
                  <a:pt x="2389632" y="1285620"/>
                </a:lnTo>
                <a:lnTo>
                  <a:pt x="2389632" y="1263777"/>
                </a:lnTo>
                <a:close/>
              </a:path>
              <a:path w="2390140" h="1289685">
                <a:moveTo>
                  <a:pt x="2389632" y="230124"/>
                </a:moveTo>
                <a:lnTo>
                  <a:pt x="357505" y="230124"/>
                </a:lnTo>
                <a:lnTo>
                  <a:pt x="414369" y="234516"/>
                </a:lnTo>
                <a:lnTo>
                  <a:pt x="460887" y="247019"/>
                </a:lnTo>
                <a:lnTo>
                  <a:pt x="497062" y="266620"/>
                </a:lnTo>
                <a:lnTo>
                  <a:pt x="522896" y="292306"/>
                </a:lnTo>
                <a:lnTo>
                  <a:pt x="538394" y="323066"/>
                </a:lnTo>
                <a:lnTo>
                  <a:pt x="543560" y="357886"/>
                </a:lnTo>
                <a:lnTo>
                  <a:pt x="536406" y="399333"/>
                </a:lnTo>
                <a:lnTo>
                  <a:pt x="516687" y="433185"/>
                </a:lnTo>
                <a:lnTo>
                  <a:pt x="487016" y="459886"/>
                </a:lnTo>
                <a:lnTo>
                  <a:pt x="450005" y="479880"/>
                </a:lnTo>
                <a:lnTo>
                  <a:pt x="408266" y="493611"/>
                </a:lnTo>
                <a:lnTo>
                  <a:pt x="364412" y="501524"/>
                </a:lnTo>
                <a:lnTo>
                  <a:pt x="321056" y="504063"/>
                </a:lnTo>
                <a:lnTo>
                  <a:pt x="207899" y="504063"/>
                </a:lnTo>
                <a:lnTo>
                  <a:pt x="207899" y="712215"/>
                </a:lnTo>
                <a:lnTo>
                  <a:pt x="328295" y="712215"/>
                </a:lnTo>
                <a:lnTo>
                  <a:pt x="378809" y="715280"/>
                </a:lnTo>
                <a:lnTo>
                  <a:pt x="426974" y="724539"/>
                </a:lnTo>
                <a:lnTo>
                  <a:pt x="471074" y="740092"/>
                </a:lnTo>
                <a:lnTo>
                  <a:pt x="509397" y="762037"/>
                </a:lnTo>
                <a:lnTo>
                  <a:pt x="540226" y="790473"/>
                </a:lnTo>
                <a:lnTo>
                  <a:pt x="561848" y="825500"/>
                </a:lnTo>
                <a:lnTo>
                  <a:pt x="561848" y="956944"/>
                </a:lnTo>
                <a:lnTo>
                  <a:pt x="540891" y="990010"/>
                </a:lnTo>
                <a:lnTo>
                  <a:pt x="508896" y="1018169"/>
                </a:lnTo>
                <a:lnTo>
                  <a:pt x="466220" y="1040018"/>
                </a:lnTo>
                <a:lnTo>
                  <a:pt x="413223" y="1054155"/>
                </a:lnTo>
                <a:lnTo>
                  <a:pt x="350266" y="1059179"/>
                </a:lnTo>
                <a:lnTo>
                  <a:pt x="2389632" y="1059179"/>
                </a:lnTo>
                <a:lnTo>
                  <a:pt x="2389632" y="230124"/>
                </a:lnTo>
                <a:close/>
              </a:path>
              <a:path w="2390140" h="1289685">
                <a:moveTo>
                  <a:pt x="426847" y="0"/>
                </a:moveTo>
                <a:lnTo>
                  <a:pt x="366078" y="1975"/>
                </a:lnTo>
                <a:lnTo>
                  <a:pt x="307415" y="7588"/>
                </a:lnTo>
                <a:lnTo>
                  <a:pt x="251579" y="16368"/>
                </a:lnTo>
                <a:lnTo>
                  <a:pt x="199294" y="27844"/>
                </a:lnTo>
                <a:lnTo>
                  <a:pt x="151284" y="41547"/>
                </a:lnTo>
                <a:lnTo>
                  <a:pt x="108271" y="57007"/>
                </a:lnTo>
                <a:lnTo>
                  <a:pt x="70979" y="73752"/>
                </a:lnTo>
                <a:lnTo>
                  <a:pt x="40132" y="91312"/>
                </a:lnTo>
                <a:lnTo>
                  <a:pt x="98551" y="303149"/>
                </a:lnTo>
                <a:lnTo>
                  <a:pt x="135285" y="284337"/>
                </a:lnTo>
                <a:lnTo>
                  <a:pt x="182351" y="264825"/>
                </a:lnTo>
                <a:lnTo>
                  <a:pt x="236946" y="247416"/>
                </a:lnTo>
                <a:lnTo>
                  <a:pt x="296265" y="234914"/>
                </a:lnTo>
                <a:lnTo>
                  <a:pt x="357505" y="230124"/>
                </a:lnTo>
                <a:lnTo>
                  <a:pt x="2389632" y="230124"/>
                </a:lnTo>
                <a:lnTo>
                  <a:pt x="2389632" y="14604"/>
                </a:lnTo>
                <a:lnTo>
                  <a:pt x="561848" y="14604"/>
                </a:lnTo>
                <a:lnTo>
                  <a:pt x="530484" y="7715"/>
                </a:lnTo>
                <a:lnTo>
                  <a:pt x="497062" y="3206"/>
                </a:lnTo>
                <a:lnTo>
                  <a:pt x="462281" y="746"/>
                </a:lnTo>
                <a:lnTo>
                  <a:pt x="426847" y="0"/>
                </a:lnTo>
                <a:close/>
              </a:path>
              <a:path w="2390140" h="1289685">
                <a:moveTo>
                  <a:pt x="2389632" y="0"/>
                </a:moveTo>
                <a:lnTo>
                  <a:pt x="561848" y="0"/>
                </a:lnTo>
                <a:lnTo>
                  <a:pt x="561848" y="14604"/>
                </a:lnTo>
                <a:lnTo>
                  <a:pt x="2389632" y="14604"/>
                </a:lnTo>
                <a:lnTo>
                  <a:pt x="2389632" y="0"/>
                </a:lnTo>
                <a:close/>
              </a:path>
            </a:pathLst>
          </a:custGeom>
          <a:solidFill>
            <a:srgbClr val="EABD36"/>
          </a:solidFill>
        </p:spPr>
        <p:txBody>
          <a:bodyPr wrap="square" lIns="0" tIns="0" rIns="0" bIns="0" rtlCol="0"/>
          <a:lstStyle/>
          <a:p>
            <a:endParaRPr/>
          </a:p>
        </p:txBody>
      </p:sp>
      <p:sp>
        <p:nvSpPr>
          <p:cNvPr id="7" name="object 7"/>
          <p:cNvSpPr/>
          <p:nvPr/>
        </p:nvSpPr>
        <p:spPr>
          <a:xfrm>
            <a:off x="1309116" y="4689347"/>
            <a:ext cx="2668905" cy="1285240"/>
          </a:xfrm>
          <a:custGeom>
            <a:avLst/>
            <a:gdLst/>
            <a:ahLst/>
            <a:cxnLst/>
            <a:rect l="l" t="t" r="r" b="b"/>
            <a:pathLst>
              <a:path w="2668904" h="1285239">
                <a:moveTo>
                  <a:pt x="2668524" y="0"/>
                </a:moveTo>
                <a:lnTo>
                  <a:pt x="845820" y="0"/>
                </a:lnTo>
                <a:lnTo>
                  <a:pt x="845820" y="3682"/>
                </a:lnTo>
                <a:lnTo>
                  <a:pt x="481203" y="3682"/>
                </a:lnTo>
                <a:lnTo>
                  <a:pt x="0" y="781049"/>
                </a:lnTo>
                <a:lnTo>
                  <a:pt x="0" y="974496"/>
                </a:lnTo>
                <a:lnTo>
                  <a:pt x="565022" y="974496"/>
                </a:lnTo>
                <a:lnTo>
                  <a:pt x="565022" y="1281087"/>
                </a:lnTo>
                <a:lnTo>
                  <a:pt x="845820" y="1281087"/>
                </a:lnTo>
                <a:lnTo>
                  <a:pt x="845820" y="1284732"/>
                </a:lnTo>
                <a:lnTo>
                  <a:pt x="2668524" y="1284732"/>
                </a:lnTo>
                <a:lnTo>
                  <a:pt x="2668524" y="751839"/>
                </a:lnTo>
                <a:lnTo>
                  <a:pt x="277114" y="751839"/>
                </a:lnTo>
                <a:lnTo>
                  <a:pt x="280670" y="748157"/>
                </a:lnTo>
                <a:lnTo>
                  <a:pt x="448436" y="470788"/>
                </a:lnTo>
                <a:lnTo>
                  <a:pt x="473868" y="422984"/>
                </a:lnTo>
                <a:lnTo>
                  <a:pt x="498086" y="375532"/>
                </a:lnTo>
                <a:lnTo>
                  <a:pt x="521616" y="327904"/>
                </a:lnTo>
                <a:lnTo>
                  <a:pt x="544981" y="279569"/>
                </a:lnTo>
                <a:lnTo>
                  <a:pt x="568706" y="229996"/>
                </a:lnTo>
                <a:lnTo>
                  <a:pt x="2668524" y="229996"/>
                </a:lnTo>
                <a:lnTo>
                  <a:pt x="2668524" y="0"/>
                </a:lnTo>
                <a:close/>
              </a:path>
              <a:path w="2668904" h="1285239">
                <a:moveTo>
                  <a:pt x="2668524" y="229996"/>
                </a:moveTo>
                <a:lnTo>
                  <a:pt x="575945" y="229996"/>
                </a:lnTo>
                <a:lnTo>
                  <a:pt x="572029" y="279923"/>
                </a:lnTo>
                <a:lnTo>
                  <a:pt x="568973" y="328965"/>
                </a:lnTo>
                <a:lnTo>
                  <a:pt x="566782" y="377123"/>
                </a:lnTo>
                <a:lnTo>
                  <a:pt x="565463" y="424398"/>
                </a:lnTo>
                <a:lnTo>
                  <a:pt x="565022" y="470788"/>
                </a:lnTo>
                <a:lnTo>
                  <a:pt x="565022" y="751839"/>
                </a:lnTo>
                <a:lnTo>
                  <a:pt x="2668524" y="751839"/>
                </a:lnTo>
                <a:lnTo>
                  <a:pt x="2668524" y="229996"/>
                </a:lnTo>
                <a:close/>
              </a:path>
            </a:pathLst>
          </a:custGeom>
          <a:solidFill>
            <a:srgbClr val="744395"/>
          </a:solidFill>
        </p:spPr>
        <p:txBody>
          <a:bodyPr wrap="square" lIns="0" tIns="0" rIns="0" bIns="0" rtlCol="0"/>
          <a:lstStyle/>
          <a:p>
            <a:endParaRPr/>
          </a:p>
        </p:txBody>
      </p:sp>
      <p:sp>
        <p:nvSpPr>
          <p:cNvPr id="8" name="object 8"/>
          <p:cNvSpPr/>
          <p:nvPr/>
        </p:nvSpPr>
        <p:spPr>
          <a:xfrm>
            <a:off x="4587240" y="4686300"/>
            <a:ext cx="2647315" cy="1286510"/>
          </a:xfrm>
          <a:custGeom>
            <a:avLst/>
            <a:gdLst/>
            <a:ahLst/>
            <a:cxnLst/>
            <a:rect l="l" t="t" r="r" b="b"/>
            <a:pathLst>
              <a:path w="2647315" h="1286510">
                <a:moveTo>
                  <a:pt x="51054" y="990269"/>
                </a:moveTo>
                <a:lnTo>
                  <a:pt x="0" y="1213167"/>
                </a:lnTo>
                <a:lnTo>
                  <a:pt x="33184" y="1228724"/>
                </a:lnTo>
                <a:lnTo>
                  <a:pt x="72922" y="1243641"/>
                </a:lnTo>
                <a:lnTo>
                  <a:pt x="118645" y="1257278"/>
                </a:lnTo>
                <a:lnTo>
                  <a:pt x="169784" y="1268998"/>
                </a:lnTo>
                <a:lnTo>
                  <a:pt x="225771" y="1278159"/>
                </a:lnTo>
                <a:lnTo>
                  <a:pt x="286036" y="1284125"/>
                </a:lnTo>
                <a:lnTo>
                  <a:pt x="350012" y="1286256"/>
                </a:lnTo>
                <a:lnTo>
                  <a:pt x="409232" y="1284029"/>
                </a:lnTo>
                <a:lnTo>
                  <a:pt x="465474" y="1277503"/>
                </a:lnTo>
                <a:lnTo>
                  <a:pt x="518656" y="1266909"/>
                </a:lnTo>
                <a:lnTo>
                  <a:pt x="568695" y="1252477"/>
                </a:lnTo>
                <a:lnTo>
                  <a:pt x="615510" y="1234437"/>
                </a:lnTo>
                <a:lnTo>
                  <a:pt x="659018" y="1213021"/>
                </a:lnTo>
                <a:lnTo>
                  <a:pt x="699139" y="1188458"/>
                </a:lnTo>
                <a:lnTo>
                  <a:pt x="735789" y="1160980"/>
                </a:lnTo>
                <a:lnTo>
                  <a:pt x="768888" y="1130817"/>
                </a:lnTo>
                <a:lnTo>
                  <a:pt x="798353" y="1098199"/>
                </a:lnTo>
                <a:lnTo>
                  <a:pt x="824102" y="1063358"/>
                </a:lnTo>
                <a:lnTo>
                  <a:pt x="2647188" y="1063358"/>
                </a:lnTo>
                <a:lnTo>
                  <a:pt x="2647188" y="1052385"/>
                </a:lnTo>
                <a:lnTo>
                  <a:pt x="335407" y="1052385"/>
                </a:lnTo>
                <a:lnTo>
                  <a:pt x="278898" y="1049814"/>
                </a:lnTo>
                <a:lnTo>
                  <a:pt x="223614" y="1042778"/>
                </a:lnTo>
                <a:lnTo>
                  <a:pt x="171370" y="1032290"/>
                </a:lnTo>
                <a:lnTo>
                  <a:pt x="123984" y="1019367"/>
                </a:lnTo>
                <a:lnTo>
                  <a:pt x="83273" y="1005022"/>
                </a:lnTo>
                <a:lnTo>
                  <a:pt x="51054" y="990269"/>
                </a:lnTo>
                <a:close/>
              </a:path>
              <a:path w="2647315" h="1286510">
                <a:moveTo>
                  <a:pt x="2647188" y="1063358"/>
                </a:moveTo>
                <a:lnTo>
                  <a:pt x="824102" y="1063358"/>
                </a:lnTo>
                <a:lnTo>
                  <a:pt x="824102" y="1286256"/>
                </a:lnTo>
                <a:lnTo>
                  <a:pt x="2647188" y="1286256"/>
                </a:lnTo>
                <a:lnTo>
                  <a:pt x="2647188" y="1063358"/>
                </a:lnTo>
                <a:close/>
              </a:path>
              <a:path w="2647315" h="1286510">
                <a:moveTo>
                  <a:pt x="2647188" y="650494"/>
                </a:moveTo>
                <a:lnTo>
                  <a:pt x="233299" y="650494"/>
                </a:lnTo>
                <a:lnTo>
                  <a:pt x="304368" y="652876"/>
                </a:lnTo>
                <a:lnTo>
                  <a:pt x="366741" y="659906"/>
                </a:lnTo>
                <a:lnTo>
                  <a:pt x="420702" y="671407"/>
                </a:lnTo>
                <a:lnTo>
                  <a:pt x="466540" y="687204"/>
                </a:lnTo>
                <a:lnTo>
                  <a:pt x="504539" y="707120"/>
                </a:lnTo>
                <a:lnTo>
                  <a:pt x="534986" y="730979"/>
                </a:lnTo>
                <a:lnTo>
                  <a:pt x="574374" y="789824"/>
                </a:lnTo>
                <a:lnTo>
                  <a:pt x="586994" y="862330"/>
                </a:lnTo>
                <a:lnTo>
                  <a:pt x="581272" y="908279"/>
                </a:lnTo>
                <a:lnTo>
                  <a:pt x="565132" y="947543"/>
                </a:lnTo>
                <a:lnTo>
                  <a:pt x="540106" y="980295"/>
                </a:lnTo>
                <a:lnTo>
                  <a:pt x="507730" y="1006706"/>
                </a:lnTo>
                <a:lnTo>
                  <a:pt x="469537" y="1026949"/>
                </a:lnTo>
                <a:lnTo>
                  <a:pt x="427063" y="1041195"/>
                </a:lnTo>
                <a:lnTo>
                  <a:pt x="381841" y="1049616"/>
                </a:lnTo>
                <a:lnTo>
                  <a:pt x="335407" y="1052385"/>
                </a:lnTo>
                <a:lnTo>
                  <a:pt x="2647188" y="1052385"/>
                </a:lnTo>
                <a:lnTo>
                  <a:pt x="2647188" y="650494"/>
                </a:lnTo>
                <a:close/>
              </a:path>
              <a:path w="2647315" h="1286510">
                <a:moveTo>
                  <a:pt x="2647188" y="0"/>
                </a:moveTo>
                <a:lnTo>
                  <a:pt x="145796" y="0"/>
                </a:lnTo>
                <a:lnTo>
                  <a:pt x="65659" y="661416"/>
                </a:lnTo>
                <a:lnTo>
                  <a:pt x="102104" y="656601"/>
                </a:lnTo>
                <a:lnTo>
                  <a:pt x="141287" y="653192"/>
                </a:lnTo>
                <a:lnTo>
                  <a:pt x="184566" y="651164"/>
                </a:lnTo>
                <a:lnTo>
                  <a:pt x="233299" y="650494"/>
                </a:lnTo>
                <a:lnTo>
                  <a:pt x="2647188" y="650494"/>
                </a:lnTo>
                <a:lnTo>
                  <a:pt x="2647188" y="606552"/>
                </a:lnTo>
                <a:lnTo>
                  <a:pt x="824102" y="606552"/>
                </a:lnTo>
                <a:lnTo>
                  <a:pt x="804269" y="582628"/>
                </a:lnTo>
                <a:lnTo>
                  <a:pt x="783066" y="560419"/>
                </a:lnTo>
                <a:lnTo>
                  <a:pt x="736600" y="522477"/>
                </a:lnTo>
                <a:lnTo>
                  <a:pt x="696977" y="497865"/>
                </a:lnTo>
                <a:lnTo>
                  <a:pt x="653581" y="477216"/>
                </a:lnTo>
                <a:lnTo>
                  <a:pt x="607121" y="460466"/>
                </a:lnTo>
                <a:lnTo>
                  <a:pt x="558300" y="447550"/>
                </a:lnTo>
                <a:lnTo>
                  <a:pt x="507827" y="438404"/>
                </a:lnTo>
                <a:lnTo>
                  <a:pt x="474214" y="434848"/>
                </a:lnTo>
                <a:lnTo>
                  <a:pt x="324485" y="434848"/>
                </a:lnTo>
                <a:lnTo>
                  <a:pt x="350012" y="244856"/>
                </a:lnTo>
                <a:lnTo>
                  <a:pt x="2647188" y="244856"/>
                </a:lnTo>
                <a:lnTo>
                  <a:pt x="2647188" y="0"/>
                </a:lnTo>
                <a:close/>
              </a:path>
              <a:path w="2647315" h="1286510">
                <a:moveTo>
                  <a:pt x="2647188" y="244856"/>
                </a:moveTo>
                <a:lnTo>
                  <a:pt x="824102" y="244856"/>
                </a:lnTo>
                <a:lnTo>
                  <a:pt x="824102" y="606552"/>
                </a:lnTo>
                <a:lnTo>
                  <a:pt x="2647188" y="606552"/>
                </a:lnTo>
                <a:lnTo>
                  <a:pt x="2647188" y="244856"/>
                </a:lnTo>
                <a:close/>
              </a:path>
              <a:path w="2647315" h="1286510">
                <a:moveTo>
                  <a:pt x="404749" y="431164"/>
                </a:moveTo>
                <a:lnTo>
                  <a:pt x="383474" y="431740"/>
                </a:lnTo>
                <a:lnTo>
                  <a:pt x="343687" y="434272"/>
                </a:lnTo>
                <a:lnTo>
                  <a:pt x="324485" y="434848"/>
                </a:lnTo>
                <a:lnTo>
                  <a:pt x="474214" y="434848"/>
                </a:lnTo>
                <a:lnTo>
                  <a:pt x="456408" y="432964"/>
                </a:lnTo>
                <a:lnTo>
                  <a:pt x="404749" y="431164"/>
                </a:lnTo>
                <a:close/>
              </a:path>
            </a:pathLst>
          </a:custGeom>
          <a:solidFill>
            <a:srgbClr val="5185B8"/>
          </a:solidFill>
        </p:spPr>
        <p:txBody>
          <a:bodyPr wrap="square" lIns="0" tIns="0" rIns="0" bIns="0" rtlCol="0"/>
          <a:lstStyle/>
          <a:p>
            <a:endParaRPr/>
          </a:p>
        </p:txBody>
      </p:sp>
      <p:sp>
        <p:nvSpPr>
          <p:cNvPr id="9" name="object 9"/>
          <p:cNvSpPr/>
          <p:nvPr/>
        </p:nvSpPr>
        <p:spPr>
          <a:xfrm>
            <a:off x="7976616" y="4689347"/>
            <a:ext cx="2491740" cy="1285240"/>
          </a:xfrm>
          <a:custGeom>
            <a:avLst/>
            <a:gdLst/>
            <a:ahLst/>
            <a:cxnLst/>
            <a:rect l="l" t="t" r="r" b="b"/>
            <a:pathLst>
              <a:path w="2491740" h="1285239">
                <a:moveTo>
                  <a:pt x="2491739" y="0"/>
                </a:moveTo>
                <a:lnTo>
                  <a:pt x="667638" y="0"/>
                </a:lnTo>
                <a:lnTo>
                  <a:pt x="667638" y="3682"/>
                </a:lnTo>
                <a:lnTo>
                  <a:pt x="614778" y="9386"/>
                </a:lnTo>
                <a:lnTo>
                  <a:pt x="563542" y="17761"/>
                </a:lnTo>
                <a:lnTo>
                  <a:pt x="514018" y="28853"/>
                </a:lnTo>
                <a:lnTo>
                  <a:pt x="466292" y="42703"/>
                </a:lnTo>
                <a:lnTo>
                  <a:pt x="420449" y="59356"/>
                </a:lnTo>
                <a:lnTo>
                  <a:pt x="376576" y="78855"/>
                </a:lnTo>
                <a:lnTo>
                  <a:pt x="334759" y="101244"/>
                </a:lnTo>
                <a:lnTo>
                  <a:pt x="295083" y="126566"/>
                </a:lnTo>
                <a:lnTo>
                  <a:pt x="257636" y="154864"/>
                </a:lnTo>
                <a:lnTo>
                  <a:pt x="222503" y="186181"/>
                </a:lnTo>
                <a:lnTo>
                  <a:pt x="189019" y="218701"/>
                </a:lnTo>
                <a:lnTo>
                  <a:pt x="157912" y="254137"/>
                </a:lnTo>
                <a:lnTo>
                  <a:pt x="129284" y="292361"/>
                </a:lnTo>
                <a:lnTo>
                  <a:pt x="103236" y="333248"/>
                </a:lnTo>
                <a:lnTo>
                  <a:pt x="79872" y="376668"/>
                </a:lnTo>
                <a:lnTo>
                  <a:pt x="59293" y="422497"/>
                </a:lnTo>
                <a:lnTo>
                  <a:pt x="41600" y="470606"/>
                </a:lnTo>
                <a:lnTo>
                  <a:pt x="26895" y="520869"/>
                </a:lnTo>
                <a:lnTo>
                  <a:pt x="15281" y="573158"/>
                </a:lnTo>
                <a:lnTo>
                  <a:pt x="6859" y="627348"/>
                </a:lnTo>
                <a:lnTo>
                  <a:pt x="1731" y="683310"/>
                </a:lnTo>
                <a:lnTo>
                  <a:pt x="0" y="740917"/>
                </a:lnTo>
                <a:lnTo>
                  <a:pt x="1488" y="789716"/>
                </a:lnTo>
                <a:lnTo>
                  <a:pt x="5965" y="837428"/>
                </a:lnTo>
                <a:lnTo>
                  <a:pt x="13444" y="883850"/>
                </a:lnTo>
                <a:lnTo>
                  <a:pt x="23942" y="928772"/>
                </a:lnTo>
                <a:lnTo>
                  <a:pt x="37472" y="971991"/>
                </a:lnTo>
                <a:lnTo>
                  <a:pt x="54050" y="1013298"/>
                </a:lnTo>
                <a:lnTo>
                  <a:pt x="73691" y="1052487"/>
                </a:lnTo>
                <a:lnTo>
                  <a:pt x="96409" y="1089352"/>
                </a:lnTo>
                <a:lnTo>
                  <a:pt x="122221" y="1123686"/>
                </a:lnTo>
                <a:lnTo>
                  <a:pt x="151141" y="1155283"/>
                </a:lnTo>
                <a:lnTo>
                  <a:pt x="183184" y="1183936"/>
                </a:lnTo>
                <a:lnTo>
                  <a:pt x="218364" y="1209438"/>
                </a:lnTo>
                <a:lnTo>
                  <a:pt x="256698" y="1231584"/>
                </a:lnTo>
                <a:lnTo>
                  <a:pt x="298200" y="1250166"/>
                </a:lnTo>
                <a:lnTo>
                  <a:pt x="342885" y="1264979"/>
                </a:lnTo>
                <a:lnTo>
                  <a:pt x="390768" y="1275815"/>
                </a:lnTo>
                <a:lnTo>
                  <a:pt x="441864" y="1282468"/>
                </a:lnTo>
                <a:lnTo>
                  <a:pt x="496188" y="1284732"/>
                </a:lnTo>
                <a:lnTo>
                  <a:pt x="541944" y="1282679"/>
                </a:lnTo>
                <a:lnTo>
                  <a:pt x="586009" y="1276521"/>
                </a:lnTo>
                <a:lnTo>
                  <a:pt x="628026" y="1266258"/>
                </a:lnTo>
                <a:lnTo>
                  <a:pt x="667638" y="1251889"/>
                </a:lnTo>
                <a:lnTo>
                  <a:pt x="2491739" y="1251889"/>
                </a:lnTo>
                <a:lnTo>
                  <a:pt x="2491739" y="1069390"/>
                </a:lnTo>
                <a:lnTo>
                  <a:pt x="488823" y="1069390"/>
                </a:lnTo>
                <a:lnTo>
                  <a:pt x="442800" y="1064108"/>
                </a:lnTo>
                <a:lnTo>
                  <a:pt x="403105" y="1049031"/>
                </a:lnTo>
                <a:lnTo>
                  <a:pt x="369567" y="1025313"/>
                </a:lnTo>
                <a:lnTo>
                  <a:pt x="342010" y="994108"/>
                </a:lnTo>
                <a:lnTo>
                  <a:pt x="320265" y="956570"/>
                </a:lnTo>
                <a:lnTo>
                  <a:pt x="304157" y="913853"/>
                </a:lnTo>
                <a:lnTo>
                  <a:pt x="293513" y="867111"/>
                </a:lnTo>
                <a:lnTo>
                  <a:pt x="288162" y="817498"/>
                </a:lnTo>
                <a:lnTo>
                  <a:pt x="288909" y="794839"/>
                </a:lnTo>
                <a:lnTo>
                  <a:pt x="302767" y="744601"/>
                </a:lnTo>
                <a:lnTo>
                  <a:pt x="328983" y="701295"/>
                </a:lnTo>
                <a:lnTo>
                  <a:pt x="367522" y="666575"/>
                </a:lnTo>
                <a:lnTo>
                  <a:pt x="415657" y="643499"/>
                </a:lnTo>
                <a:lnTo>
                  <a:pt x="470661" y="635126"/>
                </a:lnTo>
                <a:lnTo>
                  <a:pt x="2491739" y="635126"/>
                </a:lnTo>
                <a:lnTo>
                  <a:pt x="2491739" y="525526"/>
                </a:lnTo>
                <a:lnTo>
                  <a:pt x="299211" y="525526"/>
                </a:lnTo>
                <a:lnTo>
                  <a:pt x="309083" y="488955"/>
                </a:lnTo>
                <a:lnTo>
                  <a:pt x="322989" y="453155"/>
                </a:lnTo>
                <a:lnTo>
                  <a:pt x="341159" y="418538"/>
                </a:lnTo>
                <a:lnTo>
                  <a:pt x="363823" y="385514"/>
                </a:lnTo>
                <a:lnTo>
                  <a:pt x="391211" y="354496"/>
                </a:lnTo>
                <a:lnTo>
                  <a:pt x="423554" y="325895"/>
                </a:lnTo>
                <a:lnTo>
                  <a:pt x="461081" y="300122"/>
                </a:lnTo>
                <a:lnTo>
                  <a:pt x="504023" y="277590"/>
                </a:lnTo>
                <a:lnTo>
                  <a:pt x="552610" y="258710"/>
                </a:lnTo>
                <a:lnTo>
                  <a:pt x="607072" y="243894"/>
                </a:lnTo>
                <a:lnTo>
                  <a:pt x="667638" y="233552"/>
                </a:lnTo>
                <a:lnTo>
                  <a:pt x="2491739" y="233552"/>
                </a:lnTo>
                <a:lnTo>
                  <a:pt x="2491739" y="0"/>
                </a:lnTo>
                <a:close/>
              </a:path>
              <a:path w="2491740" h="1285239">
                <a:moveTo>
                  <a:pt x="2491739" y="1251889"/>
                </a:moveTo>
                <a:lnTo>
                  <a:pt x="667638" y="1251889"/>
                </a:lnTo>
                <a:lnTo>
                  <a:pt x="667638" y="1284732"/>
                </a:lnTo>
                <a:lnTo>
                  <a:pt x="2491739" y="1284732"/>
                </a:lnTo>
                <a:lnTo>
                  <a:pt x="2491739" y="1251889"/>
                </a:lnTo>
                <a:close/>
              </a:path>
              <a:path w="2491740" h="1285239">
                <a:moveTo>
                  <a:pt x="2491739" y="635126"/>
                </a:moveTo>
                <a:lnTo>
                  <a:pt x="470661" y="635126"/>
                </a:lnTo>
                <a:lnTo>
                  <a:pt x="519996" y="640919"/>
                </a:lnTo>
                <a:lnTo>
                  <a:pt x="561753" y="657364"/>
                </a:lnTo>
                <a:lnTo>
                  <a:pt x="595928" y="683063"/>
                </a:lnTo>
                <a:lnTo>
                  <a:pt x="622516" y="716614"/>
                </a:lnTo>
                <a:lnTo>
                  <a:pt x="641514" y="756619"/>
                </a:lnTo>
                <a:lnTo>
                  <a:pt x="652915" y="801678"/>
                </a:lnTo>
                <a:lnTo>
                  <a:pt x="656716" y="850391"/>
                </a:lnTo>
                <a:lnTo>
                  <a:pt x="652792" y="901599"/>
                </a:lnTo>
                <a:lnTo>
                  <a:pt x="641401" y="948081"/>
                </a:lnTo>
                <a:lnTo>
                  <a:pt x="623116" y="988689"/>
                </a:lnTo>
                <a:lnTo>
                  <a:pt x="598511" y="1022272"/>
                </a:lnTo>
                <a:lnTo>
                  <a:pt x="568159" y="1047683"/>
                </a:lnTo>
                <a:lnTo>
                  <a:pt x="532633" y="1063772"/>
                </a:lnTo>
                <a:lnTo>
                  <a:pt x="492505" y="1069390"/>
                </a:lnTo>
                <a:lnTo>
                  <a:pt x="2491739" y="1069390"/>
                </a:lnTo>
                <a:lnTo>
                  <a:pt x="2491739" y="635126"/>
                </a:lnTo>
                <a:close/>
              </a:path>
              <a:path w="2491740" h="1285239">
                <a:moveTo>
                  <a:pt x="569086" y="426974"/>
                </a:moveTo>
                <a:lnTo>
                  <a:pt x="513147" y="429970"/>
                </a:lnTo>
                <a:lnTo>
                  <a:pt x="461969" y="438752"/>
                </a:lnTo>
                <a:lnTo>
                  <a:pt x="415448" y="453008"/>
                </a:lnTo>
                <a:lnTo>
                  <a:pt x="373478" y="472430"/>
                </a:lnTo>
                <a:lnTo>
                  <a:pt x="335953" y="496706"/>
                </a:lnTo>
                <a:lnTo>
                  <a:pt x="302767" y="525526"/>
                </a:lnTo>
                <a:lnTo>
                  <a:pt x="2491739" y="525526"/>
                </a:lnTo>
                <a:lnTo>
                  <a:pt x="2491739" y="441578"/>
                </a:lnTo>
                <a:lnTo>
                  <a:pt x="667638" y="441578"/>
                </a:lnTo>
                <a:lnTo>
                  <a:pt x="642989" y="436243"/>
                </a:lnTo>
                <a:lnTo>
                  <a:pt x="618362" y="431561"/>
                </a:lnTo>
                <a:lnTo>
                  <a:pt x="593736" y="428238"/>
                </a:lnTo>
                <a:lnTo>
                  <a:pt x="569086" y="426974"/>
                </a:lnTo>
                <a:close/>
              </a:path>
              <a:path w="2491740" h="1285239">
                <a:moveTo>
                  <a:pt x="2491739" y="233552"/>
                </a:moveTo>
                <a:lnTo>
                  <a:pt x="667638" y="233552"/>
                </a:lnTo>
                <a:lnTo>
                  <a:pt x="667638" y="441578"/>
                </a:lnTo>
                <a:lnTo>
                  <a:pt x="2491739" y="441578"/>
                </a:lnTo>
                <a:lnTo>
                  <a:pt x="2491739" y="233552"/>
                </a:lnTo>
                <a:close/>
              </a:path>
            </a:pathLst>
          </a:custGeom>
          <a:solidFill>
            <a:srgbClr val="ACB5BE"/>
          </a:solidFill>
        </p:spPr>
        <p:txBody>
          <a:bodyPr wrap="square" lIns="0" tIns="0" rIns="0" bIns="0" rtlCol="0"/>
          <a:lstStyle/>
          <a:p>
            <a:endParaRPr dirty="0"/>
          </a:p>
        </p:txBody>
      </p:sp>
      <p:sp>
        <p:nvSpPr>
          <p:cNvPr id="10" name="object 10"/>
          <p:cNvSpPr txBox="1"/>
          <p:nvPr/>
        </p:nvSpPr>
        <p:spPr>
          <a:xfrm>
            <a:off x="1910333" y="3633342"/>
            <a:ext cx="1452245" cy="239395"/>
          </a:xfrm>
          <a:prstGeom prst="rect">
            <a:avLst/>
          </a:prstGeom>
        </p:spPr>
        <p:txBody>
          <a:bodyPr vert="horz" wrap="square" lIns="0" tIns="12700" rIns="0" bIns="0" rtlCol="0">
            <a:spAutoFit/>
          </a:bodyPr>
          <a:lstStyle/>
          <a:p>
            <a:pPr marL="12700">
              <a:lnSpc>
                <a:spcPct val="100000"/>
              </a:lnSpc>
              <a:spcBef>
                <a:spcPts val="100"/>
              </a:spcBef>
            </a:pPr>
            <a:r>
              <a:rPr sz="1400" b="0" dirty="0">
                <a:solidFill>
                  <a:srgbClr val="FFFFFF"/>
                </a:solidFill>
                <a:latin typeface="Microsoft YaHei UI Light"/>
                <a:cs typeface="Microsoft YaHei UI Light"/>
              </a:rPr>
              <a:t>减少变化分散程度</a:t>
            </a:r>
            <a:endParaRPr sz="1400">
              <a:latin typeface="Microsoft YaHei UI Light"/>
              <a:cs typeface="Microsoft YaHei UI Light"/>
            </a:endParaRPr>
          </a:p>
        </p:txBody>
      </p:sp>
      <p:sp>
        <p:nvSpPr>
          <p:cNvPr id="19" name="object 19"/>
          <p:cNvSpPr txBox="1">
            <a:spLocks noGrp="1"/>
          </p:cNvSpPr>
          <p:nvPr>
            <p:ph type="sldNum" sz="quarter" idx="7"/>
          </p:nvPr>
        </p:nvSpPr>
        <p:spPr>
          <a:prstGeom prst="rect">
            <a:avLst/>
          </a:prstGeom>
        </p:spPr>
        <p:txBody>
          <a:bodyPr vert="horz" wrap="square" lIns="0" tIns="102870" rIns="0" bIns="0" rtlCol="0">
            <a:spAutoFit/>
          </a:bodyPr>
          <a:lstStyle/>
          <a:p>
            <a:pPr marL="25400">
              <a:lnSpc>
                <a:spcPct val="100000"/>
              </a:lnSpc>
              <a:spcBef>
                <a:spcPts val="810"/>
              </a:spcBef>
            </a:pPr>
            <a:fld id="{81D60167-4931-47E6-BA6A-407CBD079E47}" type="slidenum">
              <a:rPr spc="25" dirty="0"/>
              <a:t>63</a:t>
            </a:fld>
            <a:endParaRPr spc="25" dirty="0"/>
          </a:p>
        </p:txBody>
      </p:sp>
      <p:sp>
        <p:nvSpPr>
          <p:cNvPr id="11" name="object 11"/>
          <p:cNvSpPr txBox="1"/>
          <p:nvPr/>
        </p:nvSpPr>
        <p:spPr>
          <a:xfrm>
            <a:off x="1826514" y="2779217"/>
            <a:ext cx="1843405" cy="513715"/>
          </a:xfrm>
          <a:prstGeom prst="rect">
            <a:avLst/>
          </a:prstGeom>
        </p:spPr>
        <p:txBody>
          <a:bodyPr vert="horz" wrap="square" lIns="0" tIns="12065" rIns="0" bIns="0" rtlCol="0">
            <a:spAutoFit/>
          </a:bodyPr>
          <a:lstStyle/>
          <a:p>
            <a:pPr marL="12700">
              <a:lnSpc>
                <a:spcPct val="100000"/>
              </a:lnSpc>
              <a:spcBef>
                <a:spcPts val="95"/>
              </a:spcBef>
            </a:pPr>
            <a:r>
              <a:rPr sz="1600" b="1" spc="-65" dirty="0">
                <a:solidFill>
                  <a:srgbClr val="FFFFFF"/>
                </a:solidFill>
                <a:latin typeface="Lucida Sans"/>
                <a:cs typeface="Lucida Sans"/>
              </a:rPr>
              <a:t>gene </a:t>
            </a:r>
            <a:r>
              <a:rPr sz="1600" b="1" spc="-60" dirty="0">
                <a:solidFill>
                  <a:srgbClr val="FFFFFF"/>
                </a:solidFill>
                <a:latin typeface="Lucida Sans"/>
                <a:cs typeface="Lucida Sans"/>
              </a:rPr>
              <a:t>count </a:t>
            </a:r>
            <a:r>
              <a:rPr sz="1600" b="1" spc="-5" dirty="0">
                <a:solidFill>
                  <a:srgbClr val="FFFFFF"/>
                </a:solidFill>
                <a:latin typeface="Microsoft YaHei UI"/>
                <a:cs typeface="Microsoft YaHei UI"/>
              </a:rPr>
              <a:t>取 </a:t>
            </a:r>
            <a:r>
              <a:rPr sz="1600" b="1" spc="-65" dirty="0">
                <a:solidFill>
                  <a:srgbClr val="FFFFFF"/>
                </a:solidFill>
                <a:latin typeface="Lucida Sans"/>
                <a:cs typeface="Lucida Sans"/>
              </a:rPr>
              <a:t>log</a:t>
            </a:r>
            <a:endParaRPr sz="1600" dirty="0">
              <a:latin typeface="Lucida Sans"/>
              <a:cs typeface="Lucida Sans"/>
            </a:endParaRPr>
          </a:p>
          <a:p>
            <a:pPr marL="12700">
              <a:lnSpc>
                <a:spcPct val="100000"/>
              </a:lnSpc>
              <a:spcBef>
                <a:spcPts val="5"/>
              </a:spcBef>
            </a:pPr>
            <a:r>
              <a:rPr sz="1600" b="1" spc="-45" dirty="0">
                <a:solidFill>
                  <a:srgbClr val="FFFFFF"/>
                </a:solidFill>
                <a:latin typeface="Lucida Sans"/>
                <a:cs typeface="Lucida Sans"/>
              </a:rPr>
              <a:t>(</a:t>
            </a:r>
            <a:r>
              <a:rPr sz="1600" b="1" spc="-5" dirty="0">
                <a:solidFill>
                  <a:srgbClr val="FFFFFF"/>
                </a:solidFill>
                <a:latin typeface="Microsoft YaHei UI"/>
                <a:cs typeface="Microsoft YaHei UI"/>
              </a:rPr>
              <a:t>或者</a:t>
            </a:r>
            <a:r>
              <a:rPr sz="1600" b="1" spc="-60" dirty="0">
                <a:solidFill>
                  <a:srgbClr val="FFFFFF"/>
                </a:solidFill>
                <a:latin typeface="Lucida Sans"/>
                <a:cs typeface="Lucida Sans"/>
              </a:rPr>
              <a:t>log2,</a:t>
            </a:r>
            <a:r>
              <a:rPr sz="1600" b="1" spc="-55" dirty="0">
                <a:solidFill>
                  <a:srgbClr val="FFFFFF"/>
                </a:solidFill>
                <a:latin typeface="Lucida Sans"/>
                <a:cs typeface="Lucida Sans"/>
              </a:rPr>
              <a:t> </a:t>
            </a:r>
            <a:r>
              <a:rPr sz="1600" b="1" spc="-90" dirty="0">
                <a:solidFill>
                  <a:srgbClr val="FFFFFF"/>
                </a:solidFill>
                <a:latin typeface="Lucida Sans"/>
                <a:cs typeface="Lucida Sans"/>
              </a:rPr>
              <a:t>log10)</a:t>
            </a:r>
            <a:endParaRPr sz="1600" dirty="0">
              <a:latin typeface="Lucida Sans"/>
              <a:cs typeface="Lucida Sans"/>
            </a:endParaRPr>
          </a:p>
        </p:txBody>
      </p:sp>
      <p:sp>
        <p:nvSpPr>
          <p:cNvPr id="12" name="object 12"/>
          <p:cNvSpPr txBox="1"/>
          <p:nvPr/>
        </p:nvSpPr>
        <p:spPr>
          <a:xfrm>
            <a:off x="5235066" y="2768854"/>
            <a:ext cx="1979295" cy="1250950"/>
          </a:xfrm>
          <a:prstGeom prst="rect">
            <a:avLst/>
          </a:prstGeom>
        </p:spPr>
        <p:txBody>
          <a:bodyPr vert="horz" wrap="square" lIns="0" tIns="12065" rIns="0" bIns="0" rtlCol="0">
            <a:spAutoFit/>
          </a:bodyPr>
          <a:lstStyle/>
          <a:p>
            <a:pPr marL="12700" marR="133985">
              <a:lnSpc>
                <a:spcPct val="100000"/>
              </a:lnSpc>
              <a:spcBef>
                <a:spcPts val="95"/>
              </a:spcBef>
            </a:pPr>
            <a:r>
              <a:rPr sz="1600" b="1" spc="-5" dirty="0">
                <a:solidFill>
                  <a:srgbClr val="FFFFFF"/>
                </a:solidFill>
                <a:latin typeface="+mn-ea"/>
                <a:cs typeface="Microsoft YaHei UI"/>
              </a:rPr>
              <a:t>使用第一步结果计算 基因均值</a:t>
            </a:r>
            <a:endParaRPr sz="1600" dirty="0">
              <a:latin typeface="+mn-ea"/>
              <a:cs typeface="Microsoft YaHei UI"/>
            </a:endParaRPr>
          </a:p>
          <a:p>
            <a:pPr marL="12700">
              <a:lnSpc>
                <a:spcPct val="100000"/>
              </a:lnSpc>
              <a:spcBef>
                <a:spcPts val="10"/>
              </a:spcBef>
            </a:pPr>
            <a:r>
              <a:rPr sz="1600" b="1" spc="-60" dirty="0">
                <a:solidFill>
                  <a:srgbClr val="FFFFFF"/>
                </a:solidFill>
                <a:latin typeface="+mn-ea"/>
                <a:cs typeface="Lucida Sans"/>
              </a:rPr>
              <a:t>Geometric</a:t>
            </a:r>
            <a:r>
              <a:rPr sz="1600" b="1" spc="-114" dirty="0">
                <a:solidFill>
                  <a:srgbClr val="FFFFFF"/>
                </a:solidFill>
                <a:latin typeface="+mn-ea"/>
                <a:cs typeface="Lucida Sans"/>
              </a:rPr>
              <a:t> </a:t>
            </a:r>
            <a:r>
              <a:rPr sz="1600" b="1" spc="-75" dirty="0">
                <a:solidFill>
                  <a:srgbClr val="FFFFFF"/>
                </a:solidFill>
                <a:latin typeface="+mn-ea"/>
                <a:cs typeface="Lucida Sans"/>
              </a:rPr>
              <a:t>Averages</a:t>
            </a:r>
            <a:endParaRPr sz="1600" dirty="0">
              <a:latin typeface="+mn-ea"/>
              <a:cs typeface="Lucida Sans"/>
            </a:endParaRPr>
          </a:p>
          <a:p>
            <a:pPr marL="13970">
              <a:lnSpc>
                <a:spcPct val="100000"/>
              </a:lnSpc>
              <a:spcBef>
                <a:spcPts val="185"/>
              </a:spcBef>
            </a:pPr>
            <a:r>
              <a:rPr sz="1400" b="0" dirty="0">
                <a:solidFill>
                  <a:srgbClr val="FFFFFF"/>
                </a:solidFill>
                <a:latin typeface="+mn-ea"/>
                <a:cs typeface="Microsoft YaHei UI Light"/>
              </a:rPr>
              <a:t>减少样本异常表达基因</a:t>
            </a:r>
            <a:endParaRPr sz="1400" dirty="0">
              <a:latin typeface="+mn-ea"/>
              <a:cs typeface="Microsoft YaHei UI Light"/>
            </a:endParaRPr>
          </a:p>
          <a:p>
            <a:pPr marL="13970">
              <a:lnSpc>
                <a:spcPct val="100000"/>
              </a:lnSpc>
              <a:spcBef>
                <a:spcPts val="335"/>
              </a:spcBef>
            </a:pPr>
            <a:r>
              <a:rPr sz="1400" b="0" dirty="0">
                <a:solidFill>
                  <a:srgbClr val="FFFFFF"/>
                </a:solidFill>
                <a:latin typeface="+mn-ea"/>
                <a:cs typeface="Microsoft YaHei UI Light"/>
              </a:rPr>
              <a:t>的影响</a:t>
            </a:r>
            <a:endParaRPr sz="1400" dirty="0">
              <a:latin typeface="+mn-ea"/>
              <a:cs typeface="Microsoft YaHei UI Light"/>
            </a:endParaRPr>
          </a:p>
        </p:txBody>
      </p:sp>
      <p:sp>
        <p:nvSpPr>
          <p:cNvPr id="13" name="object 13"/>
          <p:cNvSpPr txBox="1"/>
          <p:nvPr/>
        </p:nvSpPr>
        <p:spPr>
          <a:xfrm>
            <a:off x="1910333" y="4770882"/>
            <a:ext cx="2067560" cy="1171575"/>
          </a:xfrm>
          <a:prstGeom prst="rect">
            <a:avLst/>
          </a:prstGeom>
        </p:spPr>
        <p:txBody>
          <a:bodyPr vert="horz" wrap="square" lIns="0" tIns="12065" rIns="0" bIns="0" rtlCol="0">
            <a:spAutoFit/>
          </a:bodyPr>
          <a:lstStyle/>
          <a:p>
            <a:pPr marL="12700" marR="5080">
              <a:lnSpc>
                <a:spcPct val="100000"/>
              </a:lnSpc>
              <a:spcBef>
                <a:spcPts val="95"/>
              </a:spcBef>
            </a:pPr>
            <a:r>
              <a:rPr sz="1600" b="1" spc="-5" dirty="0">
                <a:solidFill>
                  <a:srgbClr val="FFFFFF"/>
                </a:solidFill>
                <a:latin typeface="+mn-ea"/>
                <a:cs typeface="Microsoft YaHei UI"/>
              </a:rPr>
              <a:t>基因实际</a:t>
            </a:r>
            <a:r>
              <a:rPr sz="1600" b="1" spc="20" dirty="0">
                <a:solidFill>
                  <a:srgbClr val="FFFFFF"/>
                </a:solidFill>
                <a:latin typeface="+mn-ea"/>
                <a:cs typeface="Microsoft YaHei UI"/>
              </a:rPr>
              <a:t> </a:t>
            </a:r>
            <a:r>
              <a:rPr sz="1600" b="1" spc="-70" dirty="0">
                <a:solidFill>
                  <a:srgbClr val="FFFFFF"/>
                </a:solidFill>
                <a:latin typeface="+mn-ea"/>
                <a:cs typeface="Lucida Sans"/>
              </a:rPr>
              <a:t>log</a:t>
            </a:r>
            <a:r>
              <a:rPr sz="1600" b="1" spc="-105" dirty="0">
                <a:solidFill>
                  <a:srgbClr val="FFFFFF"/>
                </a:solidFill>
                <a:latin typeface="+mn-ea"/>
                <a:cs typeface="Lucida Sans"/>
              </a:rPr>
              <a:t> </a:t>
            </a:r>
            <a:r>
              <a:rPr sz="1600" b="1" spc="-5" dirty="0">
                <a:solidFill>
                  <a:srgbClr val="FFFFFF"/>
                </a:solidFill>
                <a:latin typeface="+mn-ea"/>
                <a:cs typeface="Microsoft YaHei UI"/>
              </a:rPr>
              <a:t>值减去在 所有样本平均</a:t>
            </a:r>
            <a:r>
              <a:rPr sz="1600" b="1" spc="45" dirty="0">
                <a:solidFill>
                  <a:srgbClr val="FFFFFF"/>
                </a:solidFill>
                <a:latin typeface="+mn-ea"/>
                <a:cs typeface="Microsoft YaHei UI"/>
              </a:rPr>
              <a:t> </a:t>
            </a:r>
            <a:r>
              <a:rPr sz="1600" b="1" spc="-70" dirty="0">
                <a:solidFill>
                  <a:srgbClr val="FFFFFF"/>
                </a:solidFill>
                <a:latin typeface="+mn-ea"/>
                <a:cs typeface="Lucida Sans"/>
              </a:rPr>
              <a:t>log</a:t>
            </a:r>
            <a:r>
              <a:rPr sz="1600" b="1" spc="-65" dirty="0">
                <a:solidFill>
                  <a:srgbClr val="FFFFFF"/>
                </a:solidFill>
                <a:latin typeface="+mn-ea"/>
                <a:cs typeface="Lucida Sans"/>
              </a:rPr>
              <a:t> </a:t>
            </a:r>
            <a:r>
              <a:rPr sz="1600" b="1" spc="-5" dirty="0">
                <a:solidFill>
                  <a:srgbClr val="FFFFFF"/>
                </a:solidFill>
                <a:latin typeface="+mn-ea"/>
                <a:cs typeface="Microsoft YaHei UI"/>
              </a:rPr>
              <a:t>值</a:t>
            </a:r>
            <a:endParaRPr sz="1600">
              <a:latin typeface="+mn-ea"/>
              <a:cs typeface="Microsoft YaHei UI"/>
            </a:endParaRPr>
          </a:p>
          <a:p>
            <a:pPr marL="75565">
              <a:lnSpc>
                <a:spcPct val="100000"/>
              </a:lnSpc>
              <a:spcBef>
                <a:spcPts val="1490"/>
              </a:spcBef>
            </a:pPr>
            <a:r>
              <a:rPr sz="1400" b="0" dirty="0">
                <a:solidFill>
                  <a:srgbClr val="FFFFFF"/>
                </a:solidFill>
                <a:latin typeface="+mn-ea"/>
                <a:cs typeface="Microsoft YaHei UI Light"/>
              </a:rPr>
              <a:t>实质是基因实际</a:t>
            </a:r>
            <a:r>
              <a:rPr sz="1400" b="0" spc="-65" dirty="0">
                <a:solidFill>
                  <a:srgbClr val="FFFFFF"/>
                </a:solidFill>
                <a:latin typeface="+mn-ea"/>
                <a:cs typeface="Microsoft YaHei UI Light"/>
              </a:rPr>
              <a:t> </a:t>
            </a:r>
            <a:r>
              <a:rPr sz="1400" spc="-20" dirty="0">
                <a:solidFill>
                  <a:srgbClr val="FFFFFF"/>
                </a:solidFill>
                <a:latin typeface="+mn-ea"/>
                <a:cs typeface="Trebuchet MS"/>
              </a:rPr>
              <a:t>count</a:t>
            </a:r>
            <a:endParaRPr sz="1400">
              <a:latin typeface="+mn-ea"/>
              <a:cs typeface="Trebuchet MS"/>
            </a:endParaRPr>
          </a:p>
          <a:p>
            <a:pPr marL="75565">
              <a:lnSpc>
                <a:spcPct val="100000"/>
              </a:lnSpc>
              <a:spcBef>
                <a:spcPts val="335"/>
              </a:spcBef>
            </a:pPr>
            <a:r>
              <a:rPr sz="1400" b="0" dirty="0">
                <a:solidFill>
                  <a:srgbClr val="FFFFFF"/>
                </a:solidFill>
                <a:latin typeface="+mn-ea"/>
                <a:cs typeface="Microsoft YaHei UI Light"/>
              </a:rPr>
              <a:t>和平均</a:t>
            </a:r>
            <a:r>
              <a:rPr sz="1400" b="0" spc="-55" dirty="0">
                <a:solidFill>
                  <a:srgbClr val="FFFFFF"/>
                </a:solidFill>
                <a:latin typeface="+mn-ea"/>
                <a:cs typeface="Microsoft YaHei UI Light"/>
              </a:rPr>
              <a:t> </a:t>
            </a:r>
            <a:r>
              <a:rPr sz="1400" spc="-20" dirty="0">
                <a:solidFill>
                  <a:srgbClr val="FFFFFF"/>
                </a:solidFill>
                <a:latin typeface="+mn-ea"/>
                <a:cs typeface="Trebuchet MS"/>
              </a:rPr>
              <a:t>count</a:t>
            </a:r>
            <a:r>
              <a:rPr sz="1400" spc="-65" dirty="0">
                <a:solidFill>
                  <a:srgbClr val="FFFFFF"/>
                </a:solidFill>
                <a:latin typeface="+mn-ea"/>
                <a:cs typeface="Trebuchet MS"/>
              </a:rPr>
              <a:t> </a:t>
            </a:r>
            <a:r>
              <a:rPr sz="1400" b="0" dirty="0">
                <a:solidFill>
                  <a:srgbClr val="FFFFFF"/>
                </a:solidFill>
                <a:latin typeface="+mn-ea"/>
                <a:cs typeface="Microsoft YaHei UI Light"/>
              </a:rPr>
              <a:t>的比值</a:t>
            </a:r>
            <a:endParaRPr sz="1400">
              <a:latin typeface="+mn-ea"/>
              <a:cs typeface="Microsoft YaHei UI Light"/>
            </a:endParaRPr>
          </a:p>
        </p:txBody>
      </p:sp>
      <p:sp>
        <p:nvSpPr>
          <p:cNvPr id="14" name="object 14"/>
          <p:cNvSpPr txBox="1"/>
          <p:nvPr/>
        </p:nvSpPr>
        <p:spPr>
          <a:xfrm>
            <a:off x="5186171" y="4693920"/>
            <a:ext cx="2030095" cy="1185196"/>
          </a:xfrm>
          <a:prstGeom prst="rect">
            <a:avLst/>
          </a:prstGeom>
          <a:solidFill>
            <a:srgbClr val="5185B8"/>
          </a:solidFill>
        </p:spPr>
        <p:txBody>
          <a:bodyPr vert="horz" wrap="square" lIns="0" tIns="64135" rIns="0" bIns="0" rtlCol="0">
            <a:spAutoFit/>
          </a:bodyPr>
          <a:lstStyle/>
          <a:p>
            <a:pPr marL="60960">
              <a:lnSpc>
                <a:spcPct val="100000"/>
              </a:lnSpc>
              <a:spcBef>
                <a:spcPts val="505"/>
              </a:spcBef>
            </a:pPr>
            <a:r>
              <a:rPr sz="1600" b="1" spc="-10" dirty="0">
                <a:solidFill>
                  <a:srgbClr val="FFFFFF"/>
                </a:solidFill>
                <a:latin typeface="+mn-ea"/>
                <a:cs typeface="Microsoft YaHei UI"/>
              </a:rPr>
              <a:t>计算每个样本中第</a:t>
            </a:r>
            <a:r>
              <a:rPr sz="1600" b="1" spc="-140" dirty="0">
                <a:solidFill>
                  <a:srgbClr val="FFFFFF"/>
                </a:solidFill>
                <a:latin typeface="+mn-ea"/>
                <a:cs typeface="Lucida Sans"/>
              </a:rPr>
              <a:t>4</a:t>
            </a:r>
            <a:r>
              <a:rPr sz="1600" b="1" spc="-5" dirty="0">
                <a:solidFill>
                  <a:srgbClr val="FFFFFF"/>
                </a:solidFill>
                <a:latin typeface="+mn-ea"/>
                <a:cs typeface="Microsoft YaHei UI"/>
              </a:rPr>
              <a:t>步</a:t>
            </a:r>
            <a:endParaRPr sz="1600" dirty="0">
              <a:latin typeface="+mn-ea"/>
              <a:cs typeface="Microsoft YaHei UI"/>
            </a:endParaRPr>
          </a:p>
          <a:p>
            <a:pPr marL="60960">
              <a:lnSpc>
                <a:spcPct val="100000"/>
              </a:lnSpc>
            </a:pPr>
            <a:r>
              <a:rPr sz="1600" b="1" spc="-5" dirty="0">
                <a:solidFill>
                  <a:srgbClr val="FFFFFF"/>
                </a:solidFill>
                <a:latin typeface="+mn-ea"/>
                <a:cs typeface="Microsoft YaHei UI"/>
              </a:rPr>
              <a:t>结果中位数</a:t>
            </a:r>
            <a:r>
              <a:rPr sz="1600" b="1" spc="-70" dirty="0">
                <a:solidFill>
                  <a:srgbClr val="FFFFFF"/>
                </a:solidFill>
                <a:latin typeface="+mn-ea"/>
                <a:cs typeface="Lucida Sans"/>
              </a:rPr>
              <a:t>(median)</a:t>
            </a:r>
            <a:endParaRPr sz="1600" dirty="0">
              <a:latin typeface="+mn-ea"/>
              <a:cs typeface="Lucida Sans"/>
            </a:endParaRPr>
          </a:p>
          <a:p>
            <a:pPr marL="73660" marR="521970">
              <a:lnSpc>
                <a:spcPct val="120000"/>
              </a:lnSpc>
              <a:spcBef>
                <a:spcPts val="969"/>
              </a:spcBef>
            </a:pPr>
            <a:r>
              <a:rPr sz="1400" b="0" dirty="0">
                <a:solidFill>
                  <a:srgbClr val="FFFFFF"/>
                </a:solidFill>
                <a:latin typeface="+mn-ea"/>
                <a:cs typeface="Microsoft YaHei UI Light"/>
              </a:rPr>
              <a:t>区别于均值，降低 极端变化基因影响</a:t>
            </a:r>
            <a:endParaRPr sz="1400" dirty="0">
              <a:latin typeface="+mn-ea"/>
              <a:cs typeface="Microsoft YaHei UI Light"/>
            </a:endParaRPr>
          </a:p>
        </p:txBody>
      </p:sp>
      <p:sp>
        <p:nvSpPr>
          <p:cNvPr id="15" name="object 15"/>
          <p:cNvSpPr txBox="1"/>
          <p:nvPr/>
        </p:nvSpPr>
        <p:spPr>
          <a:xfrm>
            <a:off x="8576818" y="2809493"/>
            <a:ext cx="1891538" cy="1119794"/>
          </a:xfrm>
          <a:prstGeom prst="rect">
            <a:avLst/>
          </a:prstGeom>
        </p:spPr>
        <p:txBody>
          <a:bodyPr vert="horz" wrap="square" lIns="0" tIns="12065" rIns="0" bIns="0" rtlCol="0">
            <a:spAutoFit/>
          </a:bodyPr>
          <a:lstStyle/>
          <a:p>
            <a:pPr marL="12700" marR="5080">
              <a:lnSpc>
                <a:spcPct val="100000"/>
              </a:lnSpc>
              <a:spcBef>
                <a:spcPts val="95"/>
              </a:spcBef>
            </a:pPr>
            <a:r>
              <a:rPr sz="1600" b="1" spc="-5" dirty="0">
                <a:solidFill>
                  <a:srgbClr val="FFFFFF"/>
                </a:solidFill>
                <a:latin typeface="+mn-ea"/>
                <a:cs typeface="Microsoft YaHei UI"/>
              </a:rPr>
              <a:t>去除某个或几个样本 中</a:t>
            </a:r>
            <a:r>
              <a:rPr sz="1600" b="1" spc="-60" dirty="0">
                <a:solidFill>
                  <a:srgbClr val="FFFFFF"/>
                </a:solidFill>
                <a:latin typeface="+mn-ea"/>
                <a:cs typeface="Lucida Sans"/>
              </a:rPr>
              <a:t>count</a:t>
            </a:r>
            <a:r>
              <a:rPr sz="1600" b="1" spc="-5" dirty="0">
                <a:solidFill>
                  <a:srgbClr val="FFFFFF"/>
                </a:solidFill>
                <a:latin typeface="+mn-ea"/>
                <a:cs typeface="Microsoft YaHei UI"/>
              </a:rPr>
              <a:t>为</a:t>
            </a:r>
            <a:r>
              <a:rPr sz="1600" b="1" spc="-135" dirty="0">
                <a:solidFill>
                  <a:srgbClr val="FFFFFF"/>
                </a:solidFill>
                <a:latin typeface="+mn-ea"/>
                <a:cs typeface="Lucida Sans"/>
              </a:rPr>
              <a:t>0</a:t>
            </a:r>
            <a:r>
              <a:rPr sz="1600" b="1" spc="-5" dirty="0">
                <a:solidFill>
                  <a:srgbClr val="FFFFFF"/>
                </a:solidFill>
                <a:latin typeface="+mn-ea"/>
                <a:cs typeface="Microsoft YaHei UI"/>
              </a:rPr>
              <a:t>的基因</a:t>
            </a:r>
            <a:endParaRPr sz="1600" dirty="0">
              <a:latin typeface="+mn-ea"/>
              <a:cs typeface="Microsoft YaHei UI"/>
            </a:endParaRPr>
          </a:p>
          <a:p>
            <a:pPr marL="12700" marR="224154">
              <a:lnSpc>
                <a:spcPct val="120000"/>
              </a:lnSpc>
              <a:spcBef>
                <a:spcPts val="865"/>
              </a:spcBef>
            </a:pPr>
            <a:r>
              <a:rPr sz="1400" b="0" dirty="0">
                <a:solidFill>
                  <a:srgbClr val="FFFFFF"/>
                </a:solidFill>
                <a:latin typeface="+mn-ea"/>
                <a:cs typeface="Microsoft YaHei UI Light"/>
              </a:rPr>
              <a:t>关注在各种条件和组 织中表达稳定的基因</a:t>
            </a:r>
            <a:endParaRPr sz="1400" dirty="0">
              <a:latin typeface="+mn-ea"/>
              <a:cs typeface="Microsoft YaHei UI Light"/>
            </a:endParaRPr>
          </a:p>
        </p:txBody>
      </p:sp>
      <p:sp>
        <p:nvSpPr>
          <p:cNvPr id="16" name="object 16"/>
          <p:cNvSpPr txBox="1"/>
          <p:nvPr/>
        </p:nvSpPr>
        <p:spPr>
          <a:xfrm>
            <a:off x="8687816" y="4810505"/>
            <a:ext cx="1647189" cy="475771"/>
          </a:xfrm>
          <a:prstGeom prst="rect">
            <a:avLst/>
          </a:prstGeom>
        </p:spPr>
        <p:txBody>
          <a:bodyPr vert="horz" wrap="square" lIns="0" tIns="39370" rIns="0" bIns="0" rtlCol="0">
            <a:spAutoFit/>
          </a:bodyPr>
          <a:lstStyle/>
          <a:p>
            <a:pPr marL="12700" marR="5080">
              <a:lnSpc>
                <a:spcPts val="1730"/>
              </a:lnSpc>
              <a:spcBef>
                <a:spcPts val="310"/>
              </a:spcBef>
            </a:pPr>
            <a:r>
              <a:rPr sz="1600" b="1" spc="-5" dirty="0" err="1">
                <a:solidFill>
                  <a:srgbClr val="FFFFFF"/>
                </a:solidFill>
                <a:latin typeface="+mn-ea"/>
                <a:cs typeface="Microsoft YaHei UI"/>
              </a:rPr>
              <a:t>计算自然对数的中位数次幂</a:t>
            </a:r>
            <a:endParaRPr sz="1600" dirty="0">
              <a:latin typeface="+mn-ea"/>
              <a:cs typeface="Microsoft YaHei UI"/>
            </a:endParaRPr>
          </a:p>
        </p:txBody>
      </p:sp>
      <p:sp>
        <p:nvSpPr>
          <p:cNvPr id="17" name="object 17"/>
          <p:cNvSpPr txBox="1"/>
          <p:nvPr/>
        </p:nvSpPr>
        <p:spPr>
          <a:xfrm>
            <a:off x="1540891" y="1076405"/>
            <a:ext cx="8157913" cy="1209114"/>
          </a:xfrm>
          <a:prstGeom prst="rect">
            <a:avLst/>
          </a:prstGeom>
        </p:spPr>
        <p:txBody>
          <a:bodyPr vert="horz" wrap="square" lIns="0" tIns="150495" rIns="0" bIns="0" rtlCol="0">
            <a:spAutoFit/>
          </a:bodyPr>
          <a:lstStyle/>
          <a:p>
            <a:pPr marL="12700">
              <a:lnSpc>
                <a:spcPct val="100000"/>
              </a:lnSpc>
              <a:spcBef>
                <a:spcPts val="1185"/>
              </a:spcBef>
            </a:pPr>
            <a:r>
              <a:rPr sz="1800" b="0" spc="-5" dirty="0" err="1">
                <a:latin typeface="+mn-ea"/>
                <a:cs typeface="Microsoft YaHei UI Light"/>
              </a:rPr>
              <a:t>考虑样本的不同深度和不同</a:t>
            </a:r>
            <a:r>
              <a:rPr lang="zh-CN" altLang="en-US" spc="-5" dirty="0">
                <a:latin typeface="+mn-ea"/>
                <a:cs typeface="Microsoft YaHei UI Light"/>
              </a:rPr>
              <a:t>基因</a:t>
            </a:r>
            <a:r>
              <a:rPr sz="1800" b="0" spc="-5" dirty="0" err="1">
                <a:latin typeface="+mn-ea"/>
                <a:cs typeface="Microsoft YaHei UI Light"/>
              </a:rPr>
              <a:t>组成</a:t>
            </a:r>
            <a:endParaRPr sz="1800" dirty="0">
              <a:latin typeface="+mn-ea"/>
              <a:cs typeface="Microsoft YaHei UI Light"/>
            </a:endParaRPr>
          </a:p>
          <a:p>
            <a:pPr marL="12700" marR="5080">
              <a:lnSpc>
                <a:spcPct val="150000"/>
              </a:lnSpc>
              <a:spcBef>
                <a:spcPts val="5"/>
              </a:spcBef>
            </a:pPr>
            <a:r>
              <a:rPr sz="1800" spc="-35" dirty="0">
                <a:solidFill>
                  <a:srgbClr val="204F6C"/>
                </a:solidFill>
                <a:latin typeface="+mn-ea"/>
                <a:cs typeface="Trebuchet MS"/>
              </a:rPr>
              <a:t>normalization </a:t>
            </a:r>
            <a:r>
              <a:rPr sz="1800" spc="25" dirty="0">
                <a:solidFill>
                  <a:srgbClr val="204F6C"/>
                </a:solidFill>
                <a:latin typeface="+mn-ea"/>
                <a:cs typeface="Trebuchet MS"/>
              </a:rPr>
              <a:t>is </a:t>
            </a:r>
            <a:r>
              <a:rPr sz="1800" spc="-25" dirty="0">
                <a:solidFill>
                  <a:srgbClr val="204F6C"/>
                </a:solidFill>
                <a:latin typeface="+mn-ea"/>
                <a:cs typeface="Trebuchet MS"/>
              </a:rPr>
              <a:t>working </a:t>
            </a:r>
            <a:r>
              <a:rPr sz="1800" spc="-15" dirty="0">
                <a:solidFill>
                  <a:srgbClr val="204F6C"/>
                </a:solidFill>
                <a:latin typeface="+mn-ea"/>
                <a:cs typeface="Trebuchet MS"/>
              </a:rPr>
              <a:t>under </a:t>
            </a:r>
            <a:r>
              <a:rPr sz="1800" spc="-60" dirty="0">
                <a:solidFill>
                  <a:srgbClr val="204F6C"/>
                </a:solidFill>
                <a:latin typeface="+mn-ea"/>
                <a:cs typeface="Trebuchet MS"/>
              </a:rPr>
              <a:t>the </a:t>
            </a:r>
            <a:r>
              <a:rPr sz="1800" spc="10" dirty="0">
                <a:solidFill>
                  <a:srgbClr val="204F6C"/>
                </a:solidFill>
                <a:latin typeface="+mn-ea"/>
                <a:cs typeface="Trebuchet MS"/>
              </a:rPr>
              <a:t>assumption </a:t>
            </a:r>
            <a:r>
              <a:rPr sz="1800" spc="-95" dirty="0">
                <a:solidFill>
                  <a:srgbClr val="204F6C"/>
                </a:solidFill>
                <a:latin typeface="+mn-ea"/>
                <a:cs typeface="Trebuchet MS"/>
              </a:rPr>
              <a:t>that </a:t>
            </a:r>
            <a:r>
              <a:rPr sz="1800" spc="-5" dirty="0">
                <a:solidFill>
                  <a:srgbClr val="204F6C"/>
                </a:solidFill>
                <a:latin typeface="+mn-ea"/>
                <a:cs typeface="Trebuchet MS"/>
              </a:rPr>
              <a:t>most </a:t>
            </a:r>
            <a:r>
              <a:rPr sz="1800" spc="-65" dirty="0">
                <a:solidFill>
                  <a:srgbClr val="204F6C"/>
                </a:solidFill>
                <a:latin typeface="+mn-ea"/>
                <a:cs typeface="Trebuchet MS"/>
              </a:rPr>
              <a:t>of </a:t>
            </a:r>
            <a:r>
              <a:rPr sz="1800" spc="-60" dirty="0">
                <a:solidFill>
                  <a:srgbClr val="204F6C"/>
                </a:solidFill>
                <a:latin typeface="+mn-ea"/>
                <a:cs typeface="Trebuchet MS"/>
              </a:rPr>
              <a:t>the </a:t>
            </a:r>
            <a:r>
              <a:rPr sz="1800" spc="60" dirty="0">
                <a:solidFill>
                  <a:srgbClr val="204F6C"/>
                </a:solidFill>
                <a:latin typeface="+mn-ea"/>
                <a:cs typeface="Trebuchet MS"/>
              </a:rPr>
              <a:t>genes </a:t>
            </a:r>
            <a:r>
              <a:rPr sz="1800" spc="-10" dirty="0">
                <a:solidFill>
                  <a:srgbClr val="204F6C"/>
                </a:solidFill>
                <a:latin typeface="+mn-ea"/>
                <a:cs typeface="Trebuchet MS"/>
              </a:rPr>
              <a:t>are </a:t>
            </a:r>
            <a:r>
              <a:rPr sz="1800" spc="-60" dirty="0">
                <a:solidFill>
                  <a:srgbClr val="204F6C"/>
                </a:solidFill>
                <a:latin typeface="+mn-ea"/>
                <a:cs typeface="Trebuchet MS"/>
              </a:rPr>
              <a:t>not</a:t>
            </a:r>
            <a:r>
              <a:rPr lang="en-US" altLang="zh-CN" sz="1800" spc="-60" dirty="0">
                <a:solidFill>
                  <a:srgbClr val="204F6C"/>
                </a:solidFill>
                <a:latin typeface="+mn-ea"/>
                <a:cs typeface="Trebuchet MS"/>
              </a:rPr>
              <a:t> </a:t>
            </a:r>
            <a:r>
              <a:rPr lang="en-US" spc="-200" dirty="0">
                <a:solidFill>
                  <a:srgbClr val="204F6C"/>
                </a:solidFill>
                <a:latin typeface="+mn-ea"/>
                <a:cs typeface="Trebuchet MS"/>
              </a:rPr>
              <a:t>DE    </a:t>
            </a:r>
            <a:r>
              <a:rPr sz="1800" spc="20" dirty="0">
                <a:solidFill>
                  <a:srgbClr val="204F6C"/>
                </a:solidFill>
                <a:latin typeface="+mn-ea"/>
                <a:cs typeface="Trebuchet MS"/>
              </a:rPr>
              <a:t>and </a:t>
            </a:r>
            <a:r>
              <a:rPr sz="1800" spc="-20" dirty="0">
                <a:solidFill>
                  <a:srgbClr val="204F6C"/>
                </a:solidFill>
                <a:latin typeface="+mn-ea"/>
                <a:cs typeface="Trebuchet MS"/>
              </a:rPr>
              <a:t>only </a:t>
            </a:r>
            <a:r>
              <a:rPr sz="1800" spc="55" dirty="0">
                <a:solidFill>
                  <a:srgbClr val="204F6C"/>
                </a:solidFill>
                <a:latin typeface="+mn-ea"/>
                <a:cs typeface="Trebuchet MS"/>
              </a:rPr>
              <a:t>a </a:t>
            </a:r>
            <a:r>
              <a:rPr sz="1800" spc="-10" dirty="0">
                <a:solidFill>
                  <a:srgbClr val="204F6C"/>
                </a:solidFill>
                <a:latin typeface="+mn-ea"/>
                <a:cs typeface="Trebuchet MS"/>
              </a:rPr>
              <a:t>small </a:t>
            </a:r>
            <a:r>
              <a:rPr sz="1800" spc="25" dirty="0">
                <a:solidFill>
                  <a:srgbClr val="204F6C"/>
                </a:solidFill>
                <a:latin typeface="+mn-ea"/>
                <a:cs typeface="Trebuchet MS"/>
              </a:rPr>
              <a:t>subset </a:t>
            </a:r>
            <a:r>
              <a:rPr sz="1800" spc="-65" dirty="0">
                <a:solidFill>
                  <a:srgbClr val="204F6C"/>
                </a:solidFill>
                <a:latin typeface="+mn-ea"/>
                <a:cs typeface="Trebuchet MS"/>
              </a:rPr>
              <a:t>of </a:t>
            </a:r>
            <a:r>
              <a:rPr sz="1800" spc="60" dirty="0">
                <a:solidFill>
                  <a:srgbClr val="204F6C"/>
                </a:solidFill>
                <a:latin typeface="+mn-ea"/>
                <a:cs typeface="Trebuchet MS"/>
              </a:rPr>
              <a:t>genes</a:t>
            </a:r>
            <a:r>
              <a:rPr sz="1800" spc="-300" dirty="0">
                <a:solidFill>
                  <a:srgbClr val="204F6C"/>
                </a:solidFill>
                <a:latin typeface="+mn-ea"/>
                <a:cs typeface="Trebuchet MS"/>
              </a:rPr>
              <a:t> </a:t>
            </a:r>
            <a:r>
              <a:rPr sz="1800" spc="-10" dirty="0">
                <a:solidFill>
                  <a:srgbClr val="204F6C"/>
                </a:solidFill>
                <a:latin typeface="+mn-ea"/>
                <a:cs typeface="Trebuchet MS"/>
              </a:rPr>
              <a:t>are</a:t>
            </a:r>
            <a:r>
              <a:rPr lang="en-US" altLang="zh-CN" sz="1800" spc="-10" dirty="0">
                <a:solidFill>
                  <a:srgbClr val="204F6C"/>
                </a:solidFill>
                <a:latin typeface="+mn-ea"/>
                <a:cs typeface="Trebuchet MS"/>
              </a:rPr>
              <a:t> DE</a:t>
            </a:r>
            <a:endParaRPr sz="1800" dirty="0">
              <a:latin typeface="+mn-ea"/>
              <a:cs typeface="Trebuchet MS"/>
            </a:endParaRPr>
          </a:p>
        </p:txBody>
      </p:sp>
      <p:sp>
        <p:nvSpPr>
          <p:cNvPr id="18" name="矩形 17">
            <a:extLst>
              <a:ext uri="{FF2B5EF4-FFF2-40B4-BE49-F238E27FC236}">
                <a16:creationId xmlns:a16="http://schemas.microsoft.com/office/drawing/2014/main" id="{69B894E9-269C-447B-8736-4C5BD206DD09}"/>
              </a:ext>
            </a:extLst>
          </p:cNvPr>
          <p:cNvSpPr/>
          <p:nvPr/>
        </p:nvSpPr>
        <p:spPr>
          <a:xfrm>
            <a:off x="8598222" y="5438349"/>
            <a:ext cx="1398011" cy="316690"/>
          </a:xfrm>
          <a:prstGeom prst="rect">
            <a:avLst/>
          </a:prstGeom>
        </p:spPr>
        <p:txBody>
          <a:bodyPr wrap="none">
            <a:spAutoFit/>
          </a:bodyPr>
          <a:lstStyle/>
          <a:p>
            <a:pPr marL="12700">
              <a:lnSpc>
                <a:spcPts val="1710"/>
              </a:lnSpc>
            </a:pPr>
            <a:r>
              <a:rPr lang="en-US" altLang="zh-CN" b="1" spc="-30" dirty="0">
                <a:solidFill>
                  <a:srgbClr val="FFFFFF"/>
                </a:solidFill>
                <a:latin typeface="+mn-ea"/>
                <a:cs typeface="Lucida Sans"/>
              </a:rPr>
              <a:t>Size</a:t>
            </a:r>
            <a:r>
              <a:rPr lang="en-US" altLang="zh-CN" b="1" spc="-75" dirty="0">
                <a:solidFill>
                  <a:srgbClr val="FFFFFF"/>
                </a:solidFill>
                <a:latin typeface="+mn-ea"/>
                <a:cs typeface="Lucida Sans"/>
              </a:rPr>
              <a:t> </a:t>
            </a:r>
            <a:r>
              <a:rPr lang="en-US" altLang="zh-CN" b="1" spc="-65" dirty="0">
                <a:solidFill>
                  <a:srgbClr val="FFFFFF"/>
                </a:solidFill>
                <a:latin typeface="+mn-ea"/>
                <a:cs typeface="Lucida Sans"/>
              </a:rPr>
              <a:t>factors</a:t>
            </a:r>
            <a:endParaRPr lang="en-US" altLang="zh-CN" dirty="0">
              <a:latin typeface="+mn-ea"/>
              <a:cs typeface="Lucida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36808566-56A7-42FB-8F4A-29A74E5BF279}"/>
              </a:ext>
            </a:extLst>
          </p:cNvPr>
          <p:cNvSpPr>
            <a:spLocks noGrp="1"/>
          </p:cNvSpPr>
          <p:nvPr>
            <p:ph type="sldNum" sz="quarter" idx="7"/>
          </p:nvPr>
        </p:nvSpPr>
        <p:spPr/>
        <p:txBody>
          <a:bodyPr/>
          <a:lstStyle/>
          <a:p>
            <a:pPr marL="25400">
              <a:lnSpc>
                <a:spcPct val="100000"/>
              </a:lnSpc>
            </a:pPr>
            <a:fld id="{81D60167-4931-47E6-BA6A-407CBD079E47}" type="slidenum">
              <a:rPr lang="en-US" altLang="zh-CN" spc="25" smtClean="0"/>
              <a:t>64</a:t>
            </a:fld>
            <a:endParaRPr lang="en-US" altLang="zh-CN" spc="25" dirty="0"/>
          </a:p>
        </p:txBody>
      </p:sp>
      <p:sp>
        <p:nvSpPr>
          <p:cNvPr id="13" name="文本框 12">
            <a:extLst>
              <a:ext uri="{FF2B5EF4-FFF2-40B4-BE49-F238E27FC236}">
                <a16:creationId xmlns:a16="http://schemas.microsoft.com/office/drawing/2014/main" id="{43A75F82-A641-434D-92FE-58C15283F50C}"/>
              </a:ext>
            </a:extLst>
          </p:cNvPr>
          <p:cNvSpPr txBox="1"/>
          <p:nvPr/>
        </p:nvSpPr>
        <p:spPr>
          <a:xfrm>
            <a:off x="152400" y="2527598"/>
            <a:ext cx="4191000" cy="369332"/>
          </a:xfrm>
          <a:prstGeom prst="rect">
            <a:avLst/>
          </a:prstGeom>
          <a:noFill/>
        </p:spPr>
        <p:txBody>
          <a:bodyPr wrap="square" rtlCol="0">
            <a:spAutoFit/>
          </a:bodyPr>
          <a:lstStyle/>
          <a:p>
            <a:r>
              <a:rPr lang="zh-CN" altLang="en-US" dirty="0">
                <a:solidFill>
                  <a:srgbClr val="00B050"/>
                </a:solidFill>
                <a:latin typeface="+mn-ea"/>
              </a:rPr>
              <a:t>对数转换</a:t>
            </a:r>
          </a:p>
        </p:txBody>
      </p:sp>
      <p:sp>
        <p:nvSpPr>
          <p:cNvPr id="14" name="文本框 13">
            <a:extLst>
              <a:ext uri="{FF2B5EF4-FFF2-40B4-BE49-F238E27FC236}">
                <a16:creationId xmlns:a16="http://schemas.microsoft.com/office/drawing/2014/main" id="{78FB1424-6BD4-45F3-806F-5245B63C58E5}"/>
              </a:ext>
            </a:extLst>
          </p:cNvPr>
          <p:cNvSpPr txBox="1"/>
          <p:nvPr/>
        </p:nvSpPr>
        <p:spPr>
          <a:xfrm>
            <a:off x="152400" y="3956178"/>
            <a:ext cx="2590800" cy="369332"/>
          </a:xfrm>
          <a:prstGeom prst="rect">
            <a:avLst/>
          </a:prstGeom>
          <a:noFill/>
        </p:spPr>
        <p:txBody>
          <a:bodyPr wrap="square" rtlCol="0">
            <a:spAutoFit/>
          </a:bodyPr>
          <a:lstStyle/>
          <a:p>
            <a:r>
              <a:rPr lang="zh-CN" altLang="en-US" dirty="0">
                <a:solidFill>
                  <a:srgbClr val="00B050"/>
                </a:solidFill>
                <a:latin typeface="+mn-ea"/>
              </a:rPr>
              <a:t>行平均值</a:t>
            </a:r>
          </a:p>
        </p:txBody>
      </p:sp>
      <p:sp>
        <p:nvSpPr>
          <p:cNvPr id="15" name="矩形 14">
            <a:extLst>
              <a:ext uri="{FF2B5EF4-FFF2-40B4-BE49-F238E27FC236}">
                <a16:creationId xmlns:a16="http://schemas.microsoft.com/office/drawing/2014/main" id="{278B3E5A-580A-4460-87AA-B10841BB9B06}"/>
              </a:ext>
            </a:extLst>
          </p:cNvPr>
          <p:cNvSpPr/>
          <p:nvPr/>
        </p:nvSpPr>
        <p:spPr>
          <a:xfrm>
            <a:off x="152400" y="5385248"/>
            <a:ext cx="5943600" cy="373115"/>
          </a:xfrm>
          <a:prstGeom prst="rect">
            <a:avLst/>
          </a:prstGeom>
        </p:spPr>
        <p:txBody>
          <a:bodyPr wrap="square">
            <a:spAutoFit/>
          </a:bodyPr>
          <a:lstStyle/>
          <a:p>
            <a:pPr>
              <a:lnSpc>
                <a:spcPts val="2300"/>
              </a:lnSpc>
              <a:tabLst>
                <a:tab pos="76200" algn="l"/>
              </a:tabLst>
            </a:pPr>
            <a:r>
              <a:rPr lang="en-US" altLang="zh-CN" dirty="0" err="1">
                <a:solidFill>
                  <a:srgbClr val="00B050"/>
                </a:solidFill>
                <a:latin typeface="+mn-ea"/>
                <a:cs typeface="微软雅黑" pitchFamily="18" charset="0"/>
              </a:rPr>
              <a:t>转换为与原始矩阵同样的标度，获得几何平均值</a:t>
            </a:r>
            <a:endParaRPr lang="en-US" altLang="zh-CN" dirty="0">
              <a:solidFill>
                <a:srgbClr val="00B050"/>
              </a:solidFill>
              <a:latin typeface="+mn-ea"/>
              <a:cs typeface="微软雅黑" pitchFamily="18" charset="0"/>
            </a:endParaRPr>
          </a:p>
        </p:txBody>
      </p:sp>
      <p:sp>
        <p:nvSpPr>
          <p:cNvPr id="18" name="矩形 17">
            <a:extLst>
              <a:ext uri="{FF2B5EF4-FFF2-40B4-BE49-F238E27FC236}">
                <a16:creationId xmlns:a16="http://schemas.microsoft.com/office/drawing/2014/main" id="{754F3AD0-ABDD-4CD5-B9AC-5FEE01A1A356}"/>
              </a:ext>
            </a:extLst>
          </p:cNvPr>
          <p:cNvSpPr/>
          <p:nvPr/>
        </p:nvSpPr>
        <p:spPr>
          <a:xfrm>
            <a:off x="152400" y="1147825"/>
            <a:ext cx="6096000" cy="1200329"/>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r>
              <a:rPr lang="zh-CN" altLang="en-US" dirty="0"/>
              <a:t>matrix &lt;- matrix(sample(0:10,16, replace=T),nrow=4)</a:t>
            </a:r>
          </a:p>
          <a:p>
            <a:r>
              <a:rPr lang="zh-CN" altLang="en-US" dirty="0"/>
              <a:t>rownames(matrix) &lt;- paste0("Gene",1:nrow(matrix))</a:t>
            </a:r>
          </a:p>
          <a:p>
            <a:r>
              <a:rPr lang="zh-CN" altLang="en-US" dirty="0"/>
              <a:t>colnames(matrix) &lt;- paste0("Samp",1:ncol(matrix))</a:t>
            </a:r>
          </a:p>
          <a:p>
            <a:r>
              <a:rPr lang="zh-CN" altLang="en-US" dirty="0"/>
              <a:t>matrix</a:t>
            </a:r>
          </a:p>
        </p:txBody>
      </p:sp>
      <p:sp>
        <p:nvSpPr>
          <p:cNvPr id="19" name="矩形 18">
            <a:extLst>
              <a:ext uri="{FF2B5EF4-FFF2-40B4-BE49-F238E27FC236}">
                <a16:creationId xmlns:a16="http://schemas.microsoft.com/office/drawing/2014/main" id="{4B08E135-F924-4934-BCAD-8772183E848B}"/>
              </a:ext>
            </a:extLst>
          </p:cNvPr>
          <p:cNvSpPr/>
          <p:nvPr/>
        </p:nvSpPr>
        <p:spPr>
          <a:xfrm>
            <a:off x="152400" y="3107041"/>
            <a:ext cx="6096000" cy="646331"/>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r>
              <a:rPr lang="zh-CN" altLang="en-US" dirty="0"/>
              <a:t>matrix_log &lt;- log(matrix)</a:t>
            </a:r>
          </a:p>
          <a:p>
            <a:r>
              <a:rPr lang="zh-CN" altLang="en-US" dirty="0"/>
              <a:t>matrix_log</a:t>
            </a:r>
          </a:p>
        </p:txBody>
      </p:sp>
      <p:sp>
        <p:nvSpPr>
          <p:cNvPr id="20" name="矩形 19">
            <a:extLst>
              <a:ext uri="{FF2B5EF4-FFF2-40B4-BE49-F238E27FC236}">
                <a16:creationId xmlns:a16="http://schemas.microsoft.com/office/drawing/2014/main" id="{08B35E96-FA54-4215-9848-E91AAC5F1261}"/>
              </a:ext>
            </a:extLst>
          </p:cNvPr>
          <p:cNvSpPr/>
          <p:nvPr/>
        </p:nvSpPr>
        <p:spPr>
          <a:xfrm>
            <a:off x="152400" y="4494069"/>
            <a:ext cx="6096000" cy="646331"/>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r>
              <a:rPr lang="zh-CN" altLang="en-US" dirty="0"/>
              <a:t>matrix_rowmeans &lt;- rowMeans(matrix_log)</a:t>
            </a:r>
          </a:p>
          <a:p>
            <a:r>
              <a:rPr lang="zh-CN" altLang="en-US" dirty="0"/>
              <a:t>matrix_rowmeans</a:t>
            </a:r>
          </a:p>
        </p:txBody>
      </p:sp>
      <p:sp>
        <p:nvSpPr>
          <p:cNvPr id="21" name="矩形 20">
            <a:extLst>
              <a:ext uri="{FF2B5EF4-FFF2-40B4-BE49-F238E27FC236}">
                <a16:creationId xmlns:a16="http://schemas.microsoft.com/office/drawing/2014/main" id="{DB10F274-3DD7-4037-A040-6303F72FA7D7}"/>
              </a:ext>
            </a:extLst>
          </p:cNvPr>
          <p:cNvSpPr/>
          <p:nvPr/>
        </p:nvSpPr>
        <p:spPr>
          <a:xfrm>
            <a:off x="152400" y="6003212"/>
            <a:ext cx="6096000" cy="646331"/>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r>
              <a:rPr lang="zh-CN" altLang="en-US" dirty="0"/>
              <a:t>geo_means &lt;- exp(matrix_rowmeans)</a:t>
            </a:r>
          </a:p>
          <a:p>
            <a:r>
              <a:rPr lang="zh-CN" altLang="en-US" dirty="0"/>
              <a:t>geo_means</a:t>
            </a:r>
          </a:p>
        </p:txBody>
      </p:sp>
      <p:pic>
        <p:nvPicPr>
          <p:cNvPr id="26" name="图片 25">
            <a:extLst>
              <a:ext uri="{FF2B5EF4-FFF2-40B4-BE49-F238E27FC236}">
                <a16:creationId xmlns:a16="http://schemas.microsoft.com/office/drawing/2014/main" id="{E8337312-F03D-4AC5-8B9D-CAC09DA34B17}"/>
              </a:ext>
            </a:extLst>
          </p:cNvPr>
          <p:cNvPicPr>
            <a:picLocks noChangeAspect="1"/>
          </p:cNvPicPr>
          <p:nvPr/>
        </p:nvPicPr>
        <p:blipFill>
          <a:blip r:embed="rId2"/>
          <a:stretch>
            <a:fillRect/>
          </a:stretch>
        </p:blipFill>
        <p:spPr>
          <a:xfrm>
            <a:off x="6400803" y="1081239"/>
            <a:ext cx="4086225" cy="1333500"/>
          </a:xfrm>
          <a:prstGeom prst="rect">
            <a:avLst/>
          </a:prstGeom>
        </p:spPr>
      </p:pic>
      <p:pic>
        <p:nvPicPr>
          <p:cNvPr id="27" name="图片 26">
            <a:extLst>
              <a:ext uri="{FF2B5EF4-FFF2-40B4-BE49-F238E27FC236}">
                <a16:creationId xmlns:a16="http://schemas.microsoft.com/office/drawing/2014/main" id="{80C1C0E2-A5A4-45E7-8A03-479C27484FD8}"/>
              </a:ext>
            </a:extLst>
          </p:cNvPr>
          <p:cNvPicPr>
            <a:picLocks noChangeAspect="1"/>
          </p:cNvPicPr>
          <p:nvPr/>
        </p:nvPicPr>
        <p:blipFill>
          <a:blip r:embed="rId3"/>
          <a:stretch>
            <a:fillRect/>
          </a:stretch>
        </p:blipFill>
        <p:spPr>
          <a:xfrm>
            <a:off x="6341029" y="2919270"/>
            <a:ext cx="5347494" cy="1182700"/>
          </a:xfrm>
          <a:prstGeom prst="rect">
            <a:avLst/>
          </a:prstGeom>
        </p:spPr>
      </p:pic>
      <p:pic>
        <p:nvPicPr>
          <p:cNvPr id="28" name="图片 27">
            <a:extLst>
              <a:ext uri="{FF2B5EF4-FFF2-40B4-BE49-F238E27FC236}">
                <a16:creationId xmlns:a16="http://schemas.microsoft.com/office/drawing/2014/main" id="{76B0B3CC-CB1C-4F7B-8ED4-A6137CD8C12B}"/>
              </a:ext>
            </a:extLst>
          </p:cNvPr>
          <p:cNvPicPr>
            <a:picLocks noChangeAspect="1"/>
          </p:cNvPicPr>
          <p:nvPr/>
        </p:nvPicPr>
        <p:blipFill>
          <a:blip r:embed="rId4"/>
          <a:stretch>
            <a:fillRect/>
          </a:stretch>
        </p:blipFill>
        <p:spPr>
          <a:xfrm>
            <a:off x="6495414" y="4536246"/>
            <a:ext cx="5038725" cy="561975"/>
          </a:xfrm>
          <a:prstGeom prst="rect">
            <a:avLst/>
          </a:prstGeom>
        </p:spPr>
      </p:pic>
      <p:pic>
        <p:nvPicPr>
          <p:cNvPr id="29" name="图片 28">
            <a:extLst>
              <a:ext uri="{FF2B5EF4-FFF2-40B4-BE49-F238E27FC236}">
                <a16:creationId xmlns:a16="http://schemas.microsoft.com/office/drawing/2014/main" id="{1E7285F3-2943-4B67-BFD8-138669A3B789}"/>
              </a:ext>
            </a:extLst>
          </p:cNvPr>
          <p:cNvPicPr>
            <a:picLocks noChangeAspect="1"/>
          </p:cNvPicPr>
          <p:nvPr/>
        </p:nvPicPr>
        <p:blipFill>
          <a:blip r:embed="rId5"/>
          <a:stretch>
            <a:fillRect/>
          </a:stretch>
        </p:blipFill>
        <p:spPr>
          <a:xfrm>
            <a:off x="6495414" y="5855709"/>
            <a:ext cx="4953000" cy="571500"/>
          </a:xfrm>
          <a:prstGeom prst="rect">
            <a:avLst/>
          </a:prstGeom>
        </p:spPr>
      </p:pic>
      <p:sp>
        <p:nvSpPr>
          <p:cNvPr id="30" name="object 2">
            <a:extLst>
              <a:ext uri="{FF2B5EF4-FFF2-40B4-BE49-F238E27FC236}">
                <a16:creationId xmlns:a16="http://schemas.microsoft.com/office/drawing/2014/main" id="{E048C600-F304-4A49-A361-B390C559185E}"/>
              </a:ext>
            </a:extLst>
          </p:cNvPr>
          <p:cNvSpPr txBox="1">
            <a:spLocks noGrp="1"/>
          </p:cNvSpPr>
          <p:nvPr>
            <p:ph type="title"/>
          </p:nvPr>
        </p:nvSpPr>
        <p:spPr>
          <a:xfrm>
            <a:off x="657859" y="531622"/>
            <a:ext cx="10876280" cy="452119"/>
          </a:xfrm>
          <a:prstGeom prst="rect">
            <a:avLst/>
          </a:prstGeom>
        </p:spPr>
        <p:txBody>
          <a:bodyPr vert="horz" wrap="square" lIns="0" tIns="12065" rIns="0" bIns="0" rtlCol="0">
            <a:spAutoFit/>
          </a:bodyPr>
          <a:lstStyle/>
          <a:p>
            <a:pPr marL="12700">
              <a:lnSpc>
                <a:spcPct val="100000"/>
              </a:lnSpc>
              <a:spcBef>
                <a:spcPts val="95"/>
              </a:spcBef>
              <a:tabLst>
                <a:tab pos="10862945" algn="l"/>
              </a:tabLst>
            </a:pPr>
            <a:r>
              <a:rPr b="0" spc="10" dirty="0">
                <a:latin typeface="+mj-ea"/>
                <a:cs typeface="Times New Roman"/>
              </a:rPr>
              <a:t> </a:t>
            </a:r>
            <a:r>
              <a:rPr spc="-5" dirty="0">
                <a:latin typeface="+mj-ea"/>
              </a:rPr>
              <a:t>差异表达分析</a:t>
            </a:r>
            <a:r>
              <a:rPr spc="60" dirty="0">
                <a:latin typeface="+mj-ea"/>
              </a:rPr>
              <a:t> </a:t>
            </a:r>
            <a:r>
              <a:rPr b="1" spc="-40" dirty="0">
                <a:latin typeface="+mj-ea"/>
                <a:cs typeface="Lucida Sans"/>
              </a:rPr>
              <a:t>DESeq2</a:t>
            </a:r>
            <a:r>
              <a:rPr b="1" spc="-140" dirty="0">
                <a:latin typeface="+mj-ea"/>
                <a:cs typeface="Lucida Sans"/>
              </a:rPr>
              <a:t> </a:t>
            </a:r>
            <a:r>
              <a:rPr spc="-5" dirty="0">
                <a:latin typeface="+mj-ea"/>
              </a:rPr>
              <a:t>原理	</a:t>
            </a:r>
          </a:p>
        </p:txBody>
      </p:sp>
    </p:spTree>
    <p:extLst>
      <p:ext uri="{BB962C8B-B14F-4D97-AF65-F5344CB8AC3E}">
        <p14:creationId xmlns:p14="http://schemas.microsoft.com/office/powerpoint/2010/main" val="8577581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299FB4E-9DB0-40D4-A4DB-4910A9FC0ED4}"/>
              </a:ext>
            </a:extLst>
          </p:cNvPr>
          <p:cNvSpPr>
            <a:spLocks noGrp="1"/>
          </p:cNvSpPr>
          <p:nvPr>
            <p:ph type="sldNum" sz="quarter" idx="7"/>
          </p:nvPr>
        </p:nvSpPr>
        <p:spPr/>
        <p:txBody>
          <a:bodyPr/>
          <a:lstStyle/>
          <a:p>
            <a:pPr marL="25400">
              <a:lnSpc>
                <a:spcPct val="100000"/>
              </a:lnSpc>
            </a:pPr>
            <a:fld id="{81D60167-4931-47E6-BA6A-407CBD079E47}" type="slidenum">
              <a:rPr lang="en-US" altLang="zh-CN" spc="25" smtClean="0"/>
              <a:t>65</a:t>
            </a:fld>
            <a:endParaRPr lang="en-US" altLang="zh-CN" spc="25" dirty="0"/>
          </a:p>
        </p:txBody>
      </p:sp>
      <p:sp>
        <p:nvSpPr>
          <p:cNvPr id="5" name="矩形 4">
            <a:extLst>
              <a:ext uri="{FF2B5EF4-FFF2-40B4-BE49-F238E27FC236}">
                <a16:creationId xmlns:a16="http://schemas.microsoft.com/office/drawing/2014/main" id="{BE9E3763-F22D-418F-851B-4CD2792A607A}"/>
              </a:ext>
            </a:extLst>
          </p:cNvPr>
          <p:cNvSpPr/>
          <p:nvPr/>
        </p:nvSpPr>
        <p:spPr>
          <a:xfrm>
            <a:off x="535232" y="3435851"/>
            <a:ext cx="4945585"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zh-CN" altLang="en-US" dirty="0"/>
              <a:t>apply(matrix, 2, function(cnts){(cnts/geo_means)})</a:t>
            </a:r>
          </a:p>
        </p:txBody>
      </p:sp>
      <p:pic>
        <p:nvPicPr>
          <p:cNvPr id="6" name="图片 5">
            <a:extLst>
              <a:ext uri="{FF2B5EF4-FFF2-40B4-BE49-F238E27FC236}">
                <a16:creationId xmlns:a16="http://schemas.microsoft.com/office/drawing/2014/main" id="{E499EBD0-D4F7-4029-99BB-4C0E898AFD91}"/>
              </a:ext>
            </a:extLst>
          </p:cNvPr>
          <p:cNvPicPr>
            <a:picLocks noChangeAspect="1"/>
          </p:cNvPicPr>
          <p:nvPr/>
        </p:nvPicPr>
        <p:blipFill>
          <a:blip r:embed="rId2"/>
          <a:stretch>
            <a:fillRect/>
          </a:stretch>
        </p:blipFill>
        <p:spPr>
          <a:xfrm>
            <a:off x="690394" y="1219200"/>
            <a:ext cx="4086225" cy="1333500"/>
          </a:xfrm>
          <a:prstGeom prst="rect">
            <a:avLst/>
          </a:prstGeom>
        </p:spPr>
      </p:pic>
      <p:pic>
        <p:nvPicPr>
          <p:cNvPr id="7" name="图片 6">
            <a:extLst>
              <a:ext uri="{FF2B5EF4-FFF2-40B4-BE49-F238E27FC236}">
                <a16:creationId xmlns:a16="http://schemas.microsoft.com/office/drawing/2014/main" id="{24865364-E51B-4DF7-B91D-6294B58BCBF1}"/>
              </a:ext>
            </a:extLst>
          </p:cNvPr>
          <p:cNvPicPr>
            <a:picLocks noChangeAspect="1"/>
          </p:cNvPicPr>
          <p:nvPr/>
        </p:nvPicPr>
        <p:blipFill>
          <a:blip r:embed="rId3"/>
          <a:stretch>
            <a:fillRect/>
          </a:stretch>
        </p:blipFill>
        <p:spPr>
          <a:xfrm>
            <a:off x="5734050" y="1255160"/>
            <a:ext cx="4953000" cy="571500"/>
          </a:xfrm>
          <a:prstGeom prst="rect">
            <a:avLst/>
          </a:prstGeom>
        </p:spPr>
      </p:pic>
      <p:sp>
        <p:nvSpPr>
          <p:cNvPr id="8" name="矩形 7">
            <a:extLst>
              <a:ext uri="{FF2B5EF4-FFF2-40B4-BE49-F238E27FC236}">
                <a16:creationId xmlns:a16="http://schemas.microsoft.com/office/drawing/2014/main" id="{C1E6DD70-07D8-4E66-A902-11B331F68478}"/>
              </a:ext>
            </a:extLst>
          </p:cNvPr>
          <p:cNvSpPr/>
          <p:nvPr/>
        </p:nvSpPr>
        <p:spPr>
          <a:xfrm>
            <a:off x="838200" y="2868152"/>
            <a:ext cx="4339650" cy="369332"/>
          </a:xfrm>
          <a:prstGeom prst="rect">
            <a:avLst/>
          </a:prstGeom>
        </p:spPr>
        <p:txBody>
          <a:bodyPr wrap="none">
            <a:spAutoFit/>
          </a:bodyPr>
          <a:lstStyle/>
          <a:p>
            <a:r>
              <a:rPr lang="en-US" altLang="zh-CN" dirty="0" err="1">
                <a:solidFill>
                  <a:srgbClr val="00B050"/>
                </a:solidFill>
                <a:latin typeface="+mn-ea"/>
                <a:cs typeface="微软雅黑" pitchFamily="18" charset="0"/>
              </a:rPr>
              <a:t>每个样品的基因对应除以相应的几何均值</a:t>
            </a:r>
            <a:endParaRPr lang="zh-CN" altLang="en-US" dirty="0">
              <a:solidFill>
                <a:srgbClr val="00B050"/>
              </a:solidFill>
              <a:latin typeface="+mn-ea"/>
            </a:endParaRPr>
          </a:p>
        </p:txBody>
      </p:sp>
      <p:sp>
        <p:nvSpPr>
          <p:cNvPr id="9" name="矩形 8">
            <a:extLst>
              <a:ext uri="{FF2B5EF4-FFF2-40B4-BE49-F238E27FC236}">
                <a16:creationId xmlns:a16="http://schemas.microsoft.com/office/drawing/2014/main" id="{6985EB2E-E5C1-429A-BF29-E71669094ED1}"/>
              </a:ext>
            </a:extLst>
          </p:cNvPr>
          <p:cNvSpPr/>
          <p:nvPr/>
        </p:nvSpPr>
        <p:spPr>
          <a:xfrm>
            <a:off x="838200" y="4021835"/>
            <a:ext cx="3104504" cy="369332"/>
          </a:xfrm>
          <a:prstGeom prst="rect">
            <a:avLst/>
          </a:prstGeom>
        </p:spPr>
        <p:txBody>
          <a:bodyPr wrap="none">
            <a:spAutoFit/>
          </a:bodyPr>
          <a:lstStyle/>
          <a:p>
            <a:r>
              <a:rPr lang="en-US" altLang="zh-CN" dirty="0" err="1">
                <a:solidFill>
                  <a:srgbClr val="00B050"/>
                </a:solidFill>
                <a:latin typeface="+mn-ea"/>
                <a:cs typeface="微软雅黑" pitchFamily="18" charset="0"/>
              </a:rPr>
              <a:t>求取中位数，获得</a:t>
            </a:r>
            <a:r>
              <a:rPr lang="en-US" altLang="zh-CN" dirty="0" err="1">
                <a:solidFill>
                  <a:srgbClr val="00B050"/>
                </a:solidFill>
                <a:latin typeface="+mn-ea"/>
                <a:cs typeface="Times New Roman" pitchFamily="18" charset="0"/>
              </a:rPr>
              <a:t>size</a:t>
            </a:r>
            <a:r>
              <a:rPr lang="en-US" altLang="zh-CN" dirty="0">
                <a:solidFill>
                  <a:srgbClr val="00B050"/>
                </a:solidFill>
                <a:latin typeface="+mn-ea"/>
                <a:cs typeface="Times New Roman" pitchFamily="18" charset="0"/>
              </a:rPr>
              <a:t> factor</a:t>
            </a:r>
            <a:endParaRPr lang="zh-CN" altLang="en-US" dirty="0">
              <a:solidFill>
                <a:srgbClr val="00B050"/>
              </a:solidFill>
              <a:latin typeface="+mn-ea"/>
            </a:endParaRPr>
          </a:p>
        </p:txBody>
      </p:sp>
      <p:sp>
        <p:nvSpPr>
          <p:cNvPr id="10" name="矩形 9">
            <a:extLst>
              <a:ext uri="{FF2B5EF4-FFF2-40B4-BE49-F238E27FC236}">
                <a16:creationId xmlns:a16="http://schemas.microsoft.com/office/drawing/2014/main" id="{85DD60B3-1A31-4B83-ABA1-A2842B646042}"/>
              </a:ext>
            </a:extLst>
          </p:cNvPr>
          <p:cNvSpPr/>
          <p:nvPr/>
        </p:nvSpPr>
        <p:spPr>
          <a:xfrm>
            <a:off x="838200" y="5696444"/>
            <a:ext cx="4309962" cy="369332"/>
          </a:xfrm>
          <a:prstGeom prst="rect">
            <a:avLst/>
          </a:prstGeom>
        </p:spPr>
        <p:txBody>
          <a:bodyPr wrap="none">
            <a:spAutoFit/>
          </a:bodyPr>
          <a:lstStyle/>
          <a:p>
            <a:r>
              <a:rPr lang="en-US" altLang="zh-CN" dirty="0" err="1">
                <a:solidFill>
                  <a:srgbClr val="00B050"/>
                </a:solidFill>
                <a:latin typeface="+mn-ea"/>
                <a:cs typeface="微软雅黑" pitchFamily="18" charset="0"/>
              </a:rPr>
              <a:t>原始矩阵除以自己样品对应的</a:t>
            </a:r>
            <a:r>
              <a:rPr lang="en-US" altLang="zh-CN" dirty="0">
                <a:solidFill>
                  <a:srgbClr val="00B050"/>
                </a:solidFill>
                <a:latin typeface="+mn-ea"/>
                <a:cs typeface="Times New Roman" pitchFamily="18" charset="0"/>
              </a:rPr>
              <a:t> size factor</a:t>
            </a:r>
            <a:endParaRPr lang="zh-CN" altLang="en-US" dirty="0">
              <a:solidFill>
                <a:srgbClr val="00B050"/>
              </a:solidFill>
              <a:latin typeface="+mn-ea"/>
            </a:endParaRPr>
          </a:p>
        </p:txBody>
      </p:sp>
      <p:sp>
        <p:nvSpPr>
          <p:cNvPr id="11" name="矩形 10">
            <a:extLst>
              <a:ext uri="{FF2B5EF4-FFF2-40B4-BE49-F238E27FC236}">
                <a16:creationId xmlns:a16="http://schemas.microsoft.com/office/drawing/2014/main" id="{8DCFBEE4-CE89-43C8-A6D3-8F03029417A4}"/>
              </a:ext>
            </a:extLst>
          </p:cNvPr>
          <p:cNvSpPr/>
          <p:nvPr/>
        </p:nvSpPr>
        <p:spPr>
          <a:xfrm>
            <a:off x="457200" y="4555481"/>
            <a:ext cx="5023617"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dirty="0"/>
              <a:t>norm_factor = apply(matrix, 2, function(cnts){median((cnts/geo_means)[(is.finite(geo_means) &amp; geo_means &gt;0)])})</a:t>
            </a:r>
            <a:endParaRPr lang="en-US" altLang="zh-CN" dirty="0"/>
          </a:p>
        </p:txBody>
      </p:sp>
      <p:sp>
        <p:nvSpPr>
          <p:cNvPr id="12" name="矩形 11">
            <a:extLst>
              <a:ext uri="{FF2B5EF4-FFF2-40B4-BE49-F238E27FC236}">
                <a16:creationId xmlns:a16="http://schemas.microsoft.com/office/drawing/2014/main" id="{D3B1E38C-41D8-4E05-9127-57E33B473008}"/>
              </a:ext>
            </a:extLst>
          </p:cNvPr>
          <p:cNvSpPr/>
          <p:nvPr/>
        </p:nvSpPr>
        <p:spPr>
          <a:xfrm>
            <a:off x="457199" y="6285816"/>
            <a:ext cx="5023617"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dirty="0"/>
              <a:t>t(t(matrix)/norm_factor)</a:t>
            </a:r>
          </a:p>
        </p:txBody>
      </p:sp>
      <p:pic>
        <p:nvPicPr>
          <p:cNvPr id="13" name="图片 12">
            <a:extLst>
              <a:ext uri="{FF2B5EF4-FFF2-40B4-BE49-F238E27FC236}">
                <a16:creationId xmlns:a16="http://schemas.microsoft.com/office/drawing/2014/main" id="{A96BB1D7-AEE0-4C25-8C45-D4AA1741C4B2}"/>
              </a:ext>
            </a:extLst>
          </p:cNvPr>
          <p:cNvPicPr>
            <a:picLocks noChangeAspect="1"/>
          </p:cNvPicPr>
          <p:nvPr/>
        </p:nvPicPr>
        <p:blipFill>
          <a:blip r:embed="rId4"/>
          <a:stretch>
            <a:fillRect/>
          </a:stretch>
        </p:blipFill>
        <p:spPr>
          <a:xfrm>
            <a:off x="5734050" y="2604568"/>
            <a:ext cx="5619750" cy="1193575"/>
          </a:xfrm>
          <a:prstGeom prst="rect">
            <a:avLst/>
          </a:prstGeom>
        </p:spPr>
      </p:pic>
      <p:pic>
        <p:nvPicPr>
          <p:cNvPr id="14" name="图片 13">
            <a:extLst>
              <a:ext uri="{FF2B5EF4-FFF2-40B4-BE49-F238E27FC236}">
                <a16:creationId xmlns:a16="http://schemas.microsoft.com/office/drawing/2014/main" id="{87F2FCE0-7790-4AB6-88A7-BA6A3E3C0781}"/>
              </a:ext>
            </a:extLst>
          </p:cNvPr>
          <p:cNvPicPr>
            <a:picLocks noChangeAspect="1"/>
          </p:cNvPicPr>
          <p:nvPr/>
        </p:nvPicPr>
        <p:blipFill>
          <a:blip r:embed="rId5"/>
          <a:stretch>
            <a:fillRect/>
          </a:stretch>
        </p:blipFill>
        <p:spPr>
          <a:xfrm>
            <a:off x="5740748" y="4518435"/>
            <a:ext cx="5524500" cy="533400"/>
          </a:xfrm>
          <a:prstGeom prst="rect">
            <a:avLst/>
          </a:prstGeom>
        </p:spPr>
      </p:pic>
      <p:pic>
        <p:nvPicPr>
          <p:cNvPr id="15" name="图片 14">
            <a:extLst>
              <a:ext uri="{FF2B5EF4-FFF2-40B4-BE49-F238E27FC236}">
                <a16:creationId xmlns:a16="http://schemas.microsoft.com/office/drawing/2014/main" id="{D97B32F9-0736-4549-8EF5-787E59C8A9D9}"/>
              </a:ext>
            </a:extLst>
          </p:cNvPr>
          <p:cNvPicPr>
            <a:picLocks noChangeAspect="1"/>
          </p:cNvPicPr>
          <p:nvPr/>
        </p:nvPicPr>
        <p:blipFill>
          <a:blip r:embed="rId6"/>
          <a:stretch>
            <a:fillRect/>
          </a:stretch>
        </p:blipFill>
        <p:spPr>
          <a:xfrm>
            <a:off x="5804931" y="5418970"/>
            <a:ext cx="5186716" cy="1231508"/>
          </a:xfrm>
          <a:prstGeom prst="rect">
            <a:avLst/>
          </a:prstGeom>
        </p:spPr>
      </p:pic>
      <p:sp>
        <p:nvSpPr>
          <p:cNvPr id="16" name="object 2">
            <a:extLst>
              <a:ext uri="{FF2B5EF4-FFF2-40B4-BE49-F238E27FC236}">
                <a16:creationId xmlns:a16="http://schemas.microsoft.com/office/drawing/2014/main" id="{AFE06958-AEA1-4056-A2E6-F2BD4C4C1628}"/>
              </a:ext>
            </a:extLst>
          </p:cNvPr>
          <p:cNvSpPr txBox="1">
            <a:spLocks noGrp="1"/>
          </p:cNvSpPr>
          <p:nvPr>
            <p:ph type="title"/>
          </p:nvPr>
        </p:nvSpPr>
        <p:spPr>
          <a:xfrm>
            <a:off x="657859" y="531622"/>
            <a:ext cx="10876280" cy="452119"/>
          </a:xfrm>
          <a:prstGeom prst="rect">
            <a:avLst/>
          </a:prstGeom>
        </p:spPr>
        <p:txBody>
          <a:bodyPr vert="horz" wrap="square" lIns="0" tIns="12065" rIns="0" bIns="0" rtlCol="0">
            <a:spAutoFit/>
          </a:bodyPr>
          <a:lstStyle/>
          <a:p>
            <a:pPr marL="12700">
              <a:lnSpc>
                <a:spcPct val="100000"/>
              </a:lnSpc>
              <a:spcBef>
                <a:spcPts val="95"/>
              </a:spcBef>
              <a:tabLst>
                <a:tab pos="10862945" algn="l"/>
              </a:tabLst>
            </a:pPr>
            <a:r>
              <a:rPr b="0" spc="10" dirty="0">
                <a:latin typeface="+mj-ea"/>
                <a:cs typeface="Times New Roman"/>
              </a:rPr>
              <a:t> </a:t>
            </a:r>
            <a:r>
              <a:rPr spc="-5" dirty="0">
                <a:latin typeface="+mj-ea"/>
              </a:rPr>
              <a:t>差异表达分析</a:t>
            </a:r>
            <a:r>
              <a:rPr spc="60" dirty="0">
                <a:latin typeface="+mj-ea"/>
              </a:rPr>
              <a:t> </a:t>
            </a:r>
            <a:r>
              <a:rPr b="1" spc="-40" dirty="0">
                <a:latin typeface="+mj-ea"/>
                <a:cs typeface="Lucida Sans"/>
              </a:rPr>
              <a:t>DESeq2</a:t>
            </a:r>
            <a:r>
              <a:rPr b="1" spc="-140" dirty="0">
                <a:latin typeface="+mj-ea"/>
                <a:cs typeface="Lucida Sans"/>
              </a:rPr>
              <a:t> </a:t>
            </a:r>
            <a:r>
              <a:rPr spc="-5" dirty="0">
                <a:latin typeface="+mj-ea"/>
              </a:rPr>
              <a:t>原理	</a:t>
            </a:r>
          </a:p>
        </p:txBody>
      </p:sp>
    </p:spTree>
    <p:extLst>
      <p:ext uri="{BB962C8B-B14F-4D97-AF65-F5344CB8AC3E}">
        <p14:creationId xmlns:p14="http://schemas.microsoft.com/office/powerpoint/2010/main" val="17398143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bg>
      <p:bgPr>
        <a:no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tabLst>
                <a:tab pos="10862945" algn="l"/>
              </a:tabLst>
            </a:pPr>
            <a:r>
              <a:rPr b="0" spc="10" dirty="0">
                <a:latin typeface="+mj-ea"/>
                <a:cs typeface="Times New Roman"/>
              </a:rPr>
              <a:t> </a:t>
            </a:r>
            <a:r>
              <a:rPr spc="-5" dirty="0">
                <a:latin typeface="+mj-ea"/>
              </a:rPr>
              <a:t>差异表达基因：</a:t>
            </a:r>
            <a:r>
              <a:rPr b="1" spc="85" dirty="0">
                <a:latin typeface="+mj-ea"/>
                <a:cs typeface="Lucida Sans"/>
              </a:rPr>
              <a:t>DE</a:t>
            </a:r>
            <a:r>
              <a:rPr b="1" spc="55" dirty="0">
                <a:latin typeface="+mj-ea"/>
                <a:cs typeface="Lucida Sans"/>
              </a:rPr>
              <a:t>S</a:t>
            </a:r>
            <a:r>
              <a:rPr b="1" spc="-120" dirty="0">
                <a:latin typeface="+mj-ea"/>
                <a:cs typeface="Lucida Sans"/>
              </a:rPr>
              <a:t>eq</a:t>
            </a:r>
            <a:r>
              <a:rPr b="1" spc="-235" dirty="0">
                <a:latin typeface="+mj-ea"/>
                <a:cs typeface="Lucida Sans"/>
              </a:rPr>
              <a:t>2</a:t>
            </a:r>
            <a:r>
              <a:rPr b="1" dirty="0">
                <a:latin typeface="+mj-ea"/>
                <a:cs typeface="Lucida Sans"/>
              </a:rPr>
              <a:t>	</a:t>
            </a:r>
          </a:p>
        </p:txBody>
      </p:sp>
      <p:sp>
        <p:nvSpPr>
          <p:cNvPr id="3" name="object 3"/>
          <p:cNvSpPr/>
          <p:nvPr/>
        </p:nvSpPr>
        <p:spPr>
          <a:xfrm>
            <a:off x="1881378" y="3572058"/>
            <a:ext cx="6905244" cy="2990088"/>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2895600" y="1192490"/>
            <a:ext cx="4876800" cy="2236510"/>
          </a:xfrm>
          <a:prstGeom prst="rect">
            <a:avLst/>
          </a:prstGeom>
        </p:spPr>
        <p:txBody>
          <a:bodyPr vert="horz" wrap="square" lIns="0" tIns="12700" rIns="0" bIns="0" rtlCol="0">
            <a:spAutoFit/>
          </a:bodyPr>
          <a:lstStyle/>
          <a:p>
            <a:pPr marL="12700">
              <a:lnSpc>
                <a:spcPct val="100000"/>
              </a:lnSpc>
              <a:spcBef>
                <a:spcPts val="100"/>
              </a:spcBef>
            </a:pPr>
            <a:r>
              <a:rPr sz="1800" b="0" dirty="0">
                <a:latin typeface="+mn-ea"/>
                <a:cs typeface="Microsoft YaHei UI Light"/>
              </a:rPr>
              <a:t>差异分析三步走：</a:t>
            </a:r>
            <a:endParaRPr sz="1800" dirty="0">
              <a:latin typeface="+mn-ea"/>
              <a:cs typeface="Microsoft YaHei UI Light"/>
            </a:endParaRPr>
          </a:p>
          <a:p>
            <a:pPr>
              <a:lnSpc>
                <a:spcPct val="100000"/>
              </a:lnSpc>
              <a:spcBef>
                <a:spcPts val="40"/>
              </a:spcBef>
            </a:pPr>
            <a:endParaRPr sz="1850" dirty="0">
              <a:latin typeface="+mn-ea"/>
              <a:cs typeface="Times New Roman"/>
            </a:endParaRPr>
          </a:p>
          <a:p>
            <a:pPr marL="298450" marR="2069464" indent="-285750">
              <a:lnSpc>
                <a:spcPct val="100000"/>
              </a:lnSpc>
              <a:spcBef>
                <a:spcPts val="5"/>
              </a:spcBef>
              <a:buFont typeface="Arial" panose="020B0604020202020204" pitchFamily="34" charset="0"/>
              <a:buChar char="•"/>
            </a:pPr>
            <a:r>
              <a:rPr sz="1800" spc="-40" dirty="0">
                <a:latin typeface="+mn-ea"/>
                <a:cs typeface="Trebuchet MS"/>
              </a:rPr>
              <a:t>estimation </a:t>
            </a:r>
            <a:r>
              <a:rPr sz="1800" spc="-65" dirty="0">
                <a:latin typeface="+mn-ea"/>
                <a:cs typeface="Trebuchet MS"/>
              </a:rPr>
              <a:t>of </a:t>
            </a:r>
            <a:r>
              <a:rPr sz="1800" spc="30" dirty="0">
                <a:latin typeface="+mn-ea"/>
                <a:cs typeface="Trebuchet MS"/>
              </a:rPr>
              <a:t>size </a:t>
            </a:r>
            <a:r>
              <a:rPr sz="1800" spc="-50" dirty="0">
                <a:latin typeface="+mn-ea"/>
                <a:cs typeface="Trebuchet MS"/>
              </a:rPr>
              <a:t>factors</a:t>
            </a:r>
            <a:endParaRPr lang="en-US" altLang="zh-CN" sz="1800" spc="-50" dirty="0">
              <a:latin typeface="+mn-ea"/>
              <a:cs typeface="Trebuchet MS"/>
            </a:endParaRPr>
          </a:p>
          <a:p>
            <a:pPr marL="12700" marR="2069464">
              <a:lnSpc>
                <a:spcPct val="100000"/>
              </a:lnSpc>
              <a:spcBef>
                <a:spcPts val="5"/>
              </a:spcBef>
            </a:pPr>
            <a:r>
              <a:rPr sz="1800" spc="-135" dirty="0">
                <a:latin typeface="+mn-ea"/>
                <a:cs typeface="Trebuchet MS"/>
              </a:rPr>
              <a:t> </a:t>
            </a:r>
            <a:endParaRPr lang="en-US" altLang="zh-CN" sz="1800" spc="5" dirty="0">
              <a:latin typeface="+mn-ea"/>
              <a:cs typeface="Trebuchet MS"/>
            </a:endParaRPr>
          </a:p>
          <a:p>
            <a:pPr marL="298450" marR="2069464" indent="-285750">
              <a:lnSpc>
                <a:spcPct val="100000"/>
              </a:lnSpc>
              <a:spcBef>
                <a:spcPts val="5"/>
              </a:spcBef>
              <a:buFont typeface="Arial" panose="020B0604020202020204" pitchFamily="34" charset="0"/>
              <a:buChar char="•"/>
            </a:pPr>
            <a:r>
              <a:rPr sz="1800" spc="5" dirty="0">
                <a:latin typeface="+mn-ea"/>
                <a:cs typeface="Trebuchet MS"/>
              </a:rPr>
              <a:t> </a:t>
            </a:r>
            <a:r>
              <a:rPr sz="1800" spc="-40" dirty="0">
                <a:latin typeface="+mn-ea"/>
                <a:cs typeface="Trebuchet MS"/>
              </a:rPr>
              <a:t>estimation </a:t>
            </a:r>
            <a:r>
              <a:rPr sz="1800" spc="-65" dirty="0">
                <a:latin typeface="+mn-ea"/>
                <a:cs typeface="Trebuchet MS"/>
              </a:rPr>
              <a:t>of </a:t>
            </a:r>
            <a:r>
              <a:rPr sz="1800" spc="-10" dirty="0">
                <a:latin typeface="+mn-ea"/>
                <a:cs typeface="Trebuchet MS"/>
              </a:rPr>
              <a:t>dispersio</a:t>
            </a:r>
            <a:r>
              <a:rPr lang="en-US" sz="1800" spc="-10" dirty="0">
                <a:latin typeface="+mn-ea"/>
                <a:cs typeface="Trebuchet MS"/>
              </a:rPr>
              <a:t>n</a:t>
            </a:r>
          </a:p>
          <a:p>
            <a:pPr marL="298450" marR="2069464" indent="-285750">
              <a:lnSpc>
                <a:spcPct val="100000"/>
              </a:lnSpc>
              <a:spcBef>
                <a:spcPts val="5"/>
              </a:spcBef>
              <a:buFont typeface="Arial" panose="020B0604020202020204" pitchFamily="34" charset="0"/>
              <a:buChar char="•"/>
            </a:pPr>
            <a:endParaRPr sz="1800" dirty="0">
              <a:latin typeface="+mn-ea"/>
              <a:cs typeface="Trebuchet MS"/>
            </a:endParaRPr>
          </a:p>
          <a:p>
            <a:pPr marL="298450" indent="-285750">
              <a:lnSpc>
                <a:spcPct val="100000"/>
              </a:lnSpc>
              <a:buFont typeface="Arial" panose="020B0604020202020204" pitchFamily="34" charset="0"/>
              <a:buChar char="•"/>
            </a:pPr>
            <a:r>
              <a:rPr sz="1800" dirty="0">
                <a:latin typeface="+mn-ea"/>
                <a:cs typeface="Trebuchet MS"/>
              </a:rPr>
              <a:t>Negative </a:t>
            </a:r>
            <a:r>
              <a:rPr sz="1800" spc="-15" dirty="0">
                <a:latin typeface="+mn-ea"/>
                <a:cs typeface="Trebuchet MS"/>
              </a:rPr>
              <a:t>Binomial </a:t>
            </a:r>
            <a:r>
              <a:rPr sz="1800" spc="165" dirty="0">
                <a:latin typeface="+mn-ea"/>
                <a:cs typeface="Trebuchet MS"/>
              </a:rPr>
              <a:t>GLM </a:t>
            </a:r>
            <a:r>
              <a:rPr sz="1800" spc="-105" dirty="0">
                <a:latin typeface="+mn-ea"/>
                <a:cs typeface="Trebuchet MS"/>
              </a:rPr>
              <a:t>fitting </a:t>
            </a:r>
            <a:r>
              <a:rPr sz="1800" spc="20" dirty="0">
                <a:latin typeface="+mn-ea"/>
                <a:cs typeface="Trebuchet MS"/>
              </a:rPr>
              <a:t>and </a:t>
            </a:r>
            <a:r>
              <a:rPr sz="1800" dirty="0">
                <a:latin typeface="+mn-ea"/>
                <a:cs typeface="Trebuchet MS"/>
              </a:rPr>
              <a:t>Wald </a:t>
            </a:r>
            <a:r>
              <a:rPr sz="1800" spc="-45" dirty="0">
                <a:latin typeface="+mn-ea"/>
                <a:cs typeface="Trebuchet MS"/>
              </a:rPr>
              <a:t>statistics:</a:t>
            </a:r>
            <a:r>
              <a:rPr sz="1800" spc="-330" dirty="0">
                <a:latin typeface="+mn-ea"/>
                <a:cs typeface="Trebuchet MS"/>
              </a:rPr>
              <a:t> </a:t>
            </a:r>
            <a:r>
              <a:rPr sz="1800" spc="-20" dirty="0">
                <a:latin typeface="+mn-ea"/>
                <a:cs typeface="Trebuchet MS"/>
              </a:rPr>
              <a:t>nbinomWaldTest</a:t>
            </a:r>
            <a:endParaRPr sz="1800" dirty="0">
              <a:latin typeface="+mn-ea"/>
              <a:cs typeface="Trebuchet MS"/>
            </a:endParaRPr>
          </a:p>
        </p:txBody>
      </p:sp>
      <p:sp>
        <p:nvSpPr>
          <p:cNvPr id="6" name="object 6"/>
          <p:cNvSpPr txBox="1">
            <a:spLocks noGrp="1"/>
          </p:cNvSpPr>
          <p:nvPr>
            <p:ph type="sldNum" sz="quarter" idx="7"/>
          </p:nvPr>
        </p:nvSpPr>
        <p:spPr>
          <a:prstGeom prst="rect">
            <a:avLst/>
          </a:prstGeom>
        </p:spPr>
        <p:txBody>
          <a:bodyPr vert="horz" wrap="square" lIns="0" tIns="102870" rIns="0" bIns="0" rtlCol="0">
            <a:spAutoFit/>
          </a:bodyPr>
          <a:lstStyle/>
          <a:p>
            <a:pPr marL="25400">
              <a:lnSpc>
                <a:spcPct val="100000"/>
              </a:lnSpc>
              <a:spcBef>
                <a:spcPts val="810"/>
              </a:spcBef>
            </a:pPr>
            <a:fld id="{81D60167-4931-47E6-BA6A-407CBD079E47}" type="slidenum">
              <a:rPr spc="25" dirty="0"/>
              <a:t>66</a:t>
            </a:fld>
            <a:endParaRPr spc="25"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731D4FF-CA4C-44AD-B590-3423120148C2}"/>
              </a:ext>
            </a:extLst>
          </p:cNvPr>
          <p:cNvSpPr>
            <a:spLocks noGrp="1"/>
          </p:cNvSpPr>
          <p:nvPr>
            <p:ph type="sldNum" sz="quarter" idx="7"/>
          </p:nvPr>
        </p:nvSpPr>
        <p:spPr/>
        <p:txBody>
          <a:bodyPr/>
          <a:lstStyle/>
          <a:p>
            <a:pPr marL="25400">
              <a:lnSpc>
                <a:spcPct val="100000"/>
              </a:lnSpc>
            </a:pPr>
            <a:fld id="{81D60167-4931-47E6-BA6A-407CBD079E47}" type="slidenum">
              <a:rPr lang="en-US" altLang="zh-CN" spc="25" smtClean="0"/>
              <a:t>67</a:t>
            </a:fld>
            <a:endParaRPr lang="en-US" altLang="zh-CN" spc="25" dirty="0"/>
          </a:p>
        </p:txBody>
      </p:sp>
      <p:sp>
        <p:nvSpPr>
          <p:cNvPr id="4" name="object 2">
            <a:extLst>
              <a:ext uri="{FF2B5EF4-FFF2-40B4-BE49-F238E27FC236}">
                <a16:creationId xmlns:a16="http://schemas.microsoft.com/office/drawing/2014/main" id="{89909153-1011-4767-BBA5-5497DC05EF8F}"/>
              </a:ext>
            </a:extLst>
          </p:cNvPr>
          <p:cNvSpPr txBox="1">
            <a:spLocks noGrp="1"/>
          </p:cNvSpPr>
          <p:nvPr>
            <p:ph type="title"/>
          </p:nvPr>
        </p:nvSpPr>
        <p:spPr>
          <a:xfrm>
            <a:off x="657859" y="531622"/>
            <a:ext cx="10876280" cy="452119"/>
          </a:xfrm>
          <a:prstGeom prst="rect">
            <a:avLst/>
          </a:prstGeom>
        </p:spPr>
        <p:txBody>
          <a:bodyPr vert="horz" wrap="square" lIns="0" tIns="12065" rIns="0" bIns="0" rtlCol="0">
            <a:spAutoFit/>
          </a:bodyPr>
          <a:lstStyle/>
          <a:p>
            <a:pPr marL="12700">
              <a:lnSpc>
                <a:spcPct val="100000"/>
              </a:lnSpc>
              <a:spcBef>
                <a:spcPts val="95"/>
              </a:spcBef>
              <a:tabLst>
                <a:tab pos="10862945" algn="l"/>
              </a:tabLst>
            </a:pPr>
            <a:r>
              <a:rPr b="0" spc="10" dirty="0">
                <a:latin typeface="+mj-ea"/>
                <a:cs typeface="Times New Roman"/>
              </a:rPr>
              <a:t> </a:t>
            </a:r>
            <a:r>
              <a:rPr spc="-5" dirty="0" err="1">
                <a:latin typeface="+mj-ea"/>
              </a:rPr>
              <a:t>差异表达基因</a:t>
            </a:r>
            <a:r>
              <a:rPr spc="70" dirty="0">
                <a:latin typeface="+mj-ea"/>
              </a:rPr>
              <a:t> </a:t>
            </a:r>
            <a:r>
              <a:rPr lang="en-US" altLang="zh-CN" spc="85" dirty="0">
                <a:latin typeface="+mj-ea"/>
                <a:cs typeface="Lucida Sans"/>
              </a:rPr>
              <a:t>DE</a:t>
            </a:r>
            <a:r>
              <a:rPr lang="en-US" altLang="zh-CN" spc="55" dirty="0">
                <a:latin typeface="+mj-ea"/>
                <a:cs typeface="Lucida Sans"/>
              </a:rPr>
              <a:t>S</a:t>
            </a:r>
            <a:r>
              <a:rPr lang="en-US" altLang="zh-CN" spc="-120" dirty="0">
                <a:latin typeface="+mj-ea"/>
                <a:cs typeface="Lucida Sans"/>
              </a:rPr>
              <a:t>eq</a:t>
            </a:r>
            <a:r>
              <a:rPr lang="en-US" altLang="zh-CN" spc="-235" dirty="0">
                <a:latin typeface="+mj-ea"/>
                <a:cs typeface="Lucida Sans"/>
              </a:rPr>
              <a:t>2 </a:t>
            </a:r>
            <a:r>
              <a:rPr lang="zh-CN" altLang="en-US" spc="-235" dirty="0">
                <a:latin typeface="+mj-ea"/>
                <a:cs typeface="Lucida Sans"/>
              </a:rPr>
              <a:t>结果分析</a:t>
            </a:r>
            <a:r>
              <a:rPr spc="-5" dirty="0">
                <a:latin typeface="+mj-ea"/>
              </a:rPr>
              <a:t>	</a:t>
            </a:r>
          </a:p>
        </p:txBody>
      </p:sp>
      <p:pic>
        <p:nvPicPr>
          <p:cNvPr id="5" name="图片 4">
            <a:extLst>
              <a:ext uri="{FF2B5EF4-FFF2-40B4-BE49-F238E27FC236}">
                <a16:creationId xmlns:a16="http://schemas.microsoft.com/office/drawing/2014/main" id="{C7F3C20D-A40B-4C55-968D-2AAF8D296DA2}"/>
              </a:ext>
            </a:extLst>
          </p:cNvPr>
          <p:cNvPicPr>
            <a:picLocks noChangeAspect="1"/>
          </p:cNvPicPr>
          <p:nvPr/>
        </p:nvPicPr>
        <p:blipFill>
          <a:blip r:embed="rId2"/>
          <a:stretch>
            <a:fillRect/>
          </a:stretch>
        </p:blipFill>
        <p:spPr>
          <a:xfrm>
            <a:off x="657859" y="1219200"/>
            <a:ext cx="8465885" cy="3069468"/>
          </a:xfrm>
          <a:prstGeom prst="rect">
            <a:avLst/>
          </a:prstGeom>
        </p:spPr>
      </p:pic>
      <p:sp>
        <p:nvSpPr>
          <p:cNvPr id="6" name="文本框 5">
            <a:extLst>
              <a:ext uri="{FF2B5EF4-FFF2-40B4-BE49-F238E27FC236}">
                <a16:creationId xmlns:a16="http://schemas.microsoft.com/office/drawing/2014/main" id="{15D59863-5B49-4998-99BA-19A92CB11F26}"/>
              </a:ext>
            </a:extLst>
          </p:cNvPr>
          <p:cNvSpPr txBox="1"/>
          <p:nvPr/>
        </p:nvSpPr>
        <p:spPr>
          <a:xfrm>
            <a:off x="533400" y="4288668"/>
            <a:ext cx="8382000" cy="2535566"/>
          </a:xfrm>
          <a:prstGeom prst="rect">
            <a:avLst/>
          </a:prstGeom>
          <a:noFill/>
        </p:spPr>
        <p:txBody>
          <a:bodyPr wrap="square" rtlCol="0">
            <a:spAutoFit/>
          </a:bodyPr>
          <a:lstStyle/>
          <a:p>
            <a:pPr>
              <a:lnSpc>
                <a:spcPct val="150000"/>
              </a:lnSpc>
            </a:pPr>
            <a:r>
              <a:rPr lang="en-US" altLang="zh-CN" dirty="0" err="1">
                <a:latin typeface="+mn-ea"/>
              </a:rPr>
              <a:t>baseMean</a:t>
            </a:r>
            <a:r>
              <a:rPr lang="zh-CN" altLang="en-US" dirty="0">
                <a:latin typeface="+mn-ea"/>
              </a:rPr>
              <a:t>：处理组和对照组</a:t>
            </a:r>
            <a:r>
              <a:rPr lang="en-US" altLang="zh-CN" dirty="0">
                <a:latin typeface="+mn-ea"/>
              </a:rPr>
              <a:t>reads count</a:t>
            </a:r>
            <a:r>
              <a:rPr lang="zh-CN" altLang="en-US" dirty="0">
                <a:latin typeface="+mn-ea"/>
              </a:rPr>
              <a:t>的均值</a:t>
            </a:r>
            <a:endParaRPr lang="en-US" altLang="zh-CN" dirty="0">
              <a:latin typeface="+mn-ea"/>
            </a:endParaRPr>
          </a:p>
          <a:p>
            <a:pPr>
              <a:lnSpc>
                <a:spcPct val="150000"/>
              </a:lnSpc>
            </a:pPr>
            <a:r>
              <a:rPr lang="en-US" altLang="zh-CN" dirty="0">
                <a:latin typeface="+mn-ea"/>
              </a:rPr>
              <a:t>log2FoldChange </a:t>
            </a:r>
            <a:r>
              <a:rPr lang="zh-CN" altLang="en-US" dirty="0">
                <a:latin typeface="+mn-ea"/>
              </a:rPr>
              <a:t>：处理组与对照组</a:t>
            </a:r>
            <a:r>
              <a:rPr lang="en-US" altLang="zh-CN" dirty="0">
                <a:latin typeface="+mn-ea"/>
              </a:rPr>
              <a:t>counts</a:t>
            </a:r>
            <a:r>
              <a:rPr lang="zh-CN" altLang="en-US" dirty="0">
                <a:latin typeface="+mn-ea"/>
              </a:rPr>
              <a:t>的倍数变化</a:t>
            </a:r>
            <a:r>
              <a:rPr lang="en-US" altLang="zh-CN" dirty="0">
                <a:latin typeface="+mn-ea"/>
              </a:rPr>
              <a:t>(</a:t>
            </a:r>
            <a:r>
              <a:rPr lang="zh-CN" altLang="en-US" dirty="0">
                <a:latin typeface="+mn-ea"/>
              </a:rPr>
              <a:t>用于筛选差异表达基因</a:t>
            </a:r>
            <a:r>
              <a:rPr lang="en-US" altLang="zh-CN" dirty="0">
                <a:latin typeface="+mn-ea"/>
              </a:rPr>
              <a:t>)</a:t>
            </a:r>
          </a:p>
          <a:p>
            <a:pPr>
              <a:lnSpc>
                <a:spcPct val="150000"/>
              </a:lnSpc>
            </a:pPr>
            <a:r>
              <a:rPr lang="en-US" altLang="zh-CN" dirty="0" err="1">
                <a:latin typeface="+mn-ea"/>
              </a:rPr>
              <a:t>lfcSE</a:t>
            </a:r>
            <a:r>
              <a:rPr lang="zh-CN" altLang="en-US" dirty="0">
                <a:latin typeface="+mn-ea"/>
              </a:rPr>
              <a:t>：</a:t>
            </a:r>
            <a:r>
              <a:rPr lang="en-US" altLang="zh-CN" dirty="0">
                <a:latin typeface="+mn-ea"/>
              </a:rPr>
              <a:t> log2FoldChange</a:t>
            </a:r>
            <a:r>
              <a:rPr lang="zh-CN" altLang="en-US" dirty="0">
                <a:latin typeface="+mn-ea"/>
              </a:rPr>
              <a:t>的标准差</a:t>
            </a:r>
            <a:endParaRPr lang="en-US" altLang="zh-CN" dirty="0">
              <a:latin typeface="+mn-ea"/>
            </a:endParaRPr>
          </a:p>
          <a:p>
            <a:pPr>
              <a:lnSpc>
                <a:spcPct val="150000"/>
              </a:lnSpc>
            </a:pPr>
            <a:r>
              <a:rPr lang="en-US" altLang="zh-CN" dirty="0" err="1">
                <a:latin typeface="+mn-ea"/>
              </a:rPr>
              <a:t>Pvalue</a:t>
            </a:r>
            <a:r>
              <a:rPr lang="zh-CN" altLang="en-US" dirty="0">
                <a:latin typeface="+mn-ea"/>
              </a:rPr>
              <a:t>：经过统计检验的</a:t>
            </a:r>
            <a:r>
              <a:rPr lang="en-US" altLang="zh-CN" dirty="0" err="1">
                <a:latin typeface="+mn-ea"/>
              </a:rPr>
              <a:t>pvalue</a:t>
            </a:r>
            <a:endParaRPr lang="en-US" altLang="zh-CN" dirty="0">
              <a:latin typeface="+mn-ea"/>
            </a:endParaRPr>
          </a:p>
          <a:p>
            <a:pPr>
              <a:lnSpc>
                <a:spcPct val="150000"/>
              </a:lnSpc>
            </a:pPr>
            <a:r>
              <a:rPr lang="en-US" altLang="zh-CN" dirty="0" err="1">
                <a:latin typeface="+mn-ea"/>
              </a:rPr>
              <a:t>Padj</a:t>
            </a:r>
            <a:r>
              <a:rPr lang="zh-CN" altLang="en-US" dirty="0">
                <a:latin typeface="+mn-ea"/>
              </a:rPr>
              <a:t>：经过多重假设检验的</a:t>
            </a:r>
            <a:r>
              <a:rPr lang="en-US" altLang="zh-CN" dirty="0" err="1">
                <a:latin typeface="+mn-ea"/>
              </a:rPr>
              <a:t>pvalue</a:t>
            </a:r>
            <a:r>
              <a:rPr lang="en-US" altLang="zh-CN" dirty="0">
                <a:latin typeface="+mn-ea"/>
              </a:rPr>
              <a:t>(</a:t>
            </a:r>
            <a:r>
              <a:rPr lang="zh-CN" altLang="en-US" dirty="0">
                <a:latin typeface="+mn-ea"/>
              </a:rPr>
              <a:t>用于筛选差异表达基因</a:t>
            </a:r>
            <a:r>
              <a:rPr lang="en-US" altLang="zh-CN" dirty="0">
                <a:latin typeface="+mn-ea"/>
              </a:rPr>
              <a:t>)</a:t>
            </a:r>
          </a:p>
          <a:p>
            <a:pPr>
              <a:lnSpc>
                <a:spcPct val="150000"/>
              </a:lnSpc>
            </a:pPr>
            <a:endParaRPr lang="zh-CN" altLang="en-US" dirty="0">
              <a:latin typeface="+mn-ea"/>
            </a:endParaRPr>
          </a:p>
        </p:txBody>
      </p:sp>
    </p:spTree>
    <p:extLst>
      <p:ext uri="{BB962C8B-B14F-4D97-AF65-F5344CB8AC3E}">
        <p14:creationId xmlns:p14="http://schemas.microsoft.com/office/powerpoint/2010/main" val="6901415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4834335-2B54-4476-8F55-61D27B029BF1}"/>
              </a:ext>
            </a:extLst>
          </p:cNvPr>
          <p:cNvSpPr>
            <a:spLocks noGrp="1"/>
          </p:cNvSpPr>
          <p:nvPr>
            <p:ph type="sldNum" sz="quarter" idx="7"/>
          </p:nvPr>
        </p:nvSpPr>
        <p:spPr/>
        <p:txBody>
          <a:bodyPr/>
          <a:lstStyle/>
          <a:p>
            <a:pPr marL="25400">
              <a:lnSpc>
                <a:spcPct val="100000"/>
              </a:lnSpc>
            </a:pPr>
            <a:fld id="{81D60167-4931-47E6-BA6A-407CBD079E47}" type="slidenum">
              <a:rPr lang="en-US" altLang="zh-CN" spc="25" smtClean="0"/>
              <a:t>68</a:t>
            </a:fld>
            <a:endParaRPr lang="en-US" altLang="zh-CN" spc="25" dirty="0"/>
          </a:p>
        </p:txBody>
      </p:sp>
      <p:pic>
        <p:nvPicPr>
          <p:cNvPr id="5" name="图片 4">
            <a:extLst>
              <a:ext uri="{FF2B5EF4-FFF2-40B4-BE49-F238E27FC236}">
                <a16:creationId xmlns:a16="http://schemas.microsoft.com/office/drawing/2014/main" id="{22E64C15-AABC-4E42-8D34-C8C4C21D106D}"/>
              </a:ext>
            </a:extLst>
          </p:cNvPr>
          <p:cNvPicPr>
            <a:picLocks noChangeAspect="1"/>
          </p:cNvPicPr>
          <p:nvPr/>
        </p:nvPicPr>
        <p:blipFill>
          <a:blip r:embed="rId2"/>
          <a:stretch>
            <a:fillRect/>
          </a:stretch>
        </p:blipFill>
        <p:spPr>
          <a:xfrm>
            <a:off x="5486400" y="2921655"/>
            <a:ext cx="6496258" cy="3514972"/>
          </a:xfrm>
          <a:prstGeom prst="rect">
            <a:avLst/>
          </a:prstGeom>
        </p:spPr>
      </p:pic>
      <p:pic>
        <p:nvPicPr>
          <p:cNvPr id="7" name="图片 6">
            <a:extLst>
              <a:ext uri="{FF2B5EF4-FFF2-40B4-BE49-F238E27FC236}">
                <a16:creationId xmlns:a16="http://schemas.microsoft.com/office/drawing/2014/main" id="{A93CDBFD-FB19-47C3-9A80-5924727469DF}"/>
              </a:ext>
            </a:extLst>
          </p:cNvPr>
          <p:cNvPicPr>
            <a:picLocks noChangeAspect="1"/>
          </p:cNvPicPr>
          <p:nvPr/>
        </p:nvPicPr>
        <p:blipFill>
          <a:blip r:embed="rId3"/>
          <a:stretch>
            <a:fillRect/>
          </a:stretch>
        </p:blipFill>
        <p:spPr>
          <a:xfrm>
            <a:off x="763872" y="2667000"/>
            <a:ext cx="3922533" cy="3930950"/>
          </a:xfrm>
          <a:prstGeom prst="rect">
            <a:avLst/>
          </a:prstGeom>
        </p:spPr>
      </p:pic>
      <p:sp>
        <p:nvSpPr>
          <p:cNvPr id="8" name="矩形 7">
            <a:extLst>
              <a:ext uri="{FF2B5EF4-FFF2-40B4-BE49-F238E27FC236}">
                <a16:creationId xmlns:a16="http://schemas.microsoft.com/office/drawing/2014/main" id="{87D7FABE-11A2-4E0C-938E-BD59D2B712BD}"/>
              </a:ext>
            </a:extLst>
          </p:cNvPr>
          <p:cNvSpPr/>
          <p:nvPr/>
        </p:nvSpPr>
        <p:spPr>
          <a:xfrm>
            <a:off x="172438" y="1496684"/>
            <a:ext cx="5105400" cy="923330"/>
          </a:xfrm>
          <a:prstGeom prst="rect">
            <a:avLst/>
          </a:prstGeom>
        </p:spPr>
        <p:txBody>
          <a:bodyPr wrap="square">
            <a:spAutoFit/>
          </a:bodyPr>
          <a:lstStyle/>
          <a:p>
            <a:r>
              <a:rPr lang="zh-CN" altLang="en-US" dirty="0">
                <a:latin typeface="+mn-ea"/>
              </a:rPr>
              <a:t>样品整体表达谱相关性，横纵轴都代表样品，图是对称的。两个样品对应的热图区块颜色越深，相关性越大。</a:t>
            </a:r>
          </a:p>
        </p:txBody>
      </p:sp>
      <p:sp>
        <p:nvSpPr>
          <p:cNvPr id="9" name="矩形 8">
            <a:extLst>
              <a:ext uri="{FF2B5EF4-FFF2-40B4-BE49-F238E27FC236}">
                <a16:creationId xmlns:a16="http://schemas.microsoft.com/office/drawing/2014/main" id="{F54CBE9D-55D6-4485-9CE9-F9D18AB52DD5}"/>
              </a:ext>
            </a:extLst>
          </p:cNvPr>
          <p:cNvSpPr/>
          <p:nvPr/>
        </p:nvSpPr>
        <p:spPr>
          <a:xfrm>
            <a:off x="6095999" y="1519476"/>
            <a:ext cx="4820638" cy="923330"/>
          </a:xfrm>
          <a:prstGeom prst="rect">
            <a:avLst/>
          </a:prstGeom>
        </p:spPr>
        <p:txBody>
          <a:bodyPr wrap="square">
            <a:spAutoFit/>
          </a:bodyPr>
          <a:lstStyle/>
          <a:p>
            <a:r>
              <a:rPr lang="zh-CN" altLang="en-US" dirty="0">
                <a:latin typeface="+mn-ea"/>
              </a:rPr>
              <a:t>把基因根据其贡献度映射到两个或多个主成分，利用主成分降维从而可以在平面上展示样品之间的相似程度。距离越近越相似。</a:t>
            </a:r>
          </a:p>
        </p:txBody>
      </p:sp>
      <p:sp>
        <p:nvSpPr>
          <p:cNvPr id="10" name="object 2">
            <a:extLst>
              <a:ext uri="{FF2B5EF4-FFF2-40B4-BE49-F238E27FC236}">
                <a16:creationId xmlns:a16="http://schemas.microsoft.com/office/drawing/2014/main" id="{63964DDC-2097-43C8-AC09-75778EF33670}"/>
              </a:ext>
            </a:extLst>
          </p:cNvPr>
          <p:cNvSpPr txBox="1">
            <a:spLocks/>
          </p:cNvSpPr>
          <p:nvPr/>
        </p:nvSpPr>
        <p:spPr>
          <a:xfrm>
            <a:off x="657859" y="531622"/>
            <a:ext cx="10876280" cy="452119"/>
          </a:xfrm>
          <a:prstGeom prst="rect">
            <a:avLst/>
          </a:prstGeom>
        </p:spPr>
        <p:txBody>
          <a:bodyPr vert="horz" wrap="square" lIns="0" tIns="12065" rIns="0" bIns="0" rtlCol="0">
            <a:spAutoFit/>
          </a:bodyPr>
          <a:lstStyle>
            <a:lvl1pPr>
              <a:defRPr sz="2800" b="1" i="0" u="sng">
                <a:solidFill>
                  <a:srgbClr val="204F6C"/>
                </a:solidFill>
                <a:latin typeface="Microsoft YaHei UI"/>
                <a:ea typeface="+mj-ea"/>
                <a:cs typeface="Microsoft YaHei UI"/>
              </a:defRPr>
            </a:lvl1pPr>
          </a:lstStyle>
          <a:p>
            <a:pPr marL="12700">
              <a:spcBef>
                <a:spcPts val="95"/>
              </a:spcBef>
              <a:tabLst>
                <a:tab pos="10862945" algn="l"/>
              </a:tabLst>
            </a:pPr>
            <a:r>
              <a:rPr lang="zh-CN" altLang="en-US" kern="0" spc="-5" dirty="0">
                <a:latin typeface="+mj-ea"/>
              </a:rPr>
              <a:t>标准化表达矩阵相关性评估</a:t>
            </a:r>
            <a:r>
              <a:rPr lang="en-US" altLang="zh-CN" kern="0" spc="-5" dirty="0">
                <a:latin typeface="+mj-ea"/>
              </a:rPr>
              <a:t>—</a:t>
            </a:r>
            <a:r>
              <a:rPr lang="zh-CN" altLang="en-US" kern="0" spc="-5" dirty="0">
                <a:latin typeface="+mj-ea"/>
              </a:rPr>
              <a:t>样品聚类和</a:t>
            </a:r>
            <a:r>
              <a:rPr lang="en-US" altLang="zh-CN" kern="0" spc="-5" dirty="0">
                <a:latin typeface="+mj-ea"/>
              </a:rPr>
              <a:t>PCA</a:t>
            </a:r>
            <a:r>
              <a:rPr lang="zh-CN" altLang="en-US" kern="0" spc="-5" dirty="0">
                <a:latin typeface="+mj-ea"/>
              </a:rPr>
              <a:t>	</a:t>
            </a:r>
          </a:p>
        </p:txBody>
      </p:sp>
    </p:spTree>
    <p:extLst>
      <p:ext uri="{BB962C8B-B14F-4D97-AF65-F5344CB8AC3E}">
        <p14:creationId xmlns:p14="http://schemas.microsoft.com/office/powerpoint/2010/main" val="36031611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tabLst>
                <a:tab pos="10862945" algn="l"/>
              </a:tabLst>
            </a:pPr>
            <a:r>
              <a:rPr b="0" spc="10" dirty="0">
                <a:latin typeface="+mj-ea"/>
                <a:cs typeface="Times New Roman"/>
              </a:rPr>
              <a:t> </a:t>
            </a:r>
            <a:r>
              <a:rPr spc="-5" dirty="0">
                <a:latin typeface="+mj-ea"/>
              </a:rPr>
              <a:t>差异表达基因</a:t>
            </a:r>
            <a:r>
              <a:rPr spc="70" dirty="0">
                <a:latin typeface="+mj-ea"/>
              </a:rPr>
              <a:t> </a:t>
            </a:r>
            <a:r>
              <a:rPr b="1" spc="-90" dirty="0">
                <a:latin typeface="+mj-ea"/>
                <a:cs typeface="Lucida Sans"/>
              </a:rPr>
              <a:t>DEseq2</a:t>
            </a:r>
            <a:r>
              <a:rPr b="1" spc="-135" dirty="0">
                <a:latin typeface="+mj-ea"/>
                <a:cs typeface="Lucida Sans"/>
              </a:rPr>
              <a:t> </a:t>
            </a:r>
            <a:r>
              <a:rPr lang="zh-CN" altLang="en-US" b="1" spc="-5" dirty="0">
                <a:latin typeface="+mj-ea"/>
                <a:cs typeface="Lucida Sans"/>
              </a:rPr>
              <a:t>结果分析</a:t>
            </a:r>
            <a:r>
              <a:rPr spc="-5" dirty="0">
                <a:latin typeface="+mj-ea"/>
              </a:rPr>
              <a:t>	</a:t>
            </a:r>
          </a:p>
        </p:txBody>
      </p:sp>
      <p:sp>
        <p:nvSpPr>
          <p:cNvPr id="3" name="object 3"/>
          <p:cNvSpPr/>
          <p:nvPr/>
        </p:nvSpPr>
        <p:spPr>
          <a:xfrm>
            <a:off x="1478280" y="1508760"/>
            <a:ext cx="9235440" cy="4306824"/>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102870" rIns="0" bIns="0" rtlCol="0">
            <a:spAutoFit/>
          </a:bodyPr>
          <a:lstStyle/>
          <a:p>
            <a:pPr marL="25400">
              <a:lnSpc>
                <a:spcPct val="100000"/>
              </a:lnSpc>
              <a:spcBef>
                <a:spcPts val="810"/>
              </a:spcBef>
            </a:pPr>
            <a:fld id="{81D60167-4931-47E6-BA6A-407CBD079E47}" type="slidenum">
              <a:rPr spc="25" dirty="0"/>
              <a:t>69</a:t>
            </a:fld>
            <a:endParaRPr spc="25" dirty="0"/>
          </a:p>
        </p:txBody>
      </p:sp>
      <p:sp>
        <p:nvSpPr>
          <p:cNvPr id="4" name="矩形 3">
            <a:extLst>
              <a:ext uri="{FF2B5EF4-FFF2-40B4-BE49-F238E27FC236}">
                <a16:creationId xmlns:a16="http://schemas.microsoft.com/office/drawing/2014/main" id="{8C36ACD5-ABA8-4D3E-88F6-BD1C5024B223}"/>
              </a:ext>
            </a:extLst>
          </p:cNvPr>
          <p:cNvSpPr/>
          <p:nvPr/>
        </p:nvSpPr>
        <p:spPr>
          <a:xfrm>
            <a:off x="1828799" y="5915815"/>
            <a:ext cx="4267200" cy="646331"/>
          </a:xfrm>
          <a:prstGeom prst="rect">
            <a:avLst/>
          </a:prstGeom>
        </p:spPr>
        <p:txBody>
          <a:bodyPr wrap="square">
            <a:spAutoFit/>
          </a:bodyPr>
          <a:lstStyle/>
          <a:p>
            <a:r>
              <a:rPr lang="en-US" altLang="zh-CN" dirty="0">
                <a:latin typeface="+mn-ea"/>
              </a:rPr>
              <a:t>log-intensity ratios (M-values) </a:t>
            </a:r>
          </a:p>
          <a:p>
            <a:r>
              <a:rPr lang="en-US" altLang="zh-CN" dirty="0">
                <a:latin typeface="+mn-ea"/>
              </a:rPr>
              <a:t>log-intensity averages (A-values)</a:t>
            </a:r>
            <a:endParaRPr lang="zh-CN" altLang="en-US" dirty="0">
              <a:latin typeface="+mn-ea"/>
            </a:endParaRPr>
          </a:p>
        </p:txBody>
      </p:sp>
      <p:sp>
        <p:nvSpPr>
          <p:cNvPr id="6" name="文本框 5">
            <a:extLst>
              <a:ext uri="{FF2B5EF4-FFF2-40B4-BE49-F238E27FC236}">
                <a16:creationId xmlns:a16="http://schemas.microsoft.com/office/drawing/2014/main" id="{7553D6D5-3CB8-4F08-913C-B57AA662CF9E}"/>
              </a:ext>
            </a:extLst>
          </p:cNvPr>
          <p:cNvSpPr txBox="1"/>
          <p:nvPr/>
        </p:nvSpPr>
        <p:spPr>
          <a:xfrm>
            <a:off x="7467599" y="5915815"/>
            <a:ext cx="2895601" cy="646331"/>
          </a:xfrm>
          <a:prstGeom prst="rect">
            <a:avLst/>
          </a:prstGeom>
          <a:noFill/>
        </p:spPr>
        <p:txBody>
          <a:bodyPr wrap="square" rtlCol="0">
            <a:spAutoFit/>
          </a:bodyPr>
          <a:lstStyle/>
          <a:p>
            <a:r>
              <a:rPr lang="en-US" altLang="zh-CN" dirty="0">
                <a:latin typeface="+mn-ea"/>
              </a:rPr>
              <a:t>|Log</a:t>
            </a:r>
            <a:r>
              <a:rPr lang="en-US" altLang="zh-CN" baseline="-25000" dirty="0">
                <a:latin typeface="+mn-ea"/>
              </a:rPr>
              <a:t>2 </a:t>
            </a:r>
            <a:r>
              <a:rPr lang="en-US" altLang="zh-CN" dirty="0">
                <a:latin typeface="+mn-ea"/>
              </a:rPr>
              <a:t>fold change| &gt; 1</a:t>
            </a:r>
          </a:p>
          <a:p>
            <a:r>
              <a:rPr lang="en-US" altLang="zh-CN" dirty="0">
                <a:latin typeface="+mn-ea"/>
              </a:rPr>
              <a:t>adj p-value  &lt; 0.05</a:t>
            </a:r>
            <a:endParaRPr lang="zh-CN" altLang="en-US" dirty="0">
              <a:latin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tabLst>
                <a:tab pos="10862945" algn="l"/>
              </a:tabLst>
            </a:pPr>
            <a:r>
              <a:rPr b="0" spc="10" dirty="0">
                <a:latin typeface="+mj-ea"/>
                <a:cs typeface="Times New Roman"/>
              </a:rPr>
              <a:t> </a:t>
            </a:r>
            <a:r>
              <a:rPr spc="-5" dirty="0">
                <a:latin typeface="+mj-ea"/>
              </a:rPr>
              <a:t>如何理解转录组分析：佛系少年拼</a:t>
            </a:r>
            <a:r>
              <a:rPr dirty="0">
                <a:latin typeface="+mj-ea"/>
              </a:rPr>
              <a:t>书</a:t>
            </a:r>
            <a:r>
              <a:rPr spc="-5" dirty="0">
                <a:latin typeface="+mj-ea"/>
              </a:rPr>
              <a:t>的励</a:t>
            </a:r>
            <a:r>
              <a:rPr dirty="0">
                <a:latin typeface="+mj-ea"/>
              </a:rPr>
              <a:t>志</a:t>
            </a:r>
            <a:r>
              <a:rPr spc="-5" dirty="0">
                <a:latin typeface="+mj-ea"/>
              </a:rPr>
              <a:t>故事</a:t>
            </a:r>
            <a:r>
              <a:rPr dirty="0">
                <a:latin typeface="+mj-ea"/>
              </a:rPr>
              <a:t>	</a:t>
            </a:r>
          </a:p>
        </p:txBody>
      </p:sp>
      <p:sp>
        <p:nvSpPr>
          <p:cNvPr id="3" name="object 3"/>
          <p:cNvSpPr/>
          <p:nvPr/>
        </p:nvSpPr>
        <p:spPr>
          <a:xfrm>
            <a:off x="1747714" y="2354579"/>
            <a:ext cx="2878973" cy="286664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955535" y="2354579"/>
            <a:ext cx="3310128" cy="2866644"/>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2672588" y="5541670"/>
            <a:ext cx="952500" cy="725170"/>
          </a:xfrm>
          <a:prstGeom prst="rect">
            <a:avLst/>
          </a:prstGeom>
        </p:spPr>
        <p:txBody>
          <a:bodyPr vert="horz" wrap="square" lIns="0" tIns="87630" rIns="0" bIns="0" rtlCol="0">
            <a:spAutoFit/>
          </a:bodyPr>
          <a:lstStyle/>
          <a:p>
            <a:pPr marL="12700">
              <a:lnSpc>
                <a:spcPct val="100000"/>
              </a:lnSpc>
              <a:spcBef>
                <a:spcPts val="690"/>
              </a:spcBef>
            </a:pPr>
            <a:r>
              <a:rPr sz="1800" spc="50" dirty="0">
                <a:latin typeface="+mn-ea"/>
                <a:cs typeface="Trebuchet MS"/>
              </a:rPr>
              <a:t>10000</a:t>
            </a:r>
            <a:r>
              <a:rPr sz="1800" spc="-110" dirty="0">
                <a:latin typeface="+mn-ea"/>
                <a:cs typeface="Trebuchet MS"/>
              </a:rPr>
              <a:t> </a:t>
            </a:r>
            <a:r>
              <a:rPr sz="1800" b="0" dirty="0">
                <a:latin typeface="+mn-ea"/>
                <a:cs typeface="Microsoft YaHei UI Light"/>
              </a:rPr>
              <a:t>片</a:t>
            </a:r>
            <a:endParaRPr sz="1800">
              <a:latin typeface="+mn-ea"/>
              <a:cs typeface="Microsoft YaHei UI Light"/>
            </a:endParaRPr>
          </a:p>
          <a:p>
            <a:pPr marL="69850">
              <a:lnSpc>
                <a:spcPct val="100000"/>
              </a:lnSpc>
              <a:spcBef>
                <a:spcPts val="595"/>
              </a:spcBef>
            </a:pPr>
            <a:r>
              <a:rPr sz="1800" spc="50" dirty="0">
                <a:latin typeface="+mn-ea"/>
                <a:cs typeface="Trebuchet MS"/>
              </a:rPr>
              <a:t>1000</a:t>
            </a:r>
            <a:r>
              <a:rPr sz="1800" spc="-70" dirty="0">
                <a:latin typeface="+mn-ea"/>
                <a:cs typeface="Trebuchet MS"/>
              </a:rPr>
              <a:t> </a:t>
            </a:r>
            <a:r>
              <a:rPr sz="1800" b="0" dirty="0">
                <a:latin typeface="+mn-ea"/>
                <a:cs typeface="Microsoft YaHei UI Light"/>
              </a:rPr>
              <a:t>页</a:t>
            </a:r>
            <a:endParaRPr sz="1800">
              <a:latin typeface="+mn-ea"/>
              <a:cs typeface="Microsoft YaHei UI Light"/>
            </a:endParaRPr>
          </a:p>
        </p:txBody>
      </p:sp>
      <p:sp>
        <p:nvSpPr>
          <p:cNvPr id="9" name="object 9"/>
          <p:cNvSpPr txBox="1"/>
          <p:nvPr/>
        </p:nvSpPr>
        <p:spPr>
          <a:xfrm>
            <a:off x="11334495" y="6530231"/>
            <a:ext cx="121285" cy="167005"/>
          </a:xfrm>
          <a:prstGeom prst="rect">
            <a:avLst/>
          </a:prstGeom>
        </p:spPr>
        <p:txBody>
          <a:bodyPr vert="horz" wrap="square" lIns="0" tIns="0" rIns="0" bIns="0" rtlCol="0">
            <a:spAutoFit/>
          </a:bodyPr>
          <a:lstStyle/>
          <a:p>
            <a:pPr marL="25400">
              <a:lnSpc>
                <a:spcPct val="100000"/>
              </a:lnSpc>
            </a:pPr>
            <a:fld id="{81D60167-4931-47E6-BA6A-407CBD079E47}" type="slidenum">
              <a:rPr sz="1000" spc="25" dirty="0">
                <a:solidFill>
                  <a:srgbClr val="7E7E7E"/>
                </a:solidFill>
                <a:latin typeface="Trebuchet MS"/>
                <a:cs typeface="Trebuchet MS"/>
              </a:rPr>
              <a:t>7</a:t>
            </a:fld>
            <a:endParaRPr sz="1000">
              <a:latin typeface="Trebuchet MS"/>
              <a:cs typeface="Trebuchet MS"/>
            </a:endParaRPr>
          </a:p>
        </p:txBody>
      </p:sp>
      <p:sp>
        <p:nvSpPr>
          <p:cNvPr id="6" name="object 6"/>
          <p:cNvSpPr txBox="1"/>
          <p:nvPr/>
        </p:nvSpPr>
        <p:spPr>
          <a:xfrm>
            <a:off x="8413242" y="5521858"/>
            <a:ext cx="699770" cy="725170"/>
          </a:xfrm>
          <a:prstGeom prst="rect">
            <a:avLst/>
          </a:prstGeom>
        </p:spPr>
        <p:txBody>
          <a:bodyPr vert="horz" wrap="square" lIns="0" tIns="87630" rIns="0" bIns="0" rtlCol="0">
            <a:spAutoFit/>
          </a:bodyPr>
          <a:lstStyle/>
          <a:p>
            <a:pPr marL="12700">
              <a:lnSpc>
                <a:spcPct val="100000"/>
              </a:lnSpc>
              <a:spcBef>
                <a:spcPts val="690"/>
              </a:spcBef>
            </a:pPr>
            <a:r>
              <a:rPr sz="1800" spc="50" dirty="0">
                <a:latin typeface="+mn-ea"/>
                <a:cs typeface="Trebuchet MS"/>
              </a:rPr>
              <a:t>500</a:t>
            </a:r>
            <a:r>
              <a:rPr sz="1800" spc="-105" dirty="0">
                <a:latin typeface="+mn-ea"/>
                <a:cs typeface="Trebuchet MS"/>
              </a:rPr>
              <a:t> </a:t>
            </a:r>
            <a:r>
              <a:rPr sz="1800" b="0" dirty="0">
                <a:latin typeface="+mn-ea"/>
                <a:cs typeface="Microsoft YaHei UI Light"/>
              </a:rPr>
              <a:t>片</a:t>
            </a:r>
            <a:endParaRPr sz="1800">
              <a:latin typeface="+mn-ea"/>
              <a:cs typeface="Microsoft YaHei UI Light"/>
            </a:endParaRPr>
          </a:p>
          <a:p>
            <a:pPr marL="33020">
              <a:lnSpc>
                <a:spcPct val="100000"/>
              </a:lnSpc>
              <a:spcBef>
                <a:spcPts val="595"/>
              </a:spcBef>
            </a:pPr>
            <a:r>
              <a:rPr sz="1800" spc="50" dirty="0">
                <a:latin typeface="+mn-ea"/>
                <a:cs typeface="Trebuchet MS"/>
              </a:rPr>
              <a:t>100</a:t>
            </a:r>
            <a:r>
              <a:rPr sz="1800" b="0" dirty="0">
                <a:latin typeface="+mn-ea"/>
                <a:cs typeface="Microsoft YaHei UI Light"/>
              </a:rPr>
              <a:t>页</a:t>
            </a:r>
            <a:endParaRPr sz="1800">
              <a:latin typeface="+mn-ea"/>
              <a:cs typeface="Microsoft YaHei UI Light"/>
            </a:endParaRPr>
          </a:p>
        </p:txBody>
      </p:sp>
      <p:sp>
        <p:nvSpPr>
          <p:cNvPr id="7" name="object 7"/>
          <p:cNvSpPr txBox="1"/>
          <p:nvPr/>
        </p:nvSpPr>
        <p:spPr>
          <a:xfrm>
            <a:off x="3023361" y="1368933"/>
            <a:ext cx="6089651" cy="746358"/>
          </a:xfrm>
          <a:prstGeom prst="rect">
            <a:avLst/>
          </a:prstGeom>
        </p:spPr>
        <p:txBody>
          <a:bodyPr vert="horz" wrap="square" lIns="0" tIns="12700" rIns="0" bIns="0" rtlCol="0">
            <a:spAutoFit/>
          </a:bodyPr>
          <a:lstStyle/>
          <a:p>
            <a:pPr marL="1109345">
              <a:lnSpc>
                <a:spcPct val="100000"/>
              </a:lnSpc>
              <a:spcBef>
                <a:spcPts val="100"/>
              </a:spcBef>
            </a:pPr>
            <a:r>
              <a:rPr sz="1800" b="0" dirty="0">
                <a:latin typeface="+mn-ea"/>
                <a:cs typeface="Microsoft YaHei UI Light"/>
              </a:rPr>
              <a:t>有一部分碎片其实来自于《试题调研》</a:t>
            </a:r>
            <a:r>
              <a:rPr sz="1800" spc="475" dirty="0">
                <a:latin typeface="+mn-ea"/>
                <a:cs typeface="Trebuchet MS"/>
              </a:rPr>
              <a:t>……</a:t>
            </a:r>
            <a:endParaRPr sz="1800" dirty="0">
              <a:latin typeface="+mn-ea"/>
              <a:cs typeface="Trebuchet MS"/>
            </a:endParaRPr>
          </a:p>
          <a:p>
            <a:pPr marL="12700">
              <a:lnSpc>
                <a:spcPct val="100000"/>
              </a:lnSpc>
              <a:spcBef>
                <a:spcPts val="1445"/>
              </a:spcBef>
            </a:pPr>
            <a:r>
              <a:rPr sz="1800" b="0" dirty="0">
                <a:latin typeface="+mn-ea"/>
                <a:cs typeface="Microsoft YaHei UI Light"/>
              </a:rPr>
              <a:t>利用不同的碎片数量（</a:t>
            </a:r>
            <a:r>
              <a:rPr sz="1800" spc="-10" dirty="0">
                <a:solidFill>
                  <a:srgbClr val="3176A0"/>
                </a:solidFill>
                <a:latin typeface="+mn-ea"/>
                <a:cs typeface="Trebuchet MS"/>
              </a:rPr>
              <a:t>re</a:t>
            </a:r>
            <a:r>
              <a:rPr sz="1800" spc="-20" dirty="0">
                <a:solidFill>
                  <a:srgbClr val="3176A0"/>
                </a:solidFill>
                <a:latin typeface="+mn-ea"/>
                <a:cs typeface="Trebuchet MS"/>
              </a:rPr>
              <a:t>a</a:t>
            </a:r>
            <a:r>
              <a:rPr sz="1800" spc="95" dirty="0">
                <a:solidFill>
                  <a:srgbClr val="3176A0"/>
                </a:solidFill>
                <a:latin typeface="+mn-ea"/>
                <a:cs typeface="Trebuchet MS"/>
              </a:rPr>
              <a:t>d</a:t>
            </a:r>
            <a:r>
              <a:rPr sz="1800" spc="65" dirty="0">
                <a:solidFill>
                  <a:srgbClr val="3176A0"/>
                </a:solidFill>
                <a:latin typeface="+mn-ea"/>
                <a:cs typeface="Trebuchet MS"/>
              </a:rPr>
              <a:t>s</a:t>
            </a:r>
            <a:r>
              <a:rPr sz="1800" b="0" dirty="0">
                <a:latin typeface="+mn-ea"/>
                <a:cs typeface="Microsoft YaHei UI Light"/>
              </a:rPr>
              <a:t>）推测书的数量（</a:t>
            </a:r>
            <a:r>
              <a:rPr sz="1800" b="0" dirty="0">
                <a:solidFill>
                  <a:srgbClr val="3176A0"/>
                </a:solidFill>
                <a:latin typeface="+mn-ea"/>
                <a:cs typeface="Microsoft YaHei UI Light"/>
              </a:rPr>
              <a:t>基因表达</a:t>
            </a:r>
            <a:r>
              <a:rPr sz="1800" b="0" dirty="0">
                <a:latin typeface="+mn-ea"/>
                <a:cs typeface="Microsoft YaHei UI Light"/>
              </a:rPr>
              <a:t>）</a:t>
            </a:r>
            <a:endParaRPr sz="1800" dirty="0">
              <a:latin typeface="+mn-ea"/>
              <a:cs typeface="Microsoft YaHei UI Light"/>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2F5283A-C7DE-4882-8025-CB89D233ACAE}"/>
              </a:ext>
            </a:extLst>
          </p:cNvPr>
          <p:cNvPicPr>
            <a:picLocks noChangeAspect="1"/>
          </p:cNvPicPr>
          <p:nvPr/>
        </p:nvPicPr>
        <p:blipFill>
          <a:blip r:embed="rId2"/>
          <a:stretch>
            <a:fillRect/>
          </a:stretch>
        </p:blipFill>
        <p:spPr>
          <a:xfrm>
            <a:off x="6324600" y="2899144"/>
            <a:ext cx="5681220" cy="2869016"/>
          </a:xfrm>
          <a:prstGeom prst="rect">
            <a:avLst/>
          </a:prstGeom>
        </p:spPr>
      </p:pic>
      <p:pic>
        <p:nvPicPr>
          <p:cNvPr id="6" name="图片 5">
            <a:extLst>
              <a:ext uri="{FF2B5EF4-FFF2-40B4-BE49-F238E27FC236}">
                <a16:creationId xmlns:a16="http://schemas.microsoft.com/office/drawing/2014/main" id="{01AF3445-C712-45E9-A15C-2EB2BAC0E851}"/>
              </a:ext>
            </a:extLst>
          </p:cNvPr>
          <p:cNvPicPr>
            <a:picLocks noChangeAspect="1"/>
          </p:cNvPicPr>
          <p:nvPr/>
        </p:nvPicPr>
        <p:blipFill>
          <a:blip r:embed="rId3"/>
          <a:stretch>
            <a:fillRect/>
          </a:stretch>
        </p:blipFill>
        <p:spPr>
          <a:xfrm>
            <a:off x="414781" y="2899144"/>
            <a:ext cx="5681219" cy="2826406"/>
          </a:xfrm>
          <a:prstGeom prst="rect">
            <a:avLst/>
          </a:prstGeom>
        </p:spPr>
      </p:pic>
      <p:sp>
        <p:nvSpPr>
          <p:cNvPr id="3" name="灯片编号占位符 2">
            <a:extLst>
              <a:ext uri="{FF2B5EF4-FFF2-40B4-BE49-F238E27FC236}">
                <a16:creationId xmlns:a16="http://schemas.microsoft.com/office/drawing/2014/main" id="{B63428BC-3BCF-4AA9-B394-E7F6AB7CB501}"/>
              </a:ext>
            </a:extLst>
          </p:cNvPr>
          <p:cNvSpPr>
            <a:spLocks noGrp="1"/>
          </p:cNvSpPr>
          <p:nvPr>
            <p:ph type="sldNum" sz="quarter" idx="7"/>
          </p:nvPr>
        </p:nvSpPr>
        <p:spPr>
          <a:xfrm>
            <a:off x="8610600" y="6356350"/>
            <a:ext cx="2743200" cy="365125"/>
          </a:xfrm>
        </p:spPr>
        <p:txBody>
          <a:bodyPr vert="horz" lIns="91440" tIns="45720" rIns="91440" bIns="45720" rtlCol="0" anchor="ctr">
            <a:normAutofit/>
          </a:bodyPr>
          <a:lstStyle/>
          <a:p>
            <a:pPr algn="r">
              <a:spcAft>
                <a:spcPts val="600"/>
              </a:spcAft>
            </a:pPr>
            <a:fld id="{81D60167-4931-47E6-BA6A-407CBD079E47}" type="slidenum">
              <a:rPr lang="en-US" altLang="zh-CN" sz="1200" spc="25" smtClean="0">
                <a:solidFill>
                  <a:schemeClr val="tx1">
                    <a:tint val="75000"/>
                  </a:schemeClr>
                </a:solidFill>
                <a:latin typeface="+mn-lt"/>
                <a:cs typeface="+mn-cs"/>
              </a:rPr>
              <a:pPr algn="r">
                <a:spcAft>
                  <a:spcPts val="600"/>
                </a:spcAft>
              </a:pPr>
              <a:t>70</a:t>
            </a:fld>
            <a:endParaRPr lang="en-US" altLang="zh-CN" sz="1200" spc="25">
              <a:solidFill>
                <a:schemeClr val="tx1">
                  <a:tint val="75000"/>
                </a:schemeClr>
              </a:solidFill>
              <a:latin typeface="+mn-lt"/>
              <a:cs typeface="+mn-cs"/>
            </a:endParaRPr>
          </a:p>
        </p:txBody>
      </p:sp>
      <p:sp>
        <p:nvSpPr>
          <p:cNvPr id="10" name="object 2">
            <a:extLst>
              <a:ext uri="{FF2B5EF4-FFF2-40B4-BE49-F238E27FC236}">
                <a16:creationId xmlns:a16="http://schemas.microsoft.com/office/drawing/2014/main" id="{D708BFBD-7D04-4286-93CF-8891BAB57EBC}"/>
              </a:ext>
            </a:extLst>
          </p:cNvPr>
          <p:cNvSpPr txBox="1">
            <a:spLocks noGrp="1"/>
          </p:cNvSpPr>
          <p:nvPr>
            <p:ph type="title"/>
          </p:nvPr>
        </p:nvSpPr>
        <p:spPr>
          <a:xfrm>
            <a:off x="657225" y="531813"/>
            <a:ext cx="10877550" cy="452437"/>
          </a:xfrm>
          <a:prstGeom prst="rect">
            <a:avLst/>
          </a:prstGeom>
        </p:spPr>
        <p:txBody>
          <a:bodyPr vert="horz" wrap="square" lIns="0" tIns="12065" rIns="0" bIns="0" rtlCol="0">
            <a:spAutoFit/>
          </a:bodyPr>
          <a:lstStyle/>
          <a:p>
            <a:pPr marL="12700">
              <a:lnSpc>
                <a:spcPct val="100000"/>
              </a:lnSpc>
              <a:spcBef>
                <a:spcPts val="95"/>
              </a:spcBef>
              <a:tabLst>
                <a:tab pos="10862945" algn="l"/>
              </a:tabLst>
            </a:pPr>
            <a:r>
              <a:rPr b="0" spc="10" dirty="0">
                <a:latin typeface="+mj-ea"/>
                <a:cs typeface="Times New Roman"/>
              </a:rPr>
              <a:t> </a:t>
            </a:r>
            <a:r>
              <a:rPr spc="-5" dirty="0">
                <a:latin typeface="+mj-ea"/>
              </a:rPr>
              <a:t>差异表达基因</a:t>
            </a:r>
            <a:r>
              <a:rPr spc="70" dirty="0">
                <a:latin typeface="+mj-ea"/>
              </a:rPr>
              <a:t> </a:t>
            </a:r>
            <a:r>
              <a:rPr b="1" spc="-90" dirty="0">
                <a:latin typeface="+mj-ea"/>
                <a:cs typeface="Lucida Sans"/>
              </a:rPr>
              <a:t>DEseq2</a:t>
            </a:r>
            <a:r>
              <a:rPr b="1" spc="-135" dirty="0">
                <a:latin typeface="+mj-ea"/>
                <a:cs typeface="Lucida Sans"/>
              </a:rPr>
              <a:t> </a:t>
            </a:r>
            <a:r>
              <a:rPr lang="zh-CN" altLang="en-US" b="1" spc="-5" dirty="0">
                <a:latin typeface="+mj-ea"/>
                <a:cs typeface="Lucida Sans"/>
              </a:rPr>
              <a:t>结果分析</a:t>
            </a:r>
            <a:r>
              <a:rPr spc="-5" dirty="0">
                <a:latin typeface="+mj-ea"/>
              </a:rPr>
              <a:t>	</a:t>
            </a:r>
          </a:p>
        </p:txBody>
      </p:sp>
      <p:sp>
        <p:nvSpPr>
          <p:cNvPr id="12" name="文本框 11">
            <a:extLst>
              <a:ext uri="{FF2B5EF4-FFF2-40B4-BE49-F238E27FC236}">
                <a16:creationId xmlns:a16="http://schemas.microsoft.com/office/drawing/2014/main" id="{BC04D208-4809-4C59-BC63-FA03B21B6480}"/>
              </a:ext>
            </a:extLst>
          </p:cNvPr>
          <p:cNvSpPr txBox="1"/>
          <p:nvPr/>
        </p:nvSpPr>
        <p:spPr>
          <a:xfrm>
            <a:off x="3255390" y="2054281"/>
            <a:ext cx="3048000" cy="400110"/>
          </a:xfrm>
          <a:prstGeom prst="rect">
            <a:avLst/>
          </a:prstGeom>
          <a:noFill/>
        </p:spPr>
        <p:txBody>
          <a:bodyPr wrap="square" rtlCol="0">
            <a:spAutoFit/>
          </a:bodyPr>
          <a:lstStyle/>
          <a:p>
            <a:r>
              <a:rPr lang="en-US" altLang="zh-CN" sz="2000" dirty="0">
                <a:latin typeface="+mn-ea"/>
              </a:rPr>
              <a:t>GO</a:t>
            </a:r>
            <a:r>
              <a:rPr lang="zh-CN" altLang="en-US" sz="2000" dirty="0">
                <a:latin typeface="+mn-ea"/>
              </a:rPr>
              <a:t>柱形图</a:t>
            </a:r>
          </a:p>
        </p:txBody>
      </p:sp>
      <p:sp>
        <p:nvSpPr>
          <p:cNvPr id="13" name="文本框 12">
            <a:extLst>
              <a:ext uri="{FF2B5EF4-FFF2-40B4-BE49-F238E27FC236}">
                <a16:creationId xmlns:a16="http://schemas.microsoft.com/office/drawing/2014/main" id="{88288CFB-B1CE-455B-8080-955F86568F0D}"/>
              </a:ext>
            </a:extLst>
          </p:cNvPr>
          <p:cNvSpPr txBox="1"/>
          <p:nvPr/>
        </p:nvSpPr>
        <p:spPr>
          <a:xfrm>
            <a:off x="9029700" y="2054281"/>
            <a:ext cx="1905000" cy="400110"/>
          </a:xfrm>
          <a:prstGeom prst="rect">
            <a:avLst/>
          </a:prstGeom>
          <a:noFill/>
        </p:spPr>
        <p:txBody>
          <a:bodyPr wrap="square" rtlCol="0">
            <a:spAutoFit/>
          </a:bodyPr>
          <a:lstStyle/>
          <a:p>
            <a:r>
              <a:rPr lang="en-US" altLang="zh-CN" sz="2000" dirty="0">
                <a:latin typeface="+mn-ea"/>
              </a:rPr>
              <a:t>KEGG</a:t>
            </a:r>
            <a:r>
              <a:rPr lang="zh-CN" altLang="en-US" sz="2000" dirty="0">
                <a:latin typeface="+mn-ea"/>
              </a:rPr>
              <a:t>气泡图</a:t>
            </a:r>
          </a:p>
        </p:txBody>
      </p:sp>
    </p:spTree>
    <p:extLst>
      <p:ext uri="{BB962C8B-B14F-4D97-AF65-F5344CB8AC3E}">
        <p14:creationId xmlns:p14="http://schemas.microsoft.com/office/powerpoint/2010/main" val="22758266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291071" y="4681728"/>
            <a:ext cx="5426964" cy="200863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tabLst>
                <a:tab pos="10862945" algn="l"/>
              </a:tabLst>
            </a:pPr>
            <a:r>
              <a:rPr b="0" spc="10" dirty="0">
                <a:latin typeface="+mj-ea"/>
                <a:cs typeface="Times New Roman"/>
              </a:rPr>
              <a:t> </a:t>
            </a:r>
            <a:r>
              <a:rPr spc="-5" dirty="0">
                <a:latin typeface="+mj-ea"/>
              </a:rPr>
              <a:t>数据可视化</a:t>
            </a:r>
            <a:r>
              <a:rPr b="1" spc="235" dirty="0">
                <a:latin typeface="+mj-ea"/>
                <a:cs typeface="Lucida Sans"/>
              </a:rPr>
              <a:t>:</a:t>
            </a:r>
            <a:r>
              <a:rPr b="1" spc="-190" dirty="0">
                <a:latin typeface="+mj-ea"/>
                <a:cs typeface="Lucida Sans"/>
              </a:rPr>
              <a:t> </a:t>
            </a:r>
            <a:r>
              <a:rPr b="1" spc="-55" dirty="0">
                <a:latin typeface="+mj-ea"/>
                <a:cs typeface="Lucida Sans"/>
              </a:rPr>
              <a:t>IGV	</a:t>
            </a:r>
          </a:p>
        </p:txBody>
      </p:sp>
      <p:sp>
        <p:nvSpPr>
          <p:cNvPr id="4" name="object 4"/>
          <p:cNvSpPr/>
          <p:nvPr/>
        </p:nvSpPr>
        <p:spPr>
          <a:xfrm>
            <a:off x="6402323" y="1514855"/>
            <a:ext cx="5172456" cy="270205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97763" y="3258311"/>
            <a:ext cx="5186172" cy="1712976"/>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7197979" y="1162939"/>
            <a:ext cx="317627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mn-ea"/>
                <a:cs typeface="Trebuchet MS"/>
              </a:rPr>
              <a:t>bam</a:t>
            </a:r>
            <a:r>
              <a:rPr sz="1800" b="0" dirty="0">
                <a:latin typeface="+mn-ea"/>
                <a:cs typeface="Microsoft YaHei UI Light"/>
              </a:rPr>
              <a:t>文件：</a:t>
            </a:r>
            <a:r>
              <a:rPr sz="1800" b="0" spc="-60" dirty="0">
                <a:latin typeface="+mn-ea"/>
                <a:cs typeface="Microsoft YaHei UI Light"/>
              </a:rPr>
              <a:t> </a:t>
            </a:r>
            <a:r>
              <a:rPr sz="1800" b="0" dirty="0">
                <a:latin typeface="+mn-ea"/>
                <a:cs typeface="Microsoft YaHei UI Light"/>
              </a:rPr>
              <a:t>展示</a:t>
            </a:r>
            <a:r>
              <a:rPr sz="1800" b="0" spc="-60" dirty="0">
                <a:latin typeface="+mn-ea"/>
                <a:cs typeface="Microsoft YaHei UI Light"/>
              </a:rPr>
              <a:t> </a:t>
            </a:r>
            <a:r>
              <a:rPr sz="1800" spc="-10" dirty="0">
                <a:latin typeface="+mn-ea"/>
                <a:cs typeface="Trebuchet MS"/>
              </a:rPr>
              <a:t>read</a:t>
            </a:r>
            <a:r>
              <a:rPr sz="1800" spc="-65" dirty="0">
                <a:latin typeface="+mn-ea"/>
                <a:cs typeface="Trebuchet MS"/>
              </a:rPr>
              <a:t> </a:t>
            </a:r>
            <a:r>
              <a:rPr sz="1800" b="0" dirty="0">
                <a:latin typeface="+mn-ea"/>
                <a:cs typeface="Microsoft YaHei UI Light"/>
              </a:rPr>
              <a:t>比对信息</a:t>
            </a:r>
            <a:endParaRPr sz="1800">
              <a:latin typeface="+mn-ea"/>
              <a:cs typeface="Microsoft YaHei UI Light"/>
            </a:endParaRPr>
          </a:p>
        </p:txBody>
      </p:sp>
      <p:sp>
        <p:nvSpPr>
          <p:cNvPr id="10" name="object 10"/>
          <p:cNvSpPr txBox="1">
            <a:spLocks noGrp="1"/>
          </p:cNvSpPr>
          <p:nvPr>
            <p:ph type="sldNum" sz="quarter" idx="7"/>
          </p:nvPr>
        </p:nvSpPr>
        <p:spPr>
          <a:xfrm>
            <a:off x="11881613" y="6432597"/>
            <a:ext cx="310387" cy="257763"/>
          </a:xfrm>
          <a:prstGeom prst="rect">
            <a:avLst/>
          </a:prstGeom>
        </p:spPr>
        <p:txBody>
          <a:bodyPr vert="horz" wrap="square" lIns="0" tIns="102870" rIns="0" bIns="0" rtlCol="0">
            <a:spAutoFit/>
          </a:bodyPr>
          <a:lstStyle/>
          <a:p>
            <a:pPr marL="25400">
              <a:lnSpc>
                <a:spcPct val="100000"/>
              </a:lnSpc>
              <a:spcBef>
                <a:spcPts val="810"/>
              </a:spcBef>
            </a:pPr>
            <a:fld id="{81D60167-4931-47E6-BA6A-407CBD079E47}" type="slidenum">
              <a:rPr spc="25" dirty="0"/>
              <a:t>71</a:t>
            </a:fld>
            <a:endParaRPr spc="25" dirty="0"/>
          </a:p>
        </p:txBody>
      </p:sp>
      <p:sp>
        <p:nvSpPr>
          <p:cNvPr id="7" name="object 7"/>
          <p:cNvSpPr txBox="1"/>
          <p:nvPr/>
        </p:nvSpPr>
        <p:spPr>
          <a:xfrm>
            <a:off x="7351521" y="4330065"/>
            <a:ext cx="3480435" cy="299720"/>
          </a:xfrm>
          <a:prstGeom prst="rect">
            <a:avLst/>
          </a:prstGeom>
        </p:spPr>
        <p:txBody>
          <a:bodyPr vert="horz" wrap="square" lIns="0" tIns="12700" rIns="0" bIns="0" rtlCol="0">
            <a:spAutoFit/>
          </a:bodyPr>
          <a:lstStyle/>
          <a:p>
            <a:pPr marL="12700">
              <a:lnSpc>
                <a:spcPct val="100000"/>
              </a:lnSpc>
              <a:spcBef>
                <a:spcPts val="100"/>
              </a:spcBef>
            </a:pPr>
            <a:r>
              <a:rPr sz="1800" spc="-25" dirty="0">
                <a:latin typeface="+mn-ea"/>
                <a:cs typeface="Trebuchet MS"/>
              </a:rPr>
              <a:t>bigwig</a:t>
            </a:r>
            <a:r>
              <a:rPr sz="1800" b="0" dirty="0">
                <a:latin typeface="+mn-ea"/>
                <a:cs typeface="Microsoft YaHei UI Light"/>
              </a:rPr>
              <a:t>文件：</a:t>
            </a:r>
            <a:r>
              <a:rPr sz="1800" b="0" spc="-50" dirty="0">
                <a:latin typeface="+mn-ea"/>
                <a:cs typeface="Microsoft YaHei UI Light"/>
              </a:rPr>
              <a:t> </a:t>
            </a:r>
            <a:r>
              <a:rPr sz="1800" b="0" dirty="0">
                <a:latin typeface="+mn-ea"/>
                <a:cs typeface="Microsoft YaHei UI Light"/>
              </a:rPr>
              <a:t>展示转录本定量信息</a:t>
            </a:r>
            <a:endParaRPr sz="1800">
              <a:latin typeface="+mn-ea"/>
              <a:cs typeface="Microsoft YaHei UI Light"/>
            </a:endParaRPr>
          </a:p>
        </p:txBody>
      </p:sp>
      <p:sp>
        <p:nvSpPr>
          <p:cNvPr id="8" name="object 8"/>
          <p:cNvSpPr txBox="1"/>
          <p:nvPr/>
        </p:nvSpPr>
        <p:spPr>
          <a:xfrm>
            <a:off x="427736" y="1926158"/>
            <a:ext cx="4608830" cy="1120820"/>
          </a:xfrm>
          <a:prstGeom prst="rect">
            <a:avLst/>
          </a:prstGeom>
        </p:spPr>
        <p:txBody>
          <a:bodyPr vert="horz" wrap="square" lIns="0" tIns="12700" rIns="0" bIns="0" rtlCol="0">
            <a:spAutoFit/>
          </a:bodyPr>
          <a:lstStyle/>
          <a:p>
            <a:pPr marL="12700">
              <a:lnSpc>
                <a:spcPct val="100000"/>
              </a:lnSpc>
              <a:spcBef>
                <a:spcPts val="100"/>
              </a:spcBef>
            </a:pPr>
            <a:r>
              <a:rPr sz="2400" spc="145" dirty="0">
                <a:solidFill>
                  <a:srgbClr val="2F2F2F"/>
                </a:solidFill>
                <a:latin typeface="+mn-ea"/>
                <a:cs typeface="Trebuchet MS"/>
              </a:rPr>
              <a:t>IGV</a:t>
            </a:r>
            <a:endParaRPr sz="2400" dirty="0">
              <a:latin typeface="+mn-ea"/>
              <a:cs typeface="Trebuchet MS"/>
            </a:endParaRPr>
          </a:p>
          <a:p>
            <a:pPr marL="12700" marR="5080">
              <a:lnSpc>
                <a:spcPct val="100000"/>
              </a:lnSpc>
              <a:spcBef>
                <a:spcPts val="25"/>
              </a:spcBef>
            </a:pPr>
            <a:r>
              <a:rPr sz="1600" spc="45" dirty="0">
                <a:solidFill>
                  <a:srgbClr val="2F2F2F"/>
                </a:solidFill>
                <a:latin typeface="+mn-ea"/>
                <a:cs typeface="Trebuchet MS"/>
              </a:rPr>
              <a:t>a </a:t>
            </a:r>
            <a:r>
              <a:rPr sz="1600" spc="-20" dirty="0">
                <a:solidFill>
                  <a:srgbClr val="2F2F2F"/>
                </a:solidFill>
                <a:latin typeface="+mn-ea"/>
                <a:cs typeface="Trebuchet MS"/>
              </a:rPr>
              <a:t>high-performance </a:t>
            </a:r>
            <a:r>
              <a:rPr sz="1600" spc="-25" dirty="0">
                <a:solidFill>
                  <a:srgbClr val="2F2F2F"/>
                </a:solidFill>
                <a:latin typeface="+mn-ea"/>
                <a:cs typeface="Trebuchet MS"/>
              </a:rPr>
              <a:t>visualization </a:t>
            </a:r>
            <a:r>
              <a:rPr sz="1600" spc="-65" dirty="0">
                <a:solidFill>
                  <a:srgbClr val="2F2F2F"/>
                </a:solidFill>
                <a:latin typeface="+mn-ea"/>
                <a:cs typeface="Trebuchet MS"/>
              </a:rPr>
              <a:t>tool </a:t>
            </a:r>
            <a:r>
              <a:rPr sz="1600" spc="-70" dirty="0">
                <a:solidFill>
                  <a:srgbClr val="2F2F2F"/>
                </a:solidFill>
                <a:latin typeface="+mn-ea"/>
                <a:cs typeface="Trebuchet MS"/>
              </a:rPr>
              <a:t>for </a:t>
            </a:r>
            <a:r>
              <a:rPr sz="1600" spc="-55" dirty="0">
                <a:solidFill>
                  <a:srgbClr val="2F2F2F"/>
                </a:solidFill>
                <a:latin typeface="+mn-ea"/>
                <a:cs typeface="Trebuchet MS"/>
              </a:rPr>
              <a:t>interactive  </a:t>
            </a:r>
            <a:r>
              <a:rPr sz="1600" spc="-35" dirty="0">
                <a:solidFill>
                  <a:srgbClr val="2F2F2F"/>
                </a:solidFill>
                <a:latin typeface="+mn-ea"/>
                <a:cs typeface="Trebuchet MS"/>
              </a:rPr>
              <a:t>exploration </a:t>
            </a:r>
            <a:r>
              <a:rPr sz="1600" spc="-60" dirty="0">
                <a:solidFill>
                  <a:srgbClr val="2F2F2F"/>
                </a:solidFill>
                <a:latin typeface="+mn-ea"/>
                <a:cs typeface="Trebuchet MS"/>
              </a:rPr>
              <a:t>of </a:t>
            </a:r>
            <a:r>
              <a:rPr sz="1600" spc="-35" dirty="0">
                <a:solidFill>
                  <a:srgbClr val="2F2F2F"/>
                </a:solidFill>
                <a:latin typeface="+mn-ea"/>
                <a:cs typeface="Trebuchet MS"/>
              </a:rPr>
              <a:t>large, </a:t>
            </a:r>
            <a:r>
              <a:rPr sz="1600" spc="-45" dirty="0">
                <a:solidFill>
                  <a:srgbClr val="2F2F2F"/>
                </a:solidFill>
                <a:latin typeface="+mn-ea"/>
                <a:cs typeface="Trebuchet MS"/>
              </a:rPr>
              <a:t>integrated </a:t>
            </a:r>
            <a:r>
              <a:rPr sz="1600" spc="5" dirty="0">
                <a:solidFill>
                  <a:srgbClr val="2F2F2F"/>
                </a:solidFill>
                <a:latin typeface="+mn-ea"/>
                <a:cs typeface="Trebuchet MS"/>
              </a:rPr>
              <a:t>genomic</a:t>
            </a:r>
            <a:r>
              <a:rPr sz="1600" spc="25" dirty="0">
                <a:solidFill>
                  <a:srgbClr val="2F2F2F"/>
                </a:solidFill>
                <a:latin typeface="+mn-ea"/>
                <a:cs typeface="Trebuchet MS"/>
              </a:rPr>
              <a:t> </a:t>
            </a:r>
            <a:r>
              <a:rPr sz="1600" spc="-15" dirty="0">
                <a:solidFill>
                  <a:srgbClr val="2F2F2F"/>
                </a:solidFill>
                <a:latin typeface="+mn-ea"/>
                <a:cs typeface="Trebuchet MS"/>
              </a:rPr>
              <a:t>datasets.</a:t>
            </a:r>
            <a:endParaRPr sz="1600" dirty="0">
              <a:latin typeface="+mn-ea"/>
              <a:cs typeface="Trebuchet MS"/>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457200"/>
            <a:ext cx="12344400" cy="443070"/>
          </a:xfrm>
          <a:prstGeom prst="rect">
            <a:avLst/>
          </a:prstGeom>
        </p:spPr>
        <p:txBody>
          <a:bodyPr vert="horz" wrap="square" lIns="0" tIns="12065" rIns="0" bIns="0" rtlCol="0">
            <a:spAutoFit/>
          </a:bodyPr>
          <a:lstStyle/>
          <a:p>
            <a:pPr marL="12700">
              <a:lnSpc>
                <a:spcPct val="100000"/>
              </a:lnSpc>
              <a:spcBef>
                <a:spcPts val="95"/>
              </a:spcBef>
              <a:tabLst>
                <a:tab pos="10862945" algn="l"/>
              </a:tabLst>
            </a:pPr>
            <a:r>
              <a:rPr b="0" spc="10" dirty="0">
                <a:latin typeface="+mj-ea"/>
                <a:cs typeface="Times New Roman"/>
              </a:rPr>
              <a:t> </a:t>
            </a:r>
            <a:r>
              <a:rPr spc="-5" dirty="0">
                <a:latin typeface="+mj-ea"/>
              </a:rPr>
              <a:t>学习路线</a:t>
            </a:r>
            <a:r>
              <a:rPr b="1" spc="235" dirty="0">
                <a:latin typeface="+mj-ea"/>
                <a:cs typeface="Lucida Sans"/>
              </a:rPr>
              <a:t>:</a:t>
            </a:r>
            <a:r>
              <a:rPr b="1" spc="-100" dirty="0">
                <a:latin typeface="+mj-ea"/>
                <a:cs typeface="Lucida Sans"/>
              </a:rPr>
              <a:t> </a:t>
            </a:r>
            <a:r>
              <a:rPr b="0" spc="210" dirty="0">
                <a:latin typeface="+mj-ea"/>
                <a:cs typeface="Trebuchet MS"/>
              </a:rPr>
              <a:t>A</a:t>
            </a:r>
            <a:r>
              <a:rPr b="0" spc="-225" dirty="0">
                <a:latin typeface="+mj-ea"/>
                <a:cs typeface="Trebuchet MS"/>
              </a:rPr>
              <a:t> </a:t>
            </a:r>
            <a:r>
              <a:rPr b="0" spc="35" dirty="0">
                <a:latin typeface="+mj-ea"/>
                <a:cs typeface="Trebuchet MS"/>
              </a:rPr>
              <a:t>survey</a:t>
            </a:r>
            <a:r>
              <a:rPr b="0" spc="-70" dirty="0">
                <a:latin typeface="+mj-ea"/>
                <a:cs typeface="Trebuchet MS"/>
              </a:rPr>
              <a:t> </a:t>
            </a:r>
            <a:r>
              <a:rPr b="0" spc="-105" dirty="0">
                <a:latin typeface="+mj-ea"/>
                <a:cs typeface="Trebuchet MS"/>
              </a:rPr>
              <a:t>of</a:t>
            </a:r>
            <a:r>
              <a:rPr b="0" spc="-65" dirty="0">
                <a:latin typeface="+mj-ea"/>
                <a:cs typeface="Trebuchet MS"/>
              </a:rPr>
              <a:t> </a:t>
            </a:r>
            <a:r>
              <a:rPr b="0" spc="-15" dirty="0">
                <a:latin typeface="+mj-ea"/>
                <a:cs typeface="Trebuchet MS"/>
              </a:rPr>
              <a:t>best</a:t>
            </a:r>
            <a:r>
              <a:rPr b="0" spc="-65" dirty="0">
                <a:latin typeface="+mj-ea"/>
                <a:cs typeface="Trebuchet MS"/>
              </a:rPr>
              <a:t> </a:t>
            </a:r>
            <a:r>
              <a:rPr b="0" spc="-30" dirty="0">
                <a:latin typeface="+mj-ea"/>
                <a:cs typeface="Trebuchet MS"/>
              </a:rPr>
              <a:t>practices</a:t>
            </a:r>
            <a:r>
              <a:rPr b="0" spc="-70" dirty="0">
                <a:latin typeface="+mj-ea"/>
                <a:cs typeface="Trebuchet MS"/>
              </a:rPr>
              <a:t> </a:t>
            </a:r>
            <a:r>
              <a:rPr b="0" spc="-125" dirty="0">
                <a:latin typeface="+mj-ea"/>
                <a:cs typeface="Trebuchet MS"/>
              </a:rPr>
              <a:t>for</a:t>
            </a:r>
            <a:r>
              <a:rPr b="0" spc="-60" dirty="0">
                <a:latin typeface="+mj-ea"/>
                <a:cs typeface="Trebuchet MS"/>
              </a:rPr>
              <a:t> </a:t>
            </a:r>
            <a:r>
              <a:rPr b="0" spc="145" dirty="0">
                <a:latin typeface="+mj-ea"/>
                <a:cs typeface="Trebuchet MS"/>
              </a:rPr>
              <a:t>RNA-seq</a:t>
            </a:r>
            <a:r>
              <a:rPr b="0" spc="-35" dirty="0">
                <a:latin typeface="+mj-ea"/>
                <a:cs typeface="Trebuchet MS"/>
              </a:rPr>
              <a:t> </a:t>
            </a:r>
            <a:r>
              <a:rPr b="0" spc="-45" dirty="0">
                <a:latin typeface="+mj-ea"/>
                <a:cs typeface="Trebuchet MS"/>
              </a:rPr>
              <a:t>data</a:t>
            </a:r>
            <a:r>
              <a:rPr b="0" spc="-60" dirty="0">
                <a:latin typeface="+mj-ea"/>
                <a:cs typeface="Trebuchet MS"/>
              </a:rPr>
              <a:t> </a:t>
            </a:r>
            <a:r>
              <a:rPr b="0" spc="45" dirty="0">
                <a:latin typeface="+mj-ea"/>
                <a:cs typeface="Trebuchet MS"/>
              </a:rPr>
              <a:t>analysi</a:t>
            </a:r>
            <a:r>
              <a:rPr lang="en-US" b="0" spc="45" dirty="0">
                <a:latin typeface="+mj-ea"/>
                <a:cs typeface="Trebuchet MS"/>
              </a:rPr>
              <a:t>s</a:t>
            </a:r>
            <a:r>
              <a:rPr b="0" spc="45" dirty="0">
                <a:latin typeface="+mj-ea"/>
                <a:cs typeface="Trebuchet MS"/>
              </a:rPr>
              <a:t>	</a:t>
            </a:r>
          </a:p>
        </p:txBody>
      </p:sp>
      <p:sp>
        <p:nvSpPr>
          <p:cNvPr id="3" name="object 3"/>
          <p:cNvSpPr/>
          <p:nvPr/>
        </p:nvSpPr>
        <p:spPr>
          <a:xfrm>
            <a:off x="1371600" y="1252106"/>
            <a:ext cx="9092183" cy="5324044"/>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103022" rIns="0" bIns="0" rtlCol="0">
            <a:spAutoFit/>
          </a:bodyPr>
          <a:lstStyle/>
          <a:p>
            <a:pPr marL="25400">
              <a:lnSpc>
                <a:spcPct val="100000"/>
              </a:lnSpc>
            </a:pPr>
            <a:fld id="{81D60167-4931-47E6-BA6A-407CBD079E47}" type="slidenum">
              <a:rPr spc="25" dirty="0"/>
              <a:t>72</a:t>
            </a:fld>
            <a:endParaRPr spc="25"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7858" y="531622"/>
            <a:ext cx="11534141" cy="443070"/>
          </a:xfrm>
          <a:prstGeom prst="rect">
            <a:avLst/>
          </a:prstGeom>
        </p:spPr>
        <p:txBody>
          <a:bodyPr vert="horz" wrap="square" lIns="0" tIns="12065" rIns="0" bIns="0" rtlCol="0">
            <a:spAutoFit/>
          </a:bodyPr>
          <a:lstStyle/>
          <a:p>
            <a:pPr marL="12700">
              <a:lnSpc>
                <a:spcPct val="100000"/>
              </a:lnSpc>
              <a:spcBef>
                <a:spcPts val="95"/>
              </a:spcBef>
              <a:tabLst>
                <a:tab pos="10862945" algn="l"/>
              </a:tabLst>
            </a:pPr>
            <a:r>
              <a:rPr b="0" spc="10" dirty="0">
                <a:latin typeface="+mj-ea"/>
                <a:cs typeface="Times New Roman"/>
              </a:rPr>
              <a:t> </a:t>
            </a:r>
            <a:r>
              <a:rPr spc="-5" dirty="0">
                <a:latin typeface="+mj-ea"/>
              </a:rPr>
              <a:t>学习路线</a:t>
            </a:r>
            <a:r>
              <a:rPr b="1" spc="235" dirty="0">
                <a:latin typeface="+mj-ea"/>
                <a:cs typeface="Lucida Sans"/>
              </a:rPr>
              <a:t>:</a:t>
            </a:r>
            <a:r>
              <a:rPr b="1" spc="-260" dirty="0">
                <a:latin typeface="+mj-ea"/>
                <a:cs typeface="Lucida Sans"/>
              </a:rPr>
              <a:t> </a:t>
            </a:r>
            <a:r>
              <a:rPr b="0" spc="210" dirty="0">
                <a:latin typeface="+mj-ea"/>
                <a:cs typeface="Trebuchet MS"/>
              </a:rPr>
              <a:t>A</a:t>
            </a:r>
            <a:r>
              <a:rPr b="0" spc="-229" dirty="0">
                <a:latin typeface="+mj-ea"/>
                <a:cs typeface="Trebuchet MS"/>
              </a:rPr>
              <a:t> </a:t>
            </a:r>
            <a:r>
              <a:rPr b="0" spc="35" dirty="0">
                <a:latin typeface="+mj-ea"/>
                <a:cs typeface="Trebuchet MS"/>
              </a:rPr>
              <a:t>survey</a:t>
            </a:r>
            <a:r>
              <a:rPr b="0" spc="-70" dirty="0">
                <a:latin typeface="+mj-ea"/>
                <a:cs typeface="Trebuchet MS"/>
              </a:rPr>
              <a:t> </a:t>
            </a:r>
            <a:r>
              <a:rPr b="0" spc="-105" dirty="0">
                <a:latin typeface="+mj-ea"/>
                <a:cs typeface="Trebuchet MS"/>
              </a:rPr>
              <a:t>of</a:t>
            </a:r>
            <a:r>
              <a:rPr b="0" spc="-75" dirty="0">
                <a:latin typeface="+mj-ea"/>
                <a:cs typeface="Trebuchet MS"/>
              </a:rPr>
              <a:t> </a:t>
            </a:r>
            <a:r>
              <a:rPr b="0" spc="-10" dirty="0">
                <a:latin typeface="+mj-ea"/>
                <a:cs typeface="Trebuchet MS"/>
              </a:rPr>
              <a:t>best</a:t>
            </a:r>
            <a:r>
              <a:rPr b="0" spc="-70" dirty="0">
                <a:latin typeface="+mj-ea"/>
                <a:cs typeface="Trebuchet MS"/>
              </a:rPr>
              <a:t> </a:t>
            </a:r>
            <a:r>
              <a:rPr b="0" spc="-30" dirty="0">
                <a:latin typeface="+mj-ea"/>
                <a:cs typeface="Trebuchet MS"/>
              </a:rPr>
              <a:t>practices</a:t>
            </a:r>
            <a:r>
              <a:rPr b="0" spc="-75" dirty="0">
                <a:latin typeface="+mj-ea"/>
                <a:cs typeface="Trebuchet MS"/>
              </a:rPr>
              <a:t> </a:t>
            </a:r>
            <a:r>
              <a:rPr b="0" spc="-125" dirty="0">
                <a:latin typeface="+mj-ea"/>
                <a:cs typeface="Trebuchet MS"/>
              </a:rPr>
              <a:t>for</a:t>
            </a:r>
            <a:r>
              <a:rPr b="0" spc="-65" dirty="0">
                <a:latin typeface="+mj-ea"/>
                <a:cs typeface="Trebuchet MS"/>
              </a:rPr>
              <a:t> </a:t>
            </a:r>
            <a:r>
              <a:rPr b="0" spc="150" dirty="0">
                <a:latin typeface="+mj-ea"/>
                <a:cs typeface="Trebuchet MS"/>
              </a:rPr>
              <a:t>RNA-seq</a:t>
            </a:r>
            <a:r>
              <a:rPr b="0" spc="-35" dirty="0">
                <a:latin typeface="+mj-ea"/>
                <a:cs typeface="Trebuchet MS"/>
              </a:rPr>
              <a:t> </a:t>
            </a:r>
            <a:r>
              <a:rPr b="0" spc="-45" dirty="0">
                <a:latin typeface="+mj-ea"/>
                <a:cs typeface="Trebuchet MS"/>
              </a:rPr>
              <a:t>data</a:t>
            </a:r>
            <a:r>
              <a:rPr b="0" spc="-65" dirty="0">
                <a:latin typeface="+mj-ea"/>
                <a:cs typeface="Trebuchet MS"/>
              </a:rPr>
              <a:t> </a:t>
            </a:r>
            <a:r>
              <a:rPr b="0" spc="45" dirty="0" err="1">
                <a:latin typeface="+mj-ea"/>
                <a:cs typeface="Trebuchet MS"/>
              </a:rPr>
              <a:t>analys</a:t>
            </a:r>
            <a:r>
              <a:rPr b="0" spc="45" dirty="0">
                <a:latin typeface="+mj-ea"/>
                <a:cs typeface="Trebuchet MS"/>
              </a:rPr>
              <a:t>	</a:t>
            </a:r>
          </a:p>
        </p:txBody>
      </p:sp>
      <p:sp>
        <p:nvSpPr>
          <p:cNvPr id="3" name="object 3"/>
          <p:cNvSpPr/>
          <p:nvPr/>
        </p:nvSpPr>
        <p:spPr>
          <a:xfrm>
            <a:off x="1941822" y="1389121"/>
            <a:ext cx="8000435" cy="4777887"/>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103022" rIns="0" bIns="0" rtlCol="0">
            <a:spAutoFit/>
          </a:bodyPr>
          <a:lstStyle/>
          <a:p>
            <a:pPr marL="25400">
              <a:lnSpc>
                <a:spcPct val="100000"/>
              </a:lnSpc>
            </a:pPr>
            <a:fld id="{81D60167-4931-47E6-BA6A-407CBD079E47}" type="slidenum">
              <a:rPr spc="25" dirty="0"/>
              <a:t>73</a:t>
            </a:fld>
            <a:endParaRPr spc="25"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88649E1-BACC-4020-955D-198CF9310437}"/>
              </a:ext>
            </a:extLst>
          </p:cNvPr>
          <p:cNvSpPr>
            <a:spLocks noGrp="1"/>
          </p:cNvSpPr>
          <p:nvPr>
            <p:ph type="sldNum" sz="quarter" idx="7"/>
          </p:nvPr>
        </p:nvSpPr>
        <p:spPr/>
        <p:txBody>
          <a:bodyPr/>
          <a:lstStyle/>
          <a:p>
            <a:pPr marL="25400">
              <a:lnSpc>
                <a:spcPct val="100000"/>
              </a:lnSpc>
            </a:pPr>
            <a:fld id="{81D60167-4931-47E6-BA6A-407CBD079E47}" type="slidenum">
              <a:rPr lang="en-US" altLang="zh-CN" spc="25" smtClean="0"/>
              <a:t>74</a:t>
            </a:fld>
            <a:endParaRPr lang="en-US" altLang="zh-CN" spc="25" dirty="0"/>
          </a:p>
        </p:txBody>
      </p:sp>
      <p:sp>
        <p:nvSpPr>
          <p:cNvPr id="4" name="object 2">
            <a:extLst>
              <a:ext uri="{FF2B5EF4-FFF2-40B4-BE49-F238E27FC236}">
                <a16:creationId xmlns:a16="http://schemas.microsoft.com/office/drawing/2014/main" id="{2B22C027-512F-4E61-9790-928137438859}"/>
              </a:ext>
            </a:extLst>
          </p:cNvPr>
          <p:cNvSpPr txBox="1">
            <a:spLocks noGrp="1"/>
          </p:cNvSpPr>
          <p:nvPr>
            <p:ph type="title"/>
          </p:nvPr>
        </p:nvSpPr>
        <p:spPr>
          <a:xfrm>
            <a:off x="736474" y="453534"/>
            <a:ext cx="10876280" cy="452119"/>
          </a:xfrm>
          <a:prstGeom prst="rect">
            <a:avLst/>
          </a:prstGeom>
        </p:spPr>
        <p:txBody>
          <a:bodyPr vert="horz" wrap="square" lIns="0" tIns="12065" rIns="0" bIns="0" rtlCol="0">
            <a:spAutoFit/>
          </a:bodyPr>
          <a:lstStyle/>
          <a:p>
            <a:pPr marL="12700">
              <a:lnSpc>
                <a:spcPct val="100000"/>
              </a:lnSpc>
              <a:spcBef>
                <a:spcPts val="95"/>
              </a:spcBef>
              <a:tabLst>
                <a:tab pos="10862945" algn="l"/>
              </a:tabLst>
            </a:pPr>
            <a:r>
              <a:rPr lang="zh-CN" altLang="en-US" b="0" spc="45" dirty="0">
                <a:latin typeface="+mj-ea"/>
                <a:cs typeface="Trebuchet MS"/>
              </a:rPr>
              <a:t>推荐的学习资源</a:t>
            </a:r>
            <a:r>
              <a:rPr b="0" spc="45" dirty="0">
                <a:latin typeface="+mj-ea"/>
                <a:cs typeface="Trebuchet MS"/>
              </a:rPr>
              <a:t>	</a:t>
            </a:r>
          </a:p>
        </p:txBody>
      </p:sp>
      <p:sp>
        <p:nvSpPr>
          <p:cNvPr id="5" name="文本框 4">
            <a:extLst>
              <a:ext uri="{FF2B5EF4-FFF2-40B4-BE49-F238E27FC236}">
                <a16:creationId xmlns:a16="http://schemas.microsoft.com/office/drawing/2014/main" id="{D58643D0-8303-46D8-B719-F3E2BFB67A90}"/>
              </a:ext>
            </a:extLst>
          </p:cNvPr>
          <p:cNvSpPr txBox="1"/>
          <p:nvPr/>
        </p:nvSpPr>
        <p:spPr>
          <a:xfrm>
            <a:off x="736474" y="1038537"/>
            <a:ext cx="2971800" cy="5139869"/>
          </a:xfrm>
          <a:prstGeom prst="rect">
            <a:avLst/>
          </a:prstGeom>
          <a:noFill/>
        </p:spPr>
        <p:txBody>
          <a:bodyPr wrap="square" rtlCol="0">
            <a:spAutoFit/>
          </a:bodyPr>
          <a:lstStyle/>
          <a:p>
            <a:r>
              <a:rPr lang="en-US" altLang="zh-CN" sz="2000" dirty="0"/>
              <a:t>B</a:t>
            </a:r>
            <a:r>
              <a:rPr lang="zh-CN" altLang="en-US" sz="2000" dirty="0"/>
              <a:t>站丰富的视频学习资源：</a:t>
            </a:r>
            <a:endParaRPr lang="en-US" altLang="zh-CN" sz="2000" dirty="0"/>
          </a:p>
          <a:p>
            <a:r>
              <a:rPr lang="zh-CN" altLang="en-US" dirty="0">
                <a:hlinkClick r:id="rId2"/>
              </a:rPr>
              <a:t>生信技能树</a:t>
            </a:r>
            <a:endParaRPr lang="en-US" altLang="zh-CN" dirty="0"/>
          </a:p>
          <a:p>
            <a:r>
              <a:rPr lang="zh-CN" altLang="en-US" dirty="0">
                <a:hlinkClick r:id="rId3"/>
              </a:rPr>
              <a:t>基因学苑</a:t>
            </a:r>
            <a:endParaRPr lang="en-US" altLang="zh-CN" dirty="0"/>
          </a:p>
          <a:p>
            <a:r>
              <a:rPr lang="en-US" altLang="zh-CN" dirty="0" err="1">
                <a:hlinkClick r:id="rId4"/>
              </a:rPr>
              <a:t>StatQuest</a:t>
            </a:r>
            <a:endParaRPr lang="en-US" altLang="zh-CN" dirty="0"/>
          </a:p>
          <a:p>
            <a:r>
              <a:rPr lang="zh-CN" altLang="en-US" dirty="0">
                <a:hlinkClick r:id="rId5"/>
              </a:rPr>
              <a:t>鲮鱼不会飞</a:t>
            </a:r>
            <a:endParaRPr lang="en-US" altLang="zh-CN" dirty="0"/>
          </a:p>
          <a:p>
            <a:r>
              <a:rPr lang="zh-CN" altLang="en-US" dirty="0">
                <a:hlinkClick r:id="rId6"/>
              </a:rPr>
              <a:t>我肛肛好</a:t>
            </a:r>
            <a:endParaRPr lang="en-US" altLang="zh-CN" dirty="0"/>
          </a:p>
          <a:p>
            <a:r>
              <a:rPr lang="zh-CN" altLang="en-US" dirty="0">
                <a:hlinkClick r:id="rId7"/>
              </a:rPr>
              <a:t>颤抖吧</a:t>
            </a:r>
            <a:r>
              <a:rPr lang="en-US" altLang="zh-CN" dirty="0">
                <a:hlinkClick r:id="rId7"/>
              </a:rPr>
              <a:t>--</a:t>
            </a:r>
            <a:r>
              <a:rPr lang="zh-CN" altLang="en-US" dirty="0">
                <a:hlinkClick r:id="rId7"/>
              </a:rPr>
              <a:t>小虫子</a:t>
            </a:r>
            <a:endParaRPr lang="en-US" altLang="zh-CN" dirty="0"/>
          </a:p>
          <a:p>
            <a:endParaRPr lang="en-US" altLang="zh-CN" dirty="0"/>
          </a:p>
          <a:p>
            <a:r>
              <a:rPr lang="zh-CN" altLang="en-US" sz="2000" dirty="0"/>
              <a:t>微信公众号：</a:t>
            </a:r>
            <a:endParaRPr lang="en-US" altLang="zh-CN" sz="2000" dirty="0"/>
          </a:p>
          <a:p>
            <a:r>
              <a:rPr lang="zh-CN" altLang="en-US" dirty="0"/>
              <a:t>生信宝典</a:t>
            </a:r>
            <a:endParaRPr lang="en-US" altLang="zh-CN" dirty="0"/>
          </a:p>
          <a:p>
            <a:r>
              <a:rPr lang="zh-CN" altLang="en-US" dirty="0"/>
              <a:t>生信星球</a:t>
            </a:r>
            <a:endParaRPr lang="en-US" altLang="zh-CN" dirty="0"/>
          </a:p>
          <a:p>
            <a:r>
              <a:rPr lang="zh-CN" altLang="en-US" dirty="0"/>
              <a:t>生信技能树</a:t>
            </a:r>
            <a:endParaRPr lang="en-US" altLang="zh-CN" dirty="0"/>
          </a:p>
          <a:p>
            <a:r>
              <a:rPr lang="zh-CN" altLang="en-US" dirty="0"/>
              <a:t>优雅</a:t>
            </a:r>
            <a:r>
              <a:rPr lang="en-US" altLang="zh-CN" dirty="0"/>
              <a:t>R</a:t>
            </a:r>
          </a:p>
          <a:p>
            <a:r>
              <a:rPr lang="en-US" altLang="zh-CN" dirty="0" err="1"/>
              <a:t>Biobabble</a:t>
            </a:r>
            <a:endParaRPr lang="en-US" altLang="zh-CN" dirty="0"/>
          </a:p>
          <a:p>
            <a:r>
              <a:rPr lang="zh-CN" altLang="en-US" dirty="0"/>
              <a:t>果子学生信</a:t>
            </a:r>
            <a:endParaRPr lang="en-US" altLang="zh-CN" dirty="0"/>
          </a:p>
          <a:p>
            <a:r>
              <a:rPr lang="zh-CN" altLang="en-US" dirty="0"/>
              <a:t>生信札记</a:t>
            </a:r>
            <a:endParaRPr lang="en-US" altLang="zh-CN" dirty="0"/>
          </a:p>
          <a:p>
            <a:r>
              <a:rPr lang="zh-CN" altLang="en-US" dirty="0"/>
              <a:t>生信修炼手册</a:t>
            </a:r>
            <a:endParaRPr lang="en-US" altLang="zh-CN" dirty="0"/>
          </a:p>
          <a:p>
            <a:r>
              <a:rPr lang="zh-CN" altLang="en-US" dirty="0"/>
              <a:t>生信媛</a:t>
            </a:r>
          </a:p>
        </p:txBody>
      </p:sp>
      <p:sp>
        <p:nvSpPr>
          <p:cNvPr id="6" name="文本框 5">
            <a:extLst>
              <a:ext uri="{FF2B5EF4-FFF2-40B4-BE49-F238E27FC236}">
                <a16:creationId xmlns:a16="http://schemas.microsoft.com/office/drawing/2014/main" id="{F0EAA140-8726-4AED-ABF2-64CB028B674B}"/>
              </a:ext>
            </a:extLst>
          </p:cNvPr>
          <p:cNvSpPr txBox="1"/>
          <p:nvPr/>
        </p:nvSpPr>
        <p:spPr>
          <a:xfrm>
            <a:off x="4038600" y="1038537"/>
            <a:ext cx="3048000" cy="4243726"/>
          </a:xfrm>
          <a:prstGeom prst="rect">
            <a:avLst/>
          </a:prstGeom>
          <a:noFill/>
        </p:spPr>
        <p:txBody>
          <a:bodyPr wrap="square" rtlCol="0">
            <a:spAutoFit/>
          </a:bodyPr>
          <a:lstStyle/>
          <a:p>
            <a:pPr>
              <a:lnSpc>
                <a:spcPct val="150000"/>
              </a:lnSpc>
            </a:pPr>
            <a:r>
              <a:rPr lang="zh-CN" altLang="en-US" sz="2000" dirty="0"/>
              <a:t>博客：</a:t>
            </a:r>
            <a:endParaRPr lang="en-US" altLang="zh-CN" sz="2000" dirty="0"/>
          </a:p>
          <a:p>
            <a:pPr>
              <a:lnSpc>
                <a:spcPct val="150000"/>
              </a:lnSpc>
            </a:pPr>
            <a:r>
              <a:rPr lang="zh-CN" altLang="en-US" dirty="0">
                <a:hlinkClick r:id="rId8"/>
              </a:rPr>
              <a:t>徐洲更</a:t>
            </a:r>
            <a:r>
              <a:rPr lang="en-US" altLang="zh-CN" dirty="0" err="1">
                <a:hlinkClick r:id="rId8"/>
              </a:rPr>
              <a:t>hoptop</a:t>
            </a:r>
            <a:endParaRPr lang="en-US" altLang="zh-CN" dirty="0"/>
          </a:p>
          <a:p>
            <a:pPr>
              <a:lnSpc>
                <a:spcPct val="150000"/>
              </a:lnSpc>
            </a:pPr>
            <a:r>
              <a:rPr lang="zh-CN" altLang="en-US" dirty="0">
                <a:hlinkClick r:id="rId9"/>
              </a:rPr>
              <a:t>刘小泽</a:t>
            </a:r>
            <a:endParaRPr lang="en-US" altLang="zh-CN" dirty="0"/>
          </a:p>
          <a:p>
            <a:pPr>
              <a:lnSpc>
                <a:spcPct val="150000"/>
              </a:lnSpc>
            </a:pPr>
            <a:r>
              <a:rPr lang="zh-CN" altLang="en-US" dirty="0">
                <a:hlinkClick r:id="rId10"/>
              </a:rPr>
              <a:t>小洁忘了怎么分身</a:t>
            </a:r>
            <a:endParaRPr lang="en-US" altLang="zh-CN" dirty="0"/>
          </a:p>
          <a:p>
            <a:pPr>
              <a:lnSpc>
                <a:spcPct val="150000"/>
              </a:lnSpc>
            </a:pPr>
            <a:r>
              <a:rPr lang="zh-CN" altLang="en-US" dirty="0">
                <a:hlinkClick r:id="rId11"/>
              </a:rPr>
              <a:t>生信笔记</a:t>
            </a:r>
            <a:endParaRPr lang="en-US" altLang="zh-CN" dirty="0"/>
          </a:p>
          <a:p>
            <a:pPr>
              <a:lnSpc>
                <a:spcPct val="150000"/>
              </a:lnSpc>
            </a:pPr>
            <a:r>
              <a:rPr lang="zh-CN" altLang="en-US" dirty="0">
                <a:hlinkClick r:id="rId12"/>
              </a:rPr>
              <a:t>思考问题的熊</a:t>
            </a:r>
            <a:endParaRPr lang="en-US" altLang="zh-CN" dirty="0"/>
          </a:p>
          <a:p>
            <a:pPr>
              <a:lnSpc>
                <a:spcPct val="150000"/>
              </a:lnSpc>
            </a:pPr>
            <a:r>
              <a:rPr lang="en-US" altLang="zh-CN" dirty="0">
                <a:hlinkClick r:id="rId13"/>
              </a:rPr>
              <a:t>RNA-</a:t>
            </a:r>
            <a:r>
              <a:rPr lang="en-US" altLang="zh-CN" dirty="0" err="1">
                <a:hlinkClick r:id="rId13"/>
              </a:rPr>
              <a:t>seqblog</a:t>
            </a:r>
            <a:endParaRPr lang="en-US" altLang="zh-CN" dirty="0"/>
          </a:p>
          <a:p>
            <a:pPr>
              <a:lnSpc>
                <a:spcPct val="150000"/>
              </a:lnSpc>
            </a:pPr>
            <a:r>
              <a:rPr lang="zh-CN" altLang="en-US" dirty="0">
                <a:hlinkClick r:id="rId14"/>
              </a:rPr>
              <a:t>孟浩巍</a:t>
            </a:r>
            <a:endParaRPr lang="en-US" altLang="zh-CN" dirty="0"/>
          </a:p>
          <a:p>
            <a:pPr>
              <a:lnSpc>
                <a:spcPct val="150000"/>
              </a:lnSpc>
            </a:pPr>
            <a:r>
              <a:rPr lang="zh-CN" altLang="en-US" dirty="0">
                <a:hlinkClick r:id="rId15"/>
              </a:rPr>
              <a:t>生信技能树</a:t>
            </a:r>
            <a:endParaRPr lang="en-US" altLang="zh-CN" dirty="0"/>
          </a:p>
          <a:p>
            <a:pPr>
              <a:lnSpc>
                <a:spcPct val="150000"/>
              </a:lnSpc>
            </a:pPr>
            <a:endParaRPr lang="zh-CN" altLang="en-US" dirty="0"/>
          </a:p>
        </p:txBody>
      </p:sp>
      <p:sp>
        <p:nvSpPr>
          <p:cNvPr id="7" name="文本框 6">
            <a:extLst>
              <a:ext uri="{FF2B5EF4-FFF2-40B4-BE49-F238E27FC236}">
                <a16:creationId xmlns:a16="http://schemas.microsoft.com/office/drawing/2014/main" id="{F053195A-F6D5-490C-A544-BAF4F5A6253D}"/>
              </a:ext>
            </a:extLst>
          </p:cNvPr>
          <p:cNvSpPr txBox="1"/>
          <p:nvPr/>
        </p:nvSpPr>
        <p:spPr>
          <a:xfrm>
            <a:off x="7416926" y="1038537"/>
            <a:ext cx="3657600" cy="5386090"/>
          </a:xfrm>
          <a:prstGeom prst="rect">
            <a:avLst/>
          </a:prstGeom>
          <a:noFill/>
        </p:spPr>
        <p:txBody>
          <a:bodyPr wrap="square" rtlCol="0">
            <a:spAutoFit/>
          </a:bodyPr>
          <a:lstStyle/>
          <a:p>
            <a:r>
              <a:rPr lang="zh-CN" altLang="en-US" sz="2000" dirty="0"/>
              <a:t>书籍：</a:t>
            </a:r>
            <a:endParaRPr lang="en-US" altLang="zh-CN" sz="2000" dirty="0"/>
          </a:p>
          <a:p>
            <a:r>
              <a:rPr lang="zh-CN" altLang="en-US" dirty="0"/>
              <a:t>鸟哥的</a:t>
            </a:r>
            <a:r>
              <a:rPr lang="en-US" altLang="zh-CN" dirty="0"/>
              <a:t>Linux</a:t>
            </a:r>
            <a:r>
              <a:rPr lang="zh-CN" altLang="en-US" dirty="0"/>
              <a:t>私房菜</a:t>
            </a:r>
            <a:r>
              <a:rPr lang="en-US" altLang="zh-CN" dirty="0"/>
              <a:t>(</a:t>
            </a:r>
            <a:r>
              <a:rPr lang="zh-CN" altLang="en-US" dirty="0"/>
              <a:t>基础学习篇</a:t>
            </a:r>
            <a:r>
              <a:rPr lang="en-US" altLang="zh-CN" dirty="0"/>
              <a:t>)</a:t>
            </a:r>
          </a:p>
          <a:p>
            <a:endParaRPr lang="en-US" altLang="zh-CN" dirty="0"/>
          </a:p>
          <a:p>
            <a:r>
              <a:rPr lang="en-US" altLang="zh-CN" dirty="0"/>
              <a:t>Linux</a:t>
            </a:r>
            <a:r>
              <a:rPr lang="zh-CN" altLang="en-US" dirty="0"/>
              <a:t>命令行与</a:t>
            </a:r>
            <a:r>
              <a:rPr lang="en-US" altLang="zh-CN" dirty="0"/>
              <a:t>Shell</a:t>
            </a:r>
            <a:r>
              <a:rPr lang="zh-CN" altLang="en-US" dirty="0"/>
              <a:t>脚本编程大全</a:t>
            </a:r>
            <a:endParaRPr lang="en-US" altLang="zh-CN" dirty="0"/>
          </a:p>
          <a:p>
            <a:endParaRPr lang="en-US" altLang="zh-CN" dirty="0"/>
          </a:p>
          <a:p>
            <a:r>
              <a:rPr lang="en-US" altLang="zh-CN" dirty="0"/>
              <a:t>R </a:t>
            </a:r>
            <a:r>
              <a:rPr lang="zh-CN" altLang="en-US" dirty="0"/>
              <a:t>数据科学</a:t>
            </a:r>
            <a:endParaRPr lang="en-US" altLang="zh-CN" dirty="0"/>
          </a:p>
          <a:p>
            <a:endParaRPr lang="en-US" altLang="zh-CN" dirty="0"/>
          </a:p>
          <a:p>
            <a:r>
              <a:rPr lang="en-US" altLang="zh-CN" dirty="0"/>
              <a:t>R</a:t>
            </a:r>
            <a:r>
              <a:rPr lang="zh-CN" altLang="en-US" dirty="0"/>
              <a:t>语言编程艺术</a:t>
            </a:r>
            <a:endParaRPr lang="en-US" altLang="zh-CN" dirty="0"/>
          </a:p>
          <a:p>
            <a:endParaRPr lang="en-US" altLang="zh-CN" dirty="0"/>
          </a:p>
          <a:p>
            <a:r>
              <a:rPr lang="en-US" altLang="zh-CN" dirty="0"/>
              <a:t>ggplot2</a:t>
            </a:r>
            <a:r>
              <a:rPr lang="zh-CN" altLang="en-US" dirty="0"/>
              <a:t>：数据分析与图形艺术</a:t>
            </a:r>
            <a:endParaRPr lang="en-US" altLang="zh-CN" dirty="0"/>
          </a:p>
          <a:p>
            <a:endParaRPr lang="en-US" altLang="zh-CN" dirty="0"/>
          </a:p>
          <a:p>
            <a:r>
              <a:rPr lang="en-US" altLang="zh-CN" dirty="0"/>
              <a:t>Bioinformatics Data Skills</a:t>
            </a:r>
          </a:p>
          <a:p>
            <a:endParaRPr lang="en-US" altLang="zh-CN" dirty="0"/>
          </a:p>
          <a:p>
            <a:r>
              <a:rPr lang="en-US" altLang="zh-CN" dirty="0"/>
              <a:t>BIOINFORMATICS AND</a:t>
            </a:r>
          </a:p>
          <a:p>
            <a:r>
              <a:rPr lang="en-US" altLang="zh-CN" dirty="0"/>
              <a:t>FUNCTIONAL GENOMICS</a:t>
            </a:r>
          </a:p>
          <a:p>
            <a:endParaRPr lang="en-US" altLang="zh-CN" dirty="0"/>
          </a:p>
          <a:p>
            <a:r>
              <a:rPr lang="zh-CN" altLang="en-US" dirty="0"/>
              <a:t>医学统计学</a:t>
            </a:r>
            <a:endParaRPr lang="en-US" altLang="zh-CN" dirty="0"/>
          </a:p>
          <a:p>
            <a:endParaRPr lang="en-US" altLang="zh-CN" dirty="0"/>
          </a:p>
          <a:p>
            <a:r>
              <a:rPr lang="zh-CN" altLang="en-US" dirty="0"/>
              <a:t>概率论与数理统计</a:t>
            </a:r>
          </a:p>
        </p:txBody>
      </p:sp>
    </p:spTree>
    <p:extLst>
      <p:ext uri="{BB962C8B-B14F-4D97-AF65-F5344CB8AC3E}">
        <p14:creationId xmlns:p14="http://schemas.microsoft.com/office/powerpoint/2010/main" val="7171176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4101591" y="1579741"/>
            <a:ext cx="3913124" cy="1681352"/>
          </a:xfrm>
          <a:prstGeom prst="rect">
            <a:avLst/>
          </a:prstGeom>
          <a:blipFill>
            <a:blip r:embed="rId2" cstate="print"/>
            <a:stretch>
              <a:fillRect/>
            </a:stretch>
          </a:blipFill>
        </p:spPr>
        <p:txBody>
          <a:bodyPr wrap="square" lIns="0" tIns="0" rIns="0" bIns="0" rtlCol="0"/>
          <a:lstStyle/>
          <a:p>
            <a:endParaRPr/>
          </a:p>
        </p:txBody>
      </p:sp>
      <p:sp>
        <p:nvSpPr>
          <p:cNvPr id="15" name="文本框 14">
            <a:extLst>
              <a:ext uri="{FF2B5EF4-FFF2-40B4-BE49-F238E27FC236}">
                <a16:creationId xmlns:a16="http://schemas.microsoft.com/office/drawing/2014/main" id="{F79BA712-FC68-4769-94E0-53C2FBDCC253}"/>
              </a:ext>
            </a:extLst>
          </p:cNvPr>
          <p:cNvSpPr txBox="1"/>
          <p:nvPr/>
        </p:nvSpPr>
        <p:spPr>
          <a:xfrm>
            <a:off x="1066800" y="3733800"/>
            <a:ext cx="6781800" cy="2157001"/>
          </a:xfrm>
          <a:prstGeom prst="rect">
            <a:avLst/>
          </a:prstGeom>
          <a:noFill/>
        </p:spPr>
        <p:txBody>
          <a:bodyPr wrap="square" rtlCol="0">
            <a:spAutoFit/>
          </a:bodyPr>
          <a:lstStyle/>
          <a:p>
            <a:r>
              <a:rPr lang="zh-CN" altLang="en-US" sz="2200" dirty="0">
                <a:latin typeface="Microsoft YaHei UI" panose="020B0503020204020204" pitchFamily="34" charset="-122"/>
                <a:ea typeface="Microsoft YaHei UI" panose="020B0503020204020204" pitchFamily="34" charset="-122"/>
              </a:rPr>
              <a:t>李国成</a:t>
            </a:r>
            <a:r>
              <a:rPr lang="en-US" altLang="zh-CN" sz="2200" dirty="0">
                <a:latin typeface="Microsoft YaHei UI" panose="020B0503020204020204" pitchFamily="34" charset="-122"/>
                <a:ea typeface="Microsoft YaHei UI" panose="020B0503020204020204" pitchFamily="34" charset="-122"/>
              </a:rPr>
              <a:t>(</a:t>
            </a:r>
            <a:r>
              <a:rPr lang="zh-CN" altLang="en-US" sz="2200" dirty="0">
                <a:latin typeface="Microsoft YaHei UI" panose="020B0503020204020204" pitchFamily="34" charset="-122"/>
                <a:ea typeface="Microsoft YaHei UI" panose="020B0503020204020204" pitchFamily="34" charset="-122"/>
              </a:rPr>
              <a:t>颤抖吧</a:t>
            </a:r>
            <a:r>
              <a:rPr lang="en-US" altLang="zh-CN" sz="2200" dirty="0">
                <a:latin typeface="Microsoft YaHei UI" panose="020B0503020204020204" pitchFamily="34" charset="-122"/>
                <a:ea typeface="Microsoft YaHei UI" panose="020B0503020204020204" pitchFamily="34" charset="-122"/>
              </a:rPr>
              <a:t>—</a:t>
            </a:r>
            <a:r>
              <a:rPr lang="zh-CN" altLang="en-US" sz="2200" dirty="0">
                <a:latin typeface="Microsoft YaHei UI" panose="020B0503020204020204" pitchFamily="34" charset="-122"/>
                <a:ea typeface="Microsoft YaHei UI" panose="020B0503020204020204" pitchFamily="34" charset="-122"/>
              </a:rPr>
              <a:t>小虫子</a:t>
            </a:r>
            <a:r>
              <a:rPr lang="en-US" altLang="zh-CN" sz="2200" dirty="0">
                <a:latin typeface="Microsoft YaHei UI" panose="020B0503020204020204" pitchFamily="34" charset="-122"/>
                <a:ea typeface="Microsoft YaHei UI" panose="020B0503020204020204" pitchFamily="34" charset="-122"/>
              </a:rPr>
              <a:t>)</a:t>
            </a:r>
          </a:p>
          <a:p>
            <a:pPr marL="22860">
              <a:lnSpc>
                <a:spcPct val="100000"/>
              </a:lnSpc>
              <a:spcBef>
                <a:spcPts val="1115"/>
              </a:spcBef>
            </a:pPr>
            <a:r>
              <a:rPr lang="zh-CN" altLang="en-US" sz="2200" dirty="0">
                <a:latin typeface="Microsoft YaHei UI" panose="020B0503020204020204" pitchFamily="34" charset="-122"/>
                <a:ea typeface="Microsoft YaHei UI" panose="020B0503020204020204" pitchFamily="34" charset="-122"/>
              </a:rPr>
              <a:t>博客：</a:t>
            </a:r>
            <a:r>
              <a:rPr lang="en-US" altLang="zh-CN" sz="2200" dirty="0">
                <a:latin typeface="Microsoft YaHei UI" panose="020B0503020204020204" pitchFamily="34" charset="-122"/>
                <a:ea typeface="Microsoft YaHei UI" panose="020B0503020204020204" pitchFamily="34" charset="-122"/>
                <a:hlinkClick r:id="rId3"/>
              </a:rPr>
              <a:t>https://www.liguocheng.top/</a:t>
            </a:r>
            <a:endParaRPr lang="en-US" altLang="zh-CN" sz="2200" dirty="0">
              <a:latin typeface="Microsoft YaHei UI" panose="020B0503020204020204" pitchFamily="34" charset="-122"/>
              <a:ea typeface="Microsoft YaHei UI" panose="020B0503020204020204" pitchFamily="34" charset="-122"/>
            </a:endParaRPr>
          </a:p>
          <a:p>
            <a:pPr marL="12700">
              <a:lnSpc>
                <a:spcPct val="100000"/>
              </a:lnSpc>
              <a:spcBef>
                <a:spcPts val="855"/>
              </a:spcBef>
            </a:pPr>
            <a:r>
              <a:rPr lang="en-US" altLang="zh-CN" sz="2200" dirty="0">
                <a:latin typeface="Microsoft YaHei UI" panose="020B0503020204020204" pitchFamily="34" charset="-122"/>
                <a:ea typeface="Microsoft YaHei UI" panose="020B0503020204020204" pitchFamily="34" charset="-122"/>
              </a:rPr>
              <a:t>B</a:t>
            </a:r>
            <a:r>
              <a:rPr lang="zh-CN" altLang="en-US" sz="2200" dirty="0">
                <a:latin typeface="Microsoft YaHei UI" panose="020B0503020204020204" pitchFamily="34" charset="-122"/>
                <a:ea typeface="Microsoft YaHei UI" panose="020B0503020204020204" pitchFamily="34" charset="-122"/>
              </a:rPr>
              <a:t>站：</a:t>
            </a:r>
            <a:r>
              <a:rPr lang="en-US" altLang="zh-CN" sz="2200" dirty="0">
                <a:latin typeface="Microsoft YaHei UI" panose="020B0503020204020204" pitchFamily="34" charset="-122"/>
                <a:ea typeface="Microsoft YaHei UI" panose="020B0503020204020204" pitchFamily="34" charset="-122"/>
                <a:hlinkClick r:id="rId4"/>
              </a:rPr>
              <a:t>https://space.bilibili.com/43447919</a:t>
            </a:r>
            <a:endParaRPr lang="en-US" altLang="zh-CN" sz="2200" dirty="0">
              <a:latin typeface="Microsoft YaHei UI" panose="020B0503020204020204" pitchFamily="34" charset="-122"/>
              <a:ea typeface="Microsoft YaHei UI" panose="020B0503020204020204" pitchFamily="34" charset="-122"/>
            </a:endParaRPr>
          </a:p>
          <a:p>
            <a:pPr marL="12700">
              <a:lnSpc>
                <a:spcPct val="100000"/>
              </a:lnSpc>
              <a:spcBef>
                <a:spcPts val="855"/>
              </a:spcBef>
            </a:pPr>
            <a:r>
              <a:rPr lang="zh-CN" altLang="en-US" sz="2200" dirty="0">
                <a:latin typeface="Microsoft YaHei UI" panose="020B0503020204020204" pitchFamily="34" charset="-122"/>
                <a:ea typeface="Microsoft YaHei UI" panose="020B0503020204020204" pitchFamily="34" charset="-122"/>
              </a:rPr>
              <a:t>简书：</a:t>
            </a:r>
            <a:r>
              <a:rPr lang="en-US" altLang="zh-CN" sz="2200" dirty="0">
                <a:latin typeface="Microsoft YaHei UI" panose="020B0503020204020204" pitchFamily="34" charset="-122"/>
                <a:ea typeface="Microsoft YaHei UI" panose="020B0503020204020204" pitchFamily="34" charset="-122"/>
                <a:hlinkClick r:id="rId5"/>
              </a:rPr>
              <a:t>https://www.jianshu.com/u/3286450b50ba</a:t>
            </a:r>
            <a:endParaRPr lang="en-US" altLang="zh-CN" sz="2200" dirty="0">
              <a:latin typeface="Microsoft YaHei UI" panose="020B0503020204020204" pitchFamily="34" charset="-122"/>
              <a:ea typeface="Microsoft YaHei UI" panose="020B0503020204020204" pitchFamily="34" charset="-122"/>
            </a:endParaRPr>
          </a:p>
          <a:p>
            <a:endParaRPr lang="zh-CN" altLang="en-US" sz="2200" dirty="0">
              <a:latin typeface="Microsoft YaHei UI" panose="020B0503020204020204" pitchFamily="34" charset="-122"/>
              <a:ea typeface="Microsoft YaHei UI" panose="020B0503020204020204" pitchFamily="34" charset="-122"/>
            </a:endParaRPr>
          </a:p>
        </p:txBody>
      </p:sp>
      <p:pic>
        <p:nvPicPr>
          <p:cNvPr id="17" name="图片 16" descr="一些文字和图案&#10;&#10;描述已自动生成">
            <a:extLst>
              <a:ext uri="{FF2B5EF4-FFF2-40B4-BE49-F238E27FC236}">
                <a16:creationId xmlns:a16="http://schemas.microsoft.com/office/drawing/2014/main" id="{51322F47-363E-4D39-AA9A-8923F5E862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29600" y="3433351"/>
            <a:ext cx="2457450" cy="24574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tabLst>
                <a:tab pos="10862945" algn="l"/>
              </a:tabLst>
            </a:pPr>
            <a:r>
              <a:rPr b="0" spc="10" dirty="0">
                <a:latin typeface="+mj-ea"/>
                <a:cs typeface="Times New Roman"/>
              </a:rPr>
              <a:t> </a:t>
            </a:r>
            <a:r>
              <a:rPr spc="-5" dirty="0">
                <a:latin typeface="+mj-ea"/>
              </a:rPr>
              <a:t>转录组分析内容</a:t>
            </a:r>
            <a:r>
              <a:rPr dirty="0">
                <a:latin typeface="+mj-ea"/>
              </a:rPr>
              <a:t>	</a:t>
            </a:r>
          </a:p>
        </p:txBody>
      </p:sp>
      <p:sp>
        <p:nvSpPr>
          <p:cNvPr id="3" name="object 3"/>
          <p:cNvSpPr/>
          <p:nvPr/>
        </p:nvSpPr>
        <p:spPr>
          <a:xfrm>
            <a:off x="6626352" y="3965447"/>
            <a:ext cx="4270375" cy="1499870"/>
          </a:xfrm>
          <a:custGeom>
            <a:avLst/>
            <a:gdLst/>
            <a:ahLst/>
            <a:cxnLst/>
            <a:rect l="l" t="t" r="r" b="b"/>
            <a:pathLst>
              <a:path w="4270375" h="1499870">
                <a:moveTo>
                  <a:pt x="2232532" y="0"/>
                </a:moveTo>
                <a:lnTo>
                  <a:pt x="0" y="410718"/>
                </a:lnTo>
                <a:lnTo>
                  <a:pt x="2051812" y="1499615"/>
                </a:lnTo>
                <a:lnTo>
                  <a:pt x="4270248" y="1016381"/>
                </a:lnTo>
                <a:lnTo>
                  <a:pt x="2232532" y="0"/>
                </a:lnTo>
                <a:close/>
              </a:path>
            </a:pathLst>
          </a:custGeom>
          <a:solidFill>
            <a:srgbClr val="CFBDAE"/>
          </a:solidFill>
        </p:spPr>
        <p:txBody>
          <a:bodyPr wrap="square" lIns="0" tIns="0" rIns="0" bIns="0" rtlCol="0"/>
          <a:lstStyle/>
          <a:p>
            <a:endParaRPr/>
          </a:p>
        </p:txBody>
      </p:sp>
      <p:sp>
        <p:nvSpPr>
          <p:cNvPr id="4" name="object 4"/>
          <p:cNvSpPr/>
          <p:nvPr/>
        </p:nvSpPr>
        <p:spPr>
          <a:xfrm>
            <a:off x="6626352" y="4038600"/>
            <a:ext cx="2051685" cy="1426845"/>
          </a:xfrm>
          <a:custGeom>
            <a:avLst/>
            <a:gdLst/>
            <a:ahLst/>
            <a:cxnLst/>
            <a:rect l="l" t="t" r="r" b="b"/>
            <a:pathLst>
              <a:path w="2051684" h="1426845">
                <a:moveTo>
                  <a:pt x="0" y="0"/>
                </a:moveTo>
                <a:lnTo>
                  <a:pt x="0" y="338963"/>
                </a:lnTo>
                <a:lnTo>
                  <a:pt x="2051303" y="1426464"/>
                </a:lnTo>
                <a:lnTo>
                  <a:pt x="2051303" y="1088136"/>
                </a:lnTo>
                <a:lnTo>
                  <a:pt x="0" y="0"/>
                </a:lnTo>
                <a:close/>
              </a:path>
            </a:pathLst>
          </a:custGeom>
          <a:solidFill>
            <a:srgbClr val="15B8A9"/>
          </a:solidFill>
        </p:spPr>
        <p:txBody>
          <a:bodyPr wrap="square" lIns="0" tIns="0" rIns="0" bIns="0" rtlCol="0"/>
          <a:lstStyle/>
          <a:p>
            <a:endParaRPr/>
          </a:p>
        </p:txBody>
      </p:sp>
      <p:sp>
        <p:nvSpPr>
          <p:cNvPr id="5" name="object 5"/>
          <p:cNvSpPr/>
          <p:nvPr/>
        </p:nvSpPr>
        <p:spPr>
          <a:xfrm>
            <a:off x="8677656" y="4663440"/>
            <a:ext cx="2094230" cy="760730"/>
          </a:xfrm>
          <a:custGeom>
            <a:avLst/>
            <a:gdLst/>
            <a:ahLst/>
            <a:cxnLst/>
            <a:rect l="l" t="t" r="r" b="b"/>
            <a:pathLst>
              <a:path w="2094229" h="760729">
                <a:moveTo>
                  <a:pt x="2093976" y="0"/>
                </a:moveTo>
                <a:lnTo>
                  <a:pt x="0" y="461899"/>
                </a:lnTo>
                <a:lnTo>
                  <a:pt x="0" y="760476"/>
                </a:lnTo>
                <a:lnTo>
                  <a:pt x="2093976" y="295402"/>
                </a:lnTo>
                <a:lnTo>
                  <a:pt x="2093976" y="0"/>
                </a:lnTo>
                <a:close/>
              </a:path>
            </a:pathLst>
          </a:custGeom>
          <a:solidFill>
            <a:srgbClr val="EBEFF0"/>
          </a:solidFill>
        </p:spPr>
        <p:txBody>
          <a:bodyPr wrap="square" lIns="0" tIns="0" rIns="0" bIns="0" rtlCol="0"/>
          <a:lstStyle/>
          <a:p>
            <a:endParaRPr/>
          </a:p>
        </p:txBody>
      </p:sp>
      <p:sp>
        <p:nvSpPr>
          <p:cNvPr id="6" name="object 6"/>
          <p:cNvSpPr/>
          <p:nvPr/>
        </p:nvSpPr>
        <p:spPr>
          <a:xfrm>
            <a:off x="6626352" y="3627120"/>
            <a:ext cx="4270375" cy="1499870"/>
          </a:xfrm>
          <a:custGeom>
            <a:avLst/>
            <a:gdLst/>
            <a:ahLst/>
            <a:cxnLst/>
            <a:rect l="l" t="t" r="r" b="b"/>
            <a:pathLst>
              <a:path w="4270375" h="1499870">
                <a:moveTo>
                  <a:pt x="2232532" y="0"/>
                </a:moveTo>
                <a:lnTo>
                  <a:pt x="0" y="410209"/>
                </a:lnTo>
                <a:lnTo>
                  <a:pt x="2051812" y="1499615"/>
                </a:lnTo>
                <a:lnTo>
                  <a:pt x="4270248" y="1015872"/>
                </a:lnTo>
                <a:lnTo>
                  <a:pt x="2232532" y="0"/>
                </a:lnTo>
                <a:close/>
              </a:path>
            </a:pathLst>
          </a:custGeom>
          <a:solidFill>
            <a:srgbClr val="3CBEB8"/>
          </a:solidFill>
        </p:spPr>
        <p:txBody>
          <a:bodyPr wrap="square" lIns="0" tIns="0" rIns="0" bIns="0" rtlCol="0"/>
          <a:lstStyle/>
          <a:p>
            <a:endParaRPr/>
          </a:p>
        </p:txBody>
      </p:sp>
      <p:sp>
        <p:nvSpPr>
          <p:cNvPr id="7" name="object 7"/>
          <p:cNvSpPr/>
          <p:nvPr/>
        </p:nvSpPr>
        <p:spPr>
          <a:xfrm>
            <a:off x="6938771" y="3701796"/>
            <a:ext cx="4270375" cy="1498600"/>
          </a:xfrm>
          <a:custGeom>
            <a:avLst/>
            <a:gdLst/>
            <a:ahLst/>
            <a:cxnLst/>
            <a:rect l="l" t="t" r="r" b="b"/>
            <a:pathLst>
              <a:path w="4270375" h="1498600">
                <a:moveTo>
                  <a:pt x="2231644" y="0"/>
                </a:moveTo>
                <a:lnTo>
                  <a:pt x="0" y="409701"/>
                </a:lnTo>
                <a:lnTo>
                  <a:pt x="2051557" y="1498091"/>
                </a:lnTo>
                <a:lnTo>
                  <a:pt x="4270248" y="1014476"/>
                </a:lnTo>
                <a:lnTo>
                  <a:pt x="2231644" y="0"/>
                </a:lnTo>
                <a:close/>
              </a:path>
            </a:pathLst>
          </a:custGeom>
          <a:solidFill>
            <a:srgbClr val="CFBDAE"/>
          </a:solidFill>
        </p:spPr>
        <p:txBody>
          <a:bodyPr wrap="square" lIns="0" tIns="0" rIns="0" bIns="0" rtlCol="0"/>
          <a:lstStyle/>
          <a:p>
            <a:endParaRPr/>
          </a:p>
        </p:txBody>
      </p:sp>
      <p:sp>
        <p:nvSpPr>
          <p:cNvPr id="8" name="object 8"/>
          <p:cNvSpPr/>
          <p:nvPr/>
        </p:nvSpPr>
        <p:spPr>
          <a:xfrm>
            <a:off x="6938771" y="3770376"/>
            <a:ext cx="2051685" cy="1430020"/>
          </a:xfrm>
          <a:custGeom>
            <a:avLst/>
            <a:gdLst/>
            <a:ahLst/>
            <a:cxnLst/>
            <a:rect l="l" t="t" r="r" b="b"/>
            <a:pathLst>
              <a:path w="2051684" h="1430020">
                <a:moveTo>
                  <a:pt x="0" y="0"/>
                </a:moveTo>
                <a:lnTo>
                  <a:pt x="0" y="338963"/>
                </a:lnTo>
                <a:lnTo>
                  <a:pt x="2051303" y="1429512"/>
                </a:lnTo>
                <a:lnTo>
                  <a:pt x="2051303" y="1090041"/>
                </a:lnTo>
                <a:lnTo>
                  <a:pt x="0" y="0"/>
                </a:lnTo>
                <a:close/>
              </a:path>
            </a:pathLst>
          </a:custGeom>
          <a:solidFill>
            <a:srgbClr val="C79A2C"/>
          </a:solidFill>
        </p:spPr>
        <p:txBody>
          <a:bodyPr wrap="square" lIns="0" tIns="0" rIns="0" bIns="0" rtlCol="0"/>
          <a:lstStyle/>
          <a:p>
            <a:endParaRPr/>
          </a:p>
        </p:txBody>
      </p:sp>
      <p:sp>
        <p:nvSpPr>
          <p:cNvPr id="9" name="object 9"/>
          <p:cNvSpPr/>
          <p:nvPr/>
        </p:nvSpPr>
        <p:spPr>
          <a:xfrm>
            <a:off x="8990076" y="4399788"/>
            <a:ext cx="2094230" cy="760730"/>
          </a:xfrm>
          <a:custGeom>
            <a:avLst/>
            <a:gdLst/>
            <a:ahLst/>
            <a:cxnLst/>
            <a:rect l="l" t="t" r="r" b="b"/>
            <a:pathLst>
              <a:path w="2094229" h="760729">
                <a:moveTo>
                  <a:pt x="2093976" y="0"/>
                </a:moveTo>
                <a:lnTo>
                  <a:pt x="0" y="461772"/>
                </a:lnTo>
                <a:lnTo>
                  <a:pt x="0" y="760476"/>
                </a:lnTo>
                <a:lnTo>
                  <a:pt x="2093976" y="294513"/>
                </a:lnTo>
                <a:lnTo>
                  <a:pt x="2093976" y="0"/>
                </a:lnTo>
                <a:close/>
              </a:path>
            </a:pathLst>
          </a:custGeom>
          <a:solidFill>
            <a:srgbClr val="EBEFF0"/>
          </a:solidFill>
        </p:spPr>
        <p:txBody>
          <a:bodyPr wrap="square" lIns="0" tIns="0" rIns="0" bIns="0" rtlCol="0"/>
          <a:lstStyle/>
          <a:p>
            <a:endParaRPr/>
          </a:p>
        </p:txBody>
      </p:sp>
      <p:sp>
        <p:nvSpPr>
          <p:cNvPr id="10" name="object 10"/>
          <p:cNvSpPr/>
          <p:nvPr/>
        </p:nvSpPr>
        <p:spPr>
          <a:xfrm>
            <a:off x="6938771" y="3363467"/>
            <a:ext cx="4270375" cy="1495425"/>
          </a:xfrm>
          <a:custGeom>
            <a:avLst/>
            <a:gdLst/>
            <a:ahLst/>
            <a:cxnLst/>
            <a:rect l="l" t="t" r="r" b="b"/>
            <a:pathLst>
              <a:path w="4270375" h="1495425">
                <a:moveTo>
                  <a:pt x="2231644" y="0"/>
                </a:moveTo>
                <a:lnTo>
                  <a:pt x="0" y="408940"/>
                </a:lnTo>
                <a:lnTo>
                  <a:pt x="2051557" y="1495044"/>
                </a:lnTo>
                <a:lnTo>
                  <a:pt x="4270248" y="1013333"/>
                </a:lnTo>
                <a:lnTo>
                  <a:pt x="2231644" y="0"/>
                </a:lnTo>
                <a:close/>
              </a:path>
            </a:pathLst>
          </a:custGeom>
          <a:solidFill>
            <a:srgbClr val="F8C82D"/>
          </a:solidFill>
        </p:spPr>
        <p:txBody>
          <a:bodyPr wrap="square" lIns="0" tIns="0" rIns="0" bIns="0" rtlCol="0"/>
          <a:lstStyle/>
          <a:p>
            <a:endParaRPr/>
          </a:p>
        </p:txBody>
      </p:sp>
      <p:sp>
        <p:nvSpPr>
          <p:cNvPr id="11" name="object 11"/>
          <p:cNvSpPr/>
          <p:nvPr/>
        </p:nvSpPr>
        <p:spPr>
          <a:xfrm>
            <a:off x="6641592" y="3121151"/>
            <a:ext cx="4270375" cy="1498600"/>
          </a:xfrm>
          <a:custGeom>
            <a:avLst/>
            <a:gdLst/>
            <a:ahLst/>
            <a:cxnLst/>
            <a:rect l="l" t="t" r="r" b="b"/>
            <a:pathLst>
              <a:path w="4270375" h="1498600">
                <a:moveTo>
                  <a:pt x="2231643" y="0"/>
                </a:moveTo>
                <a:lnTo>
                  <a:pt x="0" y="409828"/>
                </a:lnTo>
                <a:lnTo>
                  <a:pt x="2050923" y="1498092"/>
                </a:lnTo>
                <a:lnTo>
                  <a:pt x="4270248" y="1015365"/>
                </a:lnTo>
                <a:lnTo>
                  <a:pt x="2231643" y="0"/>
                </a:lnTo>
                <a:close/>
              </a:path>
            </a:pathLst>
          </a:custGeom>
          <a:solidFill>
            <a:srgbClr val="CFBDAE"/>
          </a:solidFill>
        </p:spPr>
        <p:txBody>
          <a:bodyPr wrap="square" lIns="0" tIns="0" rIns="0" bIns="0" rtlCol="0"/>
          <a:lstStyle/>
          <a:p>
            <a:endParaRPr/>
          </a:p>
        </p:txBody>
      </p:sp>
      <p:sp>
        <p:nvSpPr>
          <p:cNvPr id="12" name="object 12"/>
          <p:cNvSpPr/>
          <p:nvPr/>
        </p:nvSpPr>
        <p:spPr>
          <a:xfrm>
            <a:off x="6641592" y="3191255"/>
            <a:ext cx="2049780" cy="1428115"/>
          </a:xfrm>
          <a:custGeom>
            <a:avLst/>
            <a:gdLst/>
            <a:ahLst/>
            <a:cxnLst/>
            <a:rect l="l" t="t" r="r" b="b"/>
            <a:pathLst>
              <a:path w="2049779" h="1428114">
                <a:moveTo>
                  <a:pt x="0" y="0"/>
                </a:moveTo>
                <a:lnTo>
                  <a:pt x="0" y="338709"/>
                </a:lnTo>
                <a:lnTo>
                  <a:pt x="2049779" y="1427988"/>
                </a:lnTo>
                <a:lnTo>
                  <a:pt x="2049779" y="1089279"/>
                </a:lnTo>
                <a:lnTo>
                  <a:pt x="0" y="0"/>
                </a:lnTo>
                <a:close/>
              </a:path>
            </a:pathLst>
          </a:custGeom>
          <a:solidFill>
            <a:srgbClr val="1D73A4"/>
          </a:solidFill>
        </p:spPr>
        <p:txBody>
          <a:bodyPr wrap="square" lIns="0" tIns="0" rIns="0" bIns="0" rtlCol="0"/>
          <a:lstStyle/>
          <a:p>
            <a:endParaRPr/>
          </a:p>
        </p:txBody>
      </p:sp>
      <p:sp>
        <p:nvSpPr>
          <p:cNvPr id="13" name="object 13"/>
          <p:cNvSpPr/>
          <p:nvPr/>
        </p:nvSpPr>
        <p:spPr>
          <a:xfrm>
            <a:off x="8691371" y="3819144"/>
            <a:ext cx="2095500" cy="760730"/>
          </a:xfrm>
          <a:custGeom>
            <a:avLst/>
            <a:gdLst/>
            <a:ahLst/>
            <a:cxnLst/>
            <a:rect l="l" t="t" r="r" b="b"/>
            <a:pathLst>
              <a:path w="2095500" h="760729">
                <a:moveTo>
                  <a:pt x="2095500" y="0"/>
                </a:moveTo>
                <a:lnTo>
                  <a:pt x="0" y="461898"/>
                </a:lnTo>
                <a:lnTo>
                  <a:pt x="0" y="760475"/>
                </a:lnTo>
                <a:lnTo>
                  <a:pt x="2095500" y="294893"/>
                </a:lnTo>
                <a:lnTo>
                  <a:pt x="2095500" y="0"/>
                </a:lnTo>
                <a:close/>
              </a:path>
            </a:pathLst>
          </a:custGeom>
          <a:solidFill>
            <a:srgbClr val="EBEFF0"/>
          </a:solidFill>
        </p:spPr>
        <p:txBody>
          <a:bodyPr wrap="square" lIns="0" tIns="0" rIns="0" bIns="0" rtlCol="0"/>
          <a:lstStyle/>
          <a:p>
            <a:endParaRPr/>
          </a:p>
        </p:txBody>
      </p:sp>
      <p:sp>
        <p:nvSpPr>
          <p:cNvPr id="14" name="object 14"/>
          <p:cNvSpPr/>
          <p:nvPr/>
        </p:nvSpPr>
        <p:spPr>
          <a:xfrm>
            <a:off x="6641592" y="2782823"/>
            <a:ext cx="4270375" cy="1499870"/>
          </a:xfrm>
          <a:custGeom>
            <a:avLst/>
            <a:gdLst/>
            <a:ahLst/>
            <a:cxnLst/>
            <a:rect l="l" t="t" r="r" b="b"/>
            <a:pathLst>
              <a:path w="4270375" h="1499870">
                <a:moveTo>
                  <a:pt x="2231643" y="0"/>
                </a:moveTo>
                <a:lnTo>
                  <a:pt x="0" y="410210"/>
                </a:lnTo>
                <a:lnTo>
                  <a:pt x="2050923" y="1499615"/>
                </a:lnTo>
                <a:lnTo>
                  <a:pt x="4270248" y="1016381"/>
                </a:lnTo>
                <a:lnTo>
                  <a:pt x="2231643" y="0"/>
                </a:lnTo>
                <a:close/>
              </a:path>
            </a:pathLst>
          </a:custGeom>
          <a:solidFill>
            <a:srgbClr val="2A81B9"/>
          </a:solidFill>
        </p:spPr>
        <p:txBody>
          <a:bodyPr wrap="square" lIns="0" tIns="0" rIns="0" bIns="0" rtlCol="0"/>
          <a:lstStyle/>
          <a:p>
            <a:endParaRPr/>
          </a:p>
        </p:txBody>
      </p:sp>
      <p:sp>
        <p:nvSpPr>
          <p:cNvPr id="15" name="object 15"/>
          <p:cNvSpPr/>
          <p:nvPr/>
        </p:nvSpPr>
        <p:spPr>
          <a:xfrm>
            <a:off x="6894576" y="2741676"/>
            <a:ext cx="4267200" cy="1499870"/>
          </a:xfrm>
          <a:custGeom>
            <a:avLst/>
            <a:gdLst/>
            <a:ahLst/>
            <a:cxnLst/>
            <a:rect l="l" t="t" r="r" b="b"/>
            <a:pathLst>
              <a:path w="4267200" h="1499870">
                <a:moveTo>
                  <a:pt x="2229993" y="0"/>
                </a:moveTo>
                <a:lnTo>
                  <a:pt x="0" y="410210"/>
                </a:lnTo>
                <a:lnTo>
                  <a:pt x="2049399" y="1499616"/>
                </a:lnTo>
                <a:lnTo>
                  <a:pt x="4267200" y="1015873"/>
                </a:lnTo>
                <a:lnTo>
                  <a:pt x="2229993" y="0"/>
                </a:lnTo>
                <a:close/>
              </a:path>
            </a:pathLst>
          </a:custGeom>
          <a:solidFill>
            <a:srgbClr val="CFBDAE"/>
          </a:solidFill>
        </p:spPr>
        <p:txBody>
          <a:bodyPr wrap="square" lIns="0" tIns="0" rIns="0" bIns="0" rtlCol="0"/>
          <a:lstStyle/>
          <a:p>
            <a:endParaRPr/>
          </a:p>
        </p:txBody>
      </p:sp>
      <p:sp>
        <p:nvSpPr>
          <p:cNvPr id="16" name="object 16"/>
          <p:cNvSpPr/>
          <p:nvPr/>
        </p:nvSpPr>
        <p:spPr>
          <a:xfrm>
            <a:off x="6894576" y="2811779"/>
            <a:ext cx="2051685" cy="1430020"/>
          </a:xfrm>
          <a:custGeom>
            <a:avLst/>
            <a:gdLst/>
            <a:ahLst/>
            <a:cxnLst/>
            <a:rect l="l" t="t" r="r" b="b"/>
            <a:pathLst>
              <a:path w="2051684" h="1430020">
                <a:moveTo>
                  <a:pt x="0" y="0"/>
                </a:moveTo>
                <a:lnTo>
                  <a:pt x="0" y="339090"/>
                </a:lnTo>
                <a:lnTo>
                  <a:pt x="2051303" y="1429512"/>
                </a:lnTo>
                <a:lnTo>
                  <a:pt x="2051303" y="1090930"/>
                </a:lnTo>
                <a:lnTo>
                  <a:pt x="0" y="0"/>
                </a:lnTo>
                <a:close/>
              </a:path>
            </a:pathLst>
          </a:custGeom>
          <a:solidFill>
            <a:srgbClr val="9F2B64"/>
          </a:solidFill>
        </p:spPr>
        <p:txBody>
          <a:bodyPr wrap="square" lIns="0" tIns="0" rIns="0" bIns="0" rtlCol="0"/>
          <a:lstStyle/>
          <a:p>
            <a:endParaRPr/>
          </a:p>
        </p:txBody>
      </p:sp>
      <p:sp>
        <p:nvSpPr>
          <p:cNvPr id="17" name="object 17"/>
          <p:cNvSpPr/>
          <p:nvPr/>
        </p:nvSpPr>
        <p:spPr>
          <a:xfrm>
            <a:off x="8945880" y="3436620"/>
            <a:ext cx="2094230" cy="763905"/>
          </a:xfrm>
          <a:custGeom>
            <a:avLst/>
            <a:gdLst/>
            <a:ahLst/>
            <a:cxnLst/>
            <a:rect l="l" t="t" r="r" b="b"/>
            <a:pathLst>
              <a:path w="2094229" h="763904">
                <a:moveTo>
                  <a:pt x="2093976" y="0"/>
                </a:moveTo>
                <a:lnTo>
                  <a:pt x="0" y="464311"/>
                </a:lnTo>
                <a:lnTo>
                  <a:pt x="0" y="763523"/>
                </a:lnTo>
                <a:lnTo>
                  <a:pt x="2093976" y="296544"/>
                </a:lnTo>
                <a:lnTo>
                  <a:pt x="2093976" y="0"/>
                </a:lnTo>
                <a:close/>
              </a:path>
            </a:pathLst>
          </a:custGeom>
          <a:solidFill>
            <a:srgbClr val="EBEFF0"/>
          </a:solidFill>
        </p:spPr>
        <p:txBody>
          <a:bodyPr wrap="square" lIns="0" tIns="0" rIns="0" bIns="0" rtlCol="0"/>
          <a:lstStyle/>
          <a:p>
            <a:endParaRPr/>
          </a:p>
        </p:txBody>
      </p:sp>
      <p:sp>
        <p:nvSpPr>
          <p:cNvPr id="18" name="object 18"/>
          <p:cNvSpPr/>
          <p:nvPr/>
        </p:nvSpPr>
        <p:spPr>
          <a:xfrm>
            <a:off x="6894576" y="2404872"/>
            <a:ext cx="4267200" cy="1498600"/>
          </a:xfrm>
          <a:custGeom>
            <a:avLst/>
            <a:gdLst/>
            <a:ahLst/>
            <a:cxnLst/>
            <a:rect l="l" t="t" r="r" b="b"/>
            <a:pathLst>
              <a:path w="4267200" h="1498600">
                <a:moveTo>
                  <a:pt x="2229993" y="0"/>
                </a:moveTo>
                <a:lnTo>
                  <a:pt x="0" y="409701"/>
                </a:lnTo>
                <a:lnTo>
                  <a:pt x="2049399" y="1498091"/>
                </a:lnTo>
                <a:lnTo>
                  <a:pt x="4267200" y="1014983"/>
                </a:lnTo>
                <a:lnTo>
                  <a:pt x="2229993" y="0"/>
                </a:lnTo>
                <a:close/>
              </a:path>
            </a:pathLst>
          </a:custGeom>
          <a:solidFill>
            <a:srgbClr val="B33E74"/>
          </a:solidFill>
        </p:spPr>
        <p:txBody>
          <a:bodyPr wrap="square" lIns="0" tIns="0" rIns="0" bIns="0" rtlCol="0"/>
          <a:lstStyle/>
          <a:p>
            <a:endParaRPr/>
          </a:p>
        </p:txBody>
      </p:sp>
      <p:sp>
        <p:nvSpPr>
          <p:cNvPr id="19" name="object 19"/>
          <p:cNvSpPr/>
          <p:nvPr/>
        </p:nvSpPr>
        <p:spPr>
          <a:xfrm>
            <a:off x="7188707" y="2467355"/>
            <a:ext cx="4270375" cy="1498600"/>
          </a:xfrm>
          <a:custGeom>
            <a:avLst/>
            <a:gdLst/>
            <a:ahLst/>
            <a:cxnLst/>
            <a:rect l="l" t="t" r="r" b="b"/>
            <a:pathLst>
              <a:path w="4270375" h="1498600">
                <a:moveTo>
                  <a:pt x="2232533" y="0"/>
                </a:moveTo>
                <a:lnTo>
                  <a:pt x="0" y="409829"/>
                </a:lnTo>
                <a:lnTo>
                  <a:pt x="2051812" y="1498092"/>
                </a:lnTo>
                <a:lnTo>
                  <a:pt x="4270248" y="1015365"/>
                </a:lnTo>
                <a:lnTo>
                  <a:pt x="2232533" y="0"/>
                </a:lnTo>
                <a:close/>
              </a:path>
            </a:pathLst>
          </a:custGeom>
          <a:solidFill>
            <a:srgbClr val="CFBDAE"/>
          </a:solidFill>
        </p:spPr>
        <p:txBody>
          <a:bodyPr wrap="square" lIns="0" tIns="0" rIns="0" bIns="0" rtlCol="0"/>
          <a:lstStyle/>
          <a:p>
            <a:endParaRPr/>
          </a:p>
        </p:txBody>
      </p:sp>
      <p:sp>
        <p:nvSpPr>
          <p:cNvPr id="20" name="object 20"/>
          <p:cNvSpPr/>
          <p:nvPr/>
        </p:nvSpPr>
        <p:spPr>
          <a:xfrm>
            <a:off x="7188707" y="2540507"/>
            <a:ext cx="2054860" cy="1424940"/>
          </a:xfrm>
          <a:custGeom>
            <a:avLst/>
            <a:gdLst/>
            <a:ahLst/>
            <a:cxnLst/>
            <a:rect l="l" t="t" r="r" b="b"/>
            <a:pathLst>
              <a:path w="2054859" h="1424939">
                <a:moveTo>
                  <a:pt x="0" y="0"/>
                </a:moveTo>
                <a:lnTo>
                  <a:pt x="0" y="338074"/>
                </a:lnTo>
                <a:lnTo>
                  <a:pt x="2054352" y="1424939"/>
                </a:lnTo>
                <a:lnTo>
                  <a:pt x="2054352" y="1086865"/>
                </a:lnTo>
                <a:lnTo>
                  <a:pt x="0" y="0"/>
                </a:lnTo>
                <a:close/>
              </a:path>
            </a:pathLst>
          </a:custGeom>
          <a:solidFill>
            <a:srgbClr val="EF5352"/>
          </a:solidFill>
        </p:spPr>
        <p:txBody>
          <a:bodyPr wrap="square" lIns="0" tIns="0" rIns="0" bIns="0" rtlCol="0"/>
          <a:lstStyle/>
          <a:p>
            <a:endParaRPr/>
          </a:p>
        </p:txBody>
      </p:sp>
      <p:sp>
        <p:nvSpPr>
          <p:cNvPr id="21" name="object 21"/>
          <p:cNvSpPr/>
          <p:nvPr/>
        </p:nvSpPr>
        <p:spPr>
          <a:xfrm>
            <a:off x="9243059" y="3165348"/>
            <a:ext cx="2095500" cy="760730"/>
          </a:xfrm>
          <a:custGeom>
            <a:avLst/>
            <a:gdLst/>
            <a:ahLst/>
            <a:cxnLst/>
            <a:rect l="l" t="t" r="r" b="b"/>
            <a:pathLst>
              <a:path w="2095500" h="760729">
                <a:moveTo>
                  <a:pt x="2095500" y="0"/>
                </a:moveTo>
                <a:lnTo>
                  <a:pt x="0" y="461899"/>
                </a:lnTo>
                <a:lnTo>
                  <a:pt x="0" y="760476"/>
                </a:lnTo>
                <a:lnTo>
                  <a:pt x="2095500" y="295401"/>
                </a:lnTo>
                <a:lnTo>
                  <a:pt x="2095500" y="0"/>
                </a:lnTo>
                <a:close/>
              </a:path>
            </a:pathLst>
          </a:custGeom>
          <a:solidFill>
            <a:srgbClr val="EBEFF0"/>
          </a:solidFill>
        </p:spPr>
        <p:txBody>
          <a:bodyPr wrap="square" lIns="0" tIns="0" rIns="0" bIns="0" rtlCol="0"/>
          <a:lstStyle/>
          <a:p>
            <a:endParaRPr/>
          </a:p>
        </p:txBody>
      </p:sp>
      <p:sp>
        <p:nvSpPr>
          <p:cNvPr id="22" name="object 22"/>
          <p:cNvSpPr/>
          <p:nvPr/>
        </p:nvSpPr>
        <p:spPr>
          <a:xfrm>
            <a:off x="7188707" y="2129027"/>
            <a:ext cx="4270375" cy="1498600"/>
          </a:xfrm>
          <a:custGeom>
            <a:avLst/>
            <a:gdLst/>
            <a:ahLst/>
            <a:cxnLst/>
            <a:rect l="l" t="t" r="r" b="b"/>
            <a:pathLst>
              <a:path w="4270375" h="1498600">
                <a:moveTo>
                  <a:pt x="2232533" y="0"/>
                </a:moveTo>
                <a:lnTo>
                  <a:pt x="0" y="409829"/>
                </a:lnTo>
                <a:lnTo>
                  <a:pt x="2051812" y="1498092"/>
                </a:lnTo>
                <a:lnTo>
                  <a:pt x="4270248" y="1014857"/>
                </a:lnTo>
                <a:lnTo>
                  <a:pt x="2232533" y="0"/>
                </a:lnTo>
                <a:close/>
              </a:path>
            </a:pathLst>
          </a:custGeom>
          <a:solidFill>
            <a:srgbClr val="F16E6F"/>
          </a:solidFill>
        </p:spPr>
        <p:txBody>
          <a:bodyPr wrap="square" lIns="0" tIns="0" rIns="0" bIns="0" rtlCol="0"/>
          <a:lstStyle/>
          <a:p>
            <a:endParaRPr/>
          </a:p>
        </p:txBody>
      </p:sp>
      <p:sp>
        <p:nvSpPr>
          <p:cNvPr id="23" name="object 23"/>
          <p:cNvSpPr/>
          <p:nvPr/>
        </p:nvSpPr>
        <p:spPr>
          <a:xfrm>
            <a:off x="8834628" y="2636520"/>
            <a:ext cx="757555" cy="451484"/>
          </a:xfrm>
          <a:custGeom>
            <a:avLst/>
            <a:gdLst/>
            <a:ahLst/>
            <a:cxnLst/>
            <a:rect l="l" t="t" r="r" b="b"/>
            <a:pathLst>
              <a:path w="757554" h="451485">
                <a:moveTo>
                  <a:pt x="148081" y="0"/>
                </a:moveTo>
                <a:lnTo>
                  <a:pt x="96393" y="4699"/>
                </a:lnTo>
                <a:lnTo>
                  <a:pt x="51562" y="16763"/>
                </a:lnTo>
                <a:lnTo>
                  <a:pt x="12953" y="41782"/>
                </a:lnTo>
                <a:lnTo>
                  <a:pt x="3682" y="56514"/>
                </a:lnTo>
                <a:lnTo>
                  <a:pt x="1904" y="60578"/>
                </a:lnTo>
                <a:lnTo>
                  <a:pt x="635" y="64262"/>
                </a:lnTo>
                <a:lnTo>
                  <a:pt x="635" y="68960"/>
                </a:lnTo>
                <a:lnTo>
                  <a:pt x="0" y="73151"/>
                </a:lnTo>
                <a:lnTo>
                  <a:pt x="635" y="76834"/>
                </a:lnTo>
                <a:lnTo>
                  <a:pt x="1270" y="81533"/>
                </a:lnTo>
                <a:lnTo>
                  <a:pt x="4318" y="89915"/>
                </a:lnTo>
                <a:lnTo>
                  <a:pt x="32003" y="123316"/>
                </a:lnTo>
                <a:lnTo>
                  <a:pt x="39370" y="128015"/>
                </a:lnTo>
                <a:lnTo>
                  <a:pt x="46100" y="133350"/>
                </a:lnTo>
                <a:lnTo>
                  <a:pt x="54610" y="138049"/>
                </a:lnTo>
                <a:lnTo>
                  <a:pt x="62611" y="142239"/>
                </a:lnTo>
                <a:lnTo>
                  <a:pt x="71881" y="146303"/>
                </a:lnTo>
                <a:lnTo>
                  <a:pt x="80518" y="150494"/>
                </a:lnTo>
                <a:lnTo>
                  <a:pt x="90297" y="153669"/>
                </a:lnTo>
                <a:lnTo>
                  <a:pt x="100711" y="157352"/>
                </a:lnTo>
                <a:lnTo>
                  <a:pt x="120396" y="163067"/>
                </a:lnTo>
                <a:lnTo>
                  <a:pt x="142494" y="167766"/>
                </a:lnTo>
                <a:lnTo>
                  <a:pt x="164592" y="171957"/>
                </a:lnTo>
                <a:lnTo>
                  <a:pt x="187325" y="174116"/>
                </a:lnTo>
                <a:lnTo>
                  <a:pt x="237744" y="177672"/>
                </a:lnTo>
                <a:lnTo>
                  <a:pt x="205231" y="200151"/>
                </a:lnTo>
                <a:lnTo>
                  <a:pt x="178816" y="230504"/>
                </a:lnTo>
                <a:lnTo>
                  <a:pt x="175132" y="235712"/>
                </a:lnTo>
                <a:lnTo>
                  <a:pt x="173227" y="241553"/>
                </a:lnTo>
                <a:lnTo>
                  <a:pt x="170815" y="247268"/>
                </a:lnTo>
                <a:lnTo>
                  <a:pt x="169545" y="253491"/>
                </a:lnTo>
                <a:lnTo>
                  <a:pt x="168275" y="259206"/>
                </a:lnTo>
                <a:lnTo>
                  <a:pt x="167640" y="265556"/>
                </a:lnTo>
                <a:lnTo>
                  <a:pt x="167640" y="272288"/>
                </a:lnTo>
                <a:lnTo>
                  <a:pt x="168322" y="279145"/>
                </a:lnTo>
                <a:lnTo>
                  <a:pt x="168910" y="285368"/>
                </a:lnTo>
                <a:lnTo>
                  <a:pt x="171450" y="297941"/>
                </a:lnTo>
                <a:lnTo>
                  <a:pt x="174498" y="304800"/>
                </a:lnTo>
                <a:lnTo>
                  <a:pt x="176911" y="311530"/>
                </a:lnTo>
                <a:lnTo>
                  <a:pt x="179958" y="318388"/>
                </a:lnTo>
                <a:lnTo>
                  <a:pt x="184276" y="325119"/>
                </a:lnTo>
                <a:lnTo>
                  <a:pt x="187960" y="332485"/>
                </a:lnTo>
                <a:lnTo>
                  <a:pt x="217424" y="367410"/>
                </a:lnTo>
                <a:lnTo>
                  <a:pt x="248793" y="395731"/>
                </a:lnTo>
                <a:lnTo>
                  <a:pt x="270255" y="410337"/>
                </a:lnTo>
                <a:lnTo>
                  <a:pt x="280797" y="417702"/>
                </a:lnTo>
                <a:lnTo>
                  <a:pt x="337312" y="434847"/>
                </a:lnTo>
                <a:lnTo>
                  <a:pt x="382143" y="442213"/>
                </a:lnTo>
                <a:lnTo>
                  <a:pt x="426974" y="447928"/>
                </a:lnTo>
                <a:lnTo>
                  <a:pt x="471170" y="450595"/>
                </a:lnTo>
                <a:lnTo>
                  <a:pt x="492632" y="451103"/>
                </a:lnTo>
                <a:lnTo>
                  <a:pt x="514730" y="451103"/>
                </a:lnTo>
                <a:lnTo>
                  <a:pt x="577469" y="447420"/>
                </a:lnTo>
                <a:lnTo>
                  <a:pt x="616712" y="441197"/>
                </a:lnTo>
                <a:lnTo>
                  <a:pt x="673862" y="426592"/>
                </a:lnTo>
                <a:lnTo>
                  <a:pt x="721741" y="405129"/>
                </a:lnTo>
                <a:lnTo>
                  <a:pt x="757427" y="378967"/>
                </a:lnTo>
                <a:lnTo>
                  <a:pt x="732917" y="373760"/>
                </a:lnTo>
                <a:lnTo>
                  <a:pt x="707644" y="368045"/>
                </a:lnTo>
                <a:lnTo>
                  <a:pt x="655447" y="336168"/>
                </a:lnTo>
                <a:lnTo>
                  <a:pt x="623570" y="307847"/>
                </a:lnTo>
                <a:lnTo>
                  <a:pt x="595883" y="269747"/>
                </a:lnTo>
                <a:lnTo>
                  <a:pt x="585470" y="233171"/>
                </a:lnTo>
                <a:lnTo>
                  <a:pt x="585470" y="224281"/>
                </a:lnTo>
                <a:lnTo>
                  <a:pt x="585977" y="215900"/>
                </a:lnTo>
                <a:lnTo>
                  <a:pt x="587882" y="207517"/>
                </a:lnTo>
                <a:lnTo>
                  <a:pt x="590930" y="199135"/>
                </a:lnTo>
                <a:lnTo>
                  <a:pt x="594614" y="191262"/>
                </a:lnTo>
                <a:lnTo>
                  <a:pt x="568832" y="183006"/>
                </a:lnTo>
                <a:lnTo>
                  <a:pt x="514730" y="169925"/>
                </a:lnTo>
                <a:lnTo>
                  <a:pt x="461391" y="160527"/>
                </a:lnTo>
                <a:lnTo>
                  <a:pt x="408558" y="155828"/>
                </a:lnTo>
                <a:lnTo>
                  <a:pt x="383286" y="155193"/>
                </a:lnTo>
                <a:lnTo>
                  <a:pt x="333501" y="155193"/>
                </a:lnTo>
                <a:lnTo>
                  <a:pt x="352551" y="134874"/>
                </a:lnTo>
                <a:lnTo>
                  <a:pt x="356870" y="130682"/>
                </a:lnTo>
                <a:lnTo>
                  <a:pt x="360552" y="125475"/>
                </a:lnTo>
                <a:lnTo>
                  <a:pt x="362457" y="120268"/>
                </a:lnTo>
                <a:lnTo>
                  <a:pt x="364871" y="116077"/>
                </a:lnTo>
                <a:lnTo>
                  <a:pt x="366141" y="110870"/>
                </a:lnTo>
                <a:lnTo>
                  <a:pt x="366775" y="105028"/>
                </a:lnTo>
                <a:lnTo>
                  <a:pt x="366775" y="99821"/>
                </a:lnTo>
                <a:lnTo>
                  <a:pt x="366141" y="95122"/>
                </a:lnTo>
                <a:lnTo>
                  <a:pt x="364871" y="89407"/>
                </a:lnTo>
                <a:lnTo>
                  <a:pt x="362457" y="84200"/>
                </a:lnTo>
                <a:lnTo>
                  <a:pt x="359918" y="78358"/>
                </a:lnTo>
                <a:lnTo>
                  <a:pt x="356235" y="73659"/>
                </a:lnTo>
                <a:lnTo>
                  <a:pt x="352044" y="67944"/>
                </a:lnTo>
                <a:lnTo>
                  <a:pt x="347725" y="62737"/>
                </a:lnTo>
                <a:lnTo>
                  <a:pt x="311403" y="36575"/>
                </a:lnTo>
                <a:lnTo>
                  <a:pt x="268477" y="18795"/>
                </a:lnTo>
                <a:lnTo>
                  <a:pt x="218694" y="6222"/>
                </a:lnTo>
                <a:lnTo>
                  <a:pt x="165226" y="507"/>
                </a:lnTo>
                <a:lnTo>
                  <a:pt x="148081" y="0"/>
                </a:lnTo>
                <a:close/>
              </a:path>
            </a:pathLst>
          </a:custGeom>
          <a:solidFill>
            <a:srgbClr val="FFFFFF"/>
          </a:solidFill>
        </p:spPr>
        <p:txBody>
          <a:bodyPr wrap="square" lIns="0" tIns="0" rIns="0" bIns="0" rtlCol="0"/>
          <a:lstStyle/>
          <a:p>
            <a:endParaRPr/>
          </a:p>
        </p:txBody>
      </p:sp>
      <p:sp>
        <p:nvSpPr>
          <p:cNvPr id="24" name="object 24"/>
          <p:cNvSpPr/>
          <p:nvPr/>
        </p:nvSpPr>
        <p:spPr>
          <a:xfrm>
            <a:off x="9346692" y="2668523"/>
            <a:ext cx="584200" cy="335280"/>
          </a:xfrm>
          <a:custGeom>
            <a:avLst/>
            <a:gdLst/>
            <a:ahLst/>
            <a:cxnLst/>
            <a:rect l="l" t="t" r="r" b="b"/>
            <a:pathLst>
              <a:path w="584200" h="335280">
                <a:moveTo>
                  <a:pt x="106044" y="0"/>
                </a:moveTo>
                <a:lnTo>
                  <a:pt x="57276" y="5714"/>
                </a:lnTo>
                <a:lnTo>
                  <a:pt x="20700" y="20447"/>
                </a:lnTo>
                <a:lnTo>
                  <a:pt x="0" y="52324"/>
                </a:lnTo>
                <a:lnTo>
                  <a:pt x="634" y="58674"/>
                </a:lnTo>
                <a:lnTo>
                  <a:pt x="32892" y="95885"/>
                </a:lnTo>
                <a:lnTo>
                  <a:pt x="71247" y="113156"/>
                </a:lnTo>
                <a:lnTo>
                  <a:pt x="117601" y="123571"/>
                </a:lnTo>
                <a:lnTo>
                  <a:pt x="184023" y="129412"/>
                </a:lnTo>
                <a:lnTo>
                  <a:pt x="157860" y="147192"/>
                </a:lnTo>
                <a:lnTo>
                  <a:pt x="131572" y="177037"/>
                </a:lnTo>
                <a:lnTo>
                  <a:pt x="128524" y="183896"/>
                </a:lnTo>
                <a:lnTo>
                  <a:pt x="126746" y="190118"/>
                </a:lnTo>
                <a:lnTo>
                  <a:pt x="126110" y="196976"/>
                </a:lnTo>
                <a:lnTo>
                  <a:pt x="126110" y="204342"/>
                </a:lnTo>
                <a:lnTo>
                  <a:pt x="140715" y="248792"/>
                </a:lnTo>
                <a:lnTo>
                  <a:pt x="167512" y="279780"/>
                </a:lnTo>
                <a:lnTo>
                  <a:pt x="200405" y="305942"/>
                </a:lnTo>
                <a:lnTo>
                  <a:pt x="240664" y="321690"/>
                </a:lnTo>
                <a:lnTo>
                  <a:pt x="291210" y="330073"/>
                </a:lnTo>
                <a:lnTo>
                  <a:pt x="337565" y="334772"/>
                </a:lnTo>
                <a:lnTo>
                  <a:pt x="357631" y="335279"/>
                </a:lnTo>
                <a:lnTo>
                  <a:pt x="376554" y="335279"/>
                </a:lnTo>
                <a:lnTo>
                  <a:pt x="432561" y="331597"/>
                </a:lnTo>
                <a:lnTo>
                  <a:pt x="480694" y="321690"/>
                </a:lnTo>
                <a:lnTo>
                  <a:pt x="525779" y="303784"/>
                </a:lnTo>
                <a:lnTo>
                  <a:pt x="558673" y="280288"/>
                </a:lnTo>
                <a:lnTo>
                  <a:pt x="573912" y="259334"/>
                </a:lnTo>
                <a:lnTo>
                  <a:pt x="578230" y="251967"/>
                </a:lnTo>
                <a:lnTo>
                  <a:pt x="581278" y="244601"/>
                </a:lnTo>
                <a:lnTo>
                  <a:pt x="583056" y="236854"/>
                </a:lnTo>
                <a:lnTo>
                  <a:pt x="583691" y="228980"/>
                </a:lnTo>
                <a:lnTo>
                  <a:pt x="572134" y="217931"/>
                </a:lnTo>
                <a:lnTo>
                  <a:pt x="530732" y="187071"/>
                </a:lnTo>
                <a:lnTo>
                  <a:pt x="482600" y="161925"/>
                </a:lnTo>
                <a:lnTo>
                  <a:pt x="447166" y="147700"/>
                </a:lnTo>
                <a:lnTo>
                  <a:pt x="410717" y="135636"/>
                </a:lnTo>
                <a:lnTo>
                  <a:pt x="354583" y="123571"/>
                </a:lnTo>
                <a:lnTo>
                  <a:pt x="300354" y="117855"/>
                </a:lnTo>
                <a:lnTo>
                  <a:pt x="282066" y="117348"/>
                </a:lnTo>
                <a:lnTo>
                  <a:pt x="233933" y="117348"/>
                </a:lnTo>
                <a:lnTo>
                  <a:pt x="252856" y="97409"/>
                </a:lnTo>
                <a:lnTo>
                  <a:pt x="255904" y="93725"/>
                </a:lnTo>
                <a:lnTo>
                  <a:pt x="257682" y="90677"/>
                </a:lnTo>
                <a:lnTo>
                  <a:pt x="259587" y="86487"/>
                </a:lnTo>
                <a:lnTo>
                  <a:pt x="261365" y="83312"/>
                </a:lnTo>
                <a:lnTo>
                  <a:pt x="262635" y="79628"/>
                </a:lnTo>
                <a:lnTo>
                  <a:pt x="262635" y="67563"/>
                </a:lnTo>
                <a:lnTo>
                  <a:pt x="232790" y="31368"/>
                </a:lnTo>
                <a:lnTo>
                  <a:pt x="223647" y="26670"/>
                </a:lnTo>
                <a:lnTo>
                  <a:pt x="213867" y="21462"/>
                </a:lnTo>
                <a:lnTo>
                  <a:pt x="202946" y="17272"/>
                </a:lnTo>
                <a:lnTo>
                  <a:pt x="191897" y="13588"/>
                </a:lnTo>
                <a:lnTo>
                  <a:pt x="180975" y="9398"/>
                </a:lnTo>
                <a:lnTo>
                  <a:pt x="168782" y="6858"/>
                </a:lnTo>
                <a:lnTo>
                  <a:pt x="156590" y="4190"/>
                </a:lnTo>
                <a:lnTo>
                  <a:pt x="144399" y="2031"/>
                </a:lnTo>
                <a:lnTo>
                  <a:pt x="132206" y="1015"/>
                </a:lnTo>
                <a:lnTo>
                  <a:pt x="106044" y="0"/>
                </a:lnTo>
                <a:close/>
              </a:path>
            </a:pathLst>
          </a:custGeom>
          <a:solidFill>
            <a:srgbClr val="FFFFFF"/>
          </a:solidFill>
        </p:spPr>
        <p:txBody>
          <a:bodyPr wrap="square" lIns="0" tIns="0" rIns="0" bIns="0" rtlCol="0"/>
          <a:lstStyle/>
          <a:p>
            <a:endParaRPr/>
          </a:p>
        </p:txBody>
      </p:sp>
      <p:sp>
        <p:nvSpPr>
          <p:cNvPr id="25" name="object 25"/>
          <p:cNvSpPr/>
          <p:nvPr/>
        </p:nvSpPr>
        <p:spPr>
          <a:xfrm>
            <a:off x="7298435" y="2697479"/>
            <a:ext cx="192024" cy="225552"/>
          </a:xfrm>
          <a:prstGeom prst="rect">
            <a:avLst/>
          </a:prstGeom>
          <a:blipFill>
            <a:blip r:embed="rId3" cstate="print"/>
            <a:stretch>
              <a:fillRect/>
            </a:stretch>
          </a:blipFill>
        </p:spPr>
        <p:txBody>
          <a:bodyPr wrap="square" lIns="0" tIns="0" rIns="0" bIns="0" rtlCol="0"/>
          <a:lstStyle/>
          <a:p>
            <a:endParaRPr/>
          </a:p>
        </p:txBody>
      </p:sp>
      <p:sp>
        <p:nvSpPr>
          <p:cNvPr id="26" name="object 26"/>
          <p:cNvSpPr/>
          <p:nvPr/>
        </p:nvSpPr>
        <p:spPr>
          <a:xfrm>
            <a:off x="8456676" y="3777996"/>
            <a:ext cx="220979" cy="246887"/>
          </a:xfrm>
          <a:prstGeom prst="rect">
            <a:avLst/>
          </a:prstGeom>
          <a:blipFill>
            <a:blip r:embed="rId4" cstate="print"/>
            <a:stretch>
              <a:fillRect/>
            </a:stretch>
          </a:blipFill>
        </p:spPr>
        <p:txBody>
          <a:bodyPr wrap="square" lIns="0" tIns="0" rIns="0" bIns="0" rtlCol="0"/>
          <a:lstStyle/>
          <a:p>
            <a:endParaRPr/>
          </a:p>
        </p:txBody>
      </p:sp>
      <p:sp>
        <p:nvSpPr>
          <p:cNvPr id="27" name="object 27"/>
          <p:cNvSpPr/>
          <p:nvPr/>
        </p:nvSpPr>
        <p:spPr>
          <a:xfrm>
            <a:off x="8221980" y="4145279"/>
            <a:ext cx="242246" cy="265175"/>
          </a:xfrm>
          <a:prstGeom prst="rect">
            <a:avLst/>
          </a:prstGeom>
          <a:blipFill>
            <a:blip r:embed="rId5" cstate="print"/>
            <a:stretch>
              <a:fillRect/>
            </a:stretch>
          </a:blipFill>
        </p:spPr>
        <p:txBody>
          <a:bodyPr wrap="square" lIns="0" tIns="0" rIns="0" bIns="0" rtlCol="0"/>
          <a:lstStyle/>
          <a:p>
            <a:endParaRPr/>
          </a:p>
        </p:txBody>
      </p:sp>
      <p:sp>
        <p:nvSpPr>
          <p:cNvPr id="28" name="object 28"/>
          <p:cNvSpPr/>
          <p:nvPr/>
        </p:nvSpPr>
        <p:spPr>
          <a:xfrm>
            <a:off x="7170419" y="3998976"/>
            <a:ext cx="216407" cy="252984"/>
          </a:xfrm>
          <a:prstGeom prst="rect">
            <a:avLst/>
          </a:prstGeom>
          <a:blipFill>
            <a:blip r:embed="rId6" cstate="print"/>
            <a:stretch>
              <a:fillRect/>
            </a:stretch>
          </a:blipFill>
        </p:spPr>
        <p:txBody>
          <a:bodyPr wrap="square" lIns="0" tIns="0" rIns="0" bIns="0" rtlCol="0"/>
          <a:lstStyle/>
          <a:p>
            <a:endParaRPr/>
          </a:p>
        </p:txBody>
      </p:sp>
      <p:sp>
        <p:nvSpPr>
          <p:cNvPr id="29" name="object 29"/>
          <p:cNvSpPr/>
          <p:nvPr/>
        </p:nvSpPr>
        <p:spPr>
          <a:xfrm>
            <a:off x="7082028" y="3980688"/>
            <a:ext cx="268605" cy="239395"/>
          </a:xfrm>
          <a:custGeom>
            <a:avLst/>
            <a:gdLst/>
            <a:ahLst/>
            <a:cxnLst/>
            <a:rect l="l" t="t" r="r" b="b"/>
            <a:pathLst>
              <a:path w="268604" h="239395">
                <a:moveTo>
                  <a:pt x="7366" y="0"/>
                </a:moveTo>
                <a:lnTo>
                  <a:pt x="4952" y="0"/>
                </a:lnTo>
                <a:lnTo>
                  <a:pt x="2413" y="1016"/>
                </a:lnTo>
                <a:lnTo>
                  <a:pt x="1270" y="2031"/>
                </a:lnTo>
                <a:lnTo>
                  <a:pt x="0" y="3682"/>
                </a:lnTo>
                <a:lnTo>
                  <a:pt x="0" y="7874"/>
                </a:lnTo>
                <a:lnTo>
                  <a:pt x="1270" y="9906"/>
                </a:lnTo>
                <a:lnTo>
                  <a:pt x="3048" y="14605"/>
                </a:lnTo>
                <a:lnTo>
                  <a:pt x="11049" y="21462"/>
                </a:lnTo>
                <a:lnTo>
                  <a:pt x="56388" y="43306"/>
                </a:lnTo>
                <a:lnTo>
                  <a:pt x="99187" y="155194"/>
                </a:lnTo>
                <a:lnTo>
                  <a:pt x="109600" y="165607"/>
                </a:lnTo>
                <a:lnTo>
                  <a:pt x="256540" y="237744"/>
                </a:lnTo>
                <a:lnTo>
                  <a:pt x="259079" y="239268"/>
                </a:lnTo>
                <a:lnTo>
                  <a:pt x="264541" y="239268"/>
                </a:lnTo>
                <a:lnTo>
                  <a:pt x="266446" y="237744"/>
                </a:lnTo>
                <a:lnTo>
                  <a:pt x="266953" y="236600"/>
                </a:lnTo>
                <a:lnTo>
                  <a:pt x="268224" y="233553"/>
                </a:lnTo>
                <a:lnTo>
                  <a:pt x="267589" y="231394"/>
                </a:lnTo>
                <a:lnTo>
                  <a:pt x="267589" y="228854"/>
                </a:lnTo>
                <a:lnTo>
                  <a:pt x="264541" y="225170"/>
                </a:lnTo>
                <a:lnTo>
                  <a:pt x="261493" y="220980"/>
                </a:lnTo>
                <a:lnTo>
                  <a:pt x="257175" y="218312"/>
                </a:lnTo>
                <a:lnTo>
                  <a:pt x="116967" y="149987"/>
                </a:lnTo>
                <a:lnTo>
                  <a:pt x="73532" y="38100"/>
                </a:lnTo>
                <a:lnTo>
                  <a:pt x="63626" y="27178"/>
                </a:lnTo>
                <a:lnTo>
                  <a:pt x="11049" y="1524"/>
                </a:lnTo>
                <a:lnTo>
                  <a:pt x="9144" y="507"/>
                </a:lnTo>
                <a:lnTo>
                  <a:pt x="7366" y="0"/>
                </a:lnTo>
                <a:close/>
              </a:path>
            </a:pathLst>
          </a:custGeom>
          <a:solidFill>
            <a:srgbClr val="FFFFFF"/>
          </a:solidFill>
        </p:spPr>
        <p:txBody>
          <a:bodyPr wrap="square" lIns="0" tIns="0" rIns="0" bIns="0" rtlCol="0"/>
          <a:lstStyle/>
          <a:p>
            <a:endParaRPr/>
          </a:p>
        </p:txBody>
      </p:sp>
      <p:sp>
        <p:nvSpPr>
          <p:cNvPr id="30" name="object 30"/>
          <p:cNvSpPr/>
          <p:nvPr/>
        </p:nvSpPr>
        <p:spPr>
          <a:xfrm>
            <a:off x="8183880" y="4955285"/>
            <a:ext cx="207645" cy="262890"/>
          </a:xfrm>
          <a:custGeom>
            <a:avLst/>
            <a:gdLst/>
            <a:ahLst/>
            <a:cxnLst/>
            <a:rect l="l" t="t" r="r" b="b"/>
            <a:pathLst>
              <a:path w="207645" h="262889">
                <a:moveTo>
                  <a:pt x="9271" y="11429"/>
                </a:moveTo>
                <a:lnTo>
                  <a:pt x="4952" y="11429"/>
                </a:lnTo>
                <a:lnTo>
                  <a:pt x="4318" y="12700"/>
                </a:lnTo>
                <a:lnTo>
                  <a:pt x="3683" y="15239"/>
                </a:lnTo>
                <a:lnTo>
                  <a:pt x="66" y="153669"/>
                </a:lnTo>
                <a:lnTo>
                  <a:pt x="0" y="160019"/>
                </a:lnTo>
                <a:lnTo>
                  <a:pt x="1904" y="162559"/>
                </a:lnTo>
                <a:lnTo>
                  <a:pt x="3048" y="163829"/>
                </a:lnTo>
                <a:lnTo>
                  <a:pt x="4952" y="165100"/>
                </a:lnTo>
                <a:lnTo>
                  <a:pt x="197993" y="262889"/>
                </a:lnTo>
                <a:lnTo>
                  <a:pt x="202311" y="262889"/>
                </a:lnTo>
                <a:lnTo>
                  <a:pt x="203580" y="260350"/>
                </a:lnTo>
                <a:lnTo>
                  <a:pt x="204037" y="242569"/>
                </a:lnTo>
                <a:lnTo>
                  <a:pt x="185166" y="242569"/>
                </a:lnTo>
                <a:lnTo>
                  <a:pt x="19050" y="158750"/>
                </a:lnTo>
                <a:lnTo>
                  <a:pt x="17272" y="157479"/>
                </a:lnTo>
                <a:lnTo>
                  <a:pt x="16637" y="156209"/>
                </a:lnTo>
                <a:lnTo>
                  <a:pt x="19685" y="41909"/>
                </a:lnTo>
                <a:lnTo>
                  <a:pt x="20320" y="40639"/>
                </a:lnTo>
                <a:lnTo>
                  <a:pt x="68177" y="40639"/>
                </a:lnTo>
                <a:lnTo>
                  <a:pt x="9271" y="11429"/>
                </a:lnTo>
                <a:close/>
              </a:path>
              <a:path w="207645" h="262889">
                <a:moveTo>
                  <a:pt x="137964" y="27939"/>
                </a:moveTo>
                <a:lnTo>
                  <a:pt x="132206" y="27939"/>
                </a:lnTo>
                <a:lnTo>
                  <a:pt x="134747" y="30479"/>
                </a:lnTo>
                <a:lnTo>
                  <a:pt x="136525" y="33019"/>
                </a:lnTo>
                <a:lnTo>
                  <a:pt x="138938" y="36829"/>
                </a:lnTo>
                <a:lnTo>
                  <a:pt x="140843" y="43179"/>
                </a:lnTo>
                <a:lnTo>
                  <a:pt x="141477" y="49529"/>
                </a:lnTo>
                <a:lnTo>
                  <a:pt x="143255" y="57150"/>
                </a:lnTo>
                <a:lnTo>
                  <a:pt x="143255" y="78739"/>
                </a:lnTo>
                <a:lnTo>
                  <a:pt x="99060" y="78739"/>
                </a:lnTo>
                <a:lnTo>
                  <a:pt x="101473" y="81279"/>
                </a:lnTo>
                <a:lnTo>
                  <a:pt x="115570" y="87629"/>
                </a:lnTo>
                <a:lnTo>
                  <a:pt x="118745" y="90169"/>
                </a:lnTo>
                <a:lnTo>
                  <a:pt x="121793" y="90169"/>
                </a:lnTo>
                <a:lnTo>
                  <a:pt x="138429" y="99059"/>
                </a:lnTo>
                <a:lnTo>
                  <a:pt x="141477" y="100329"/>
                </a:lnTo>
                <a:lnTo>
                  <a:pt x="144525" y="102869"/>
                </a:lnTo>
                <a:lnTo>
                  <a:pt x="188849" y="124459"/>
                </a:lnTo>
                <a:lnTo>
                  <a:pt x="189992" y="127000"/>
                </a:lnTo>
                <a:lnTo>
                  <a:pt x="190626" y="127000"/>
                </a:lnTo>
                <a:lnTo>
                  <a:pt x="186944" y="242569"/>
                </a:lnTo>
                <a:lnTo>
                  <a:pt x="204037" y="242569"/>
                </a:lnTo>
                <a:lnTo>
                  <a:pt x="207166" y="120650"/>
                </a:lnTo>
                <a:lnTo>
                  <a:pt x="207264" y="115569"/>
                </a:lnTo>
                <a:lnTo>
                  <a:pt x="205994" y="113029"/>
                </a:lnTo>
                <a:lnTo>
                  <a:pt x="204216" y="110489"/>
                </a:lnTo>
                <a:lnTo>
                  <a:pt x="202311" y="109219"/>
                </a:lnTo>
                <a:lnTo>
                  <a:pt x="147574" y="82550"/>
                </a:lnTo>
                <a:lnTo>
                  <a:pt x="148209" y="74929"/>
                </a:lnTo>
                <a:lnTo>
                  <a:pt x="148209" y="66039"/>
                </a:lnTo>
                <a:lnTo>
                  <a:pt x="146939" y="50800"/>
                </a:lnTo>
                <a:lnTo>
                  <a:pt x="145796" y="43179"/>
                </a:lnTo>
                <a:lnTo>
                  <a:pt x="143891" y="36829"/>
                </a:lnTo>
                <a:lnTo>
                  <a:pt x="140843" y="30479"/>
                </a:lnTo>
                <a:lnTo>
                  <a:pt x="137964" y="27939"/>
                </a:lnTo>
                <a:close/>
              </a:path>
              <a:path w="207645" h="262889">
                <a:moveTo>
                  <a:pt x="146430" y="153669"/>
                </a:moveTo>
                <a:lnTo>
                  <a:pt x="134747" y="166369"/>
                </a:lnTo>
                <a:lnTo>
                  <a:pt x="135254" y="170179"/>
                </a:lnTo>
                <a:lnTo>
                  <a:pt x="135890" y="175259"/>
                </a:lnTo>
                <a:lnTo>
                  <a:pt x="137795" y="179069"/>
                </a:lnTo>
                <a:lnTo>
                  <a:pt x="140208" y="182879"/>
                </a:lnTo>
                <a:lnTo>
                  <a:pt x="143255" y="185419"/>
                </a:lnTo>
                <a:lnTo>
                  <a:pt x="146430" y="189229"/>
                </a:lnTo>
                <a:lnTo>
                  <a:pt x="150622" y="191769"/>
                </a:lnTo>
                <a:lnTo>
                  <a:pt x="159258" y="196850"/>
                </a:lnTo>
                <a:lnTo>
                  <a:pt x="166624" y="199389"/>
                </a:lnTo>
                <a:lnTo>
                  <a:pt x="168528" y="199389"/>
                </a:lnTo>
                <a:lnTo>
                  <a:pt x="169164" y="190500"/>
                </a:lnTo>
                <a:lnTo>
                  <a:pt x="167894" y="189229"/>
                </a:lnTo>
                <a:lnTo>
                  <a:pt x="160527" y="189229"/>
                </a:lnTo>
                <a:lnTo>
                  <a:pt x="156210" y="186689"/>
                </a:lnTo>
                <a:lnTo>
                  <a:pt x="151892" y="185419"/>
                </a:lnTo>
                <a:lnTo>
                  <a:pt x="149478" y="181609"/>
                </a:lnTo>
                <a:lnTo>
                  <a:pt x="146430" y="177800"/>
                </a:lnTo>
                <a:lnTo>
                  <a:pt x="146430" y="175259"/>
                </a:lnTo>
                <a:lnTo>
                  <a:pt x="145796" y="172719"/>
                </a:lnTo>
                <a:lnTo>
                  <a:pt x="158623" y="172719"/>
                </a:lnTo>
                <a:lnTo>
                  <a:pt x="145796" y="166369"/>
                </a:lnTo>
                <a:lnTo>
                  <a:pt x="146430" y="163829"/>
                </a:lnTo>
                <a:lnTo>
                  <a:pt x="147574" y="162559"/>
                </a:lnTo>
                <a:lnTo>
                  <a:pt x="163575" y="162559"/>
                </a:lnTo>
                <a:lnTo>
                  <a:pt x="161163" y="160019"/>
                </a:lnTo>
                <a:lnTo>
                  <a:pt x="158115" y="157479"/>
                </a:lnTo>
                <a:lnTo>
                  <a:pt x="153797" y="156209"/>
                </a:lnTo>
                <a:lnTo>
                  <a:pt x="146430" y="153669"/>
                </a:lnTo>
                <a:close/>
              </a:path>
              <a:path w="207645" h="262889">
                <a:moveTo>
                  <a:pt x="163575" y="162559"/>
                </a:moveTo>
                <a:lnTo>
                  <a:pt x="153162" y="162559"/>
                </a:lnTo>
                <a:lnTo>
                  <a:pt x="156210" y="163829"/>
                </a:lnTo>
                <a:lnTo>
                  <a:pt x="157479" y="167639"/>
                </a:lnTo>
                <a:lnTo>
                  <a:pt x="158623" y="170179"/>
                </a:lnTo>
                <a:lnTo>
                  <a:pt x="158623" y="172719"/>
                </a:lnTo>
                <a:lnTo>
                  <a:pt x="145796" y="172719"/>
                </a:lnTo>
                <a:lnTo>
                  <a:pt x="169799" y="185419"/>
                </a:lnTo>
                <a:lnTo>
                  <a:pt x="169799" y="177800"/>
                </a:lnTo>
                <a:lnTo>
                  <a:pt x="169164" y="172719"/>
                </a:lnTo>
                <a:lnTo>
                  <a:pt x="167894" y="170179"/>
                </a:lnTo>
                <a:lnTo>
                  <a:pt x="166116" y="166369"/>
                </a:lnTo>
                <a:lnTo>
                  <a:pt x="163575" y="162559"/>
                </a:lnTo>
                <a:close/>
              </a:path>
              <a:path w="207645" h="262889">
                <a:moveTo>
                  <a:pt x="118745" y="125729"/>
                </a:moveTo>
                <a:lnTo>
                  <a:pt x="118110" y="175259"/>
                </a:lnTo>
                <a:lnTo>
                  <a:pt x="128524" y="180339"/>
                </a:lnTo>
                <a:lnTo>
                  <a:pt x="129794" y="130809"/>
                </a:lnTo>
                <a:lnTo>
                  <a:pt x="118745" y="125729"/>
                </a:lnTo>
                <a:close/>
              </a:path>
              <a:path w="207645" h="262889">
                <a:moveTo>
                  <a:pt x="87375" y="137159"/>
                </a:moveTo>
                <a:lnTo>
                  <a:pt x="81152" y="137159"/>
                </a:lnTo>
                <a:lnTo>
                  <a:pt x="78740" y="139700"/>
                </a:lnTo>
                <a:lnTo>
                  <a:pt x="78104" y="140969"/>
                </a:lnTo>
                <a:lnTo>
                  <a:pt x="77470" y="144779"/>
                </a:lnTo>
                <a:lnTo>
                  <a:pt x="78104" y="148589"/>
                </a:lnTo>
                <a:lnTo>
                  <a:pt x="80010" y="154939"/>
                </a:lnTo>
                <a:lnTo>
                  <a:pt x="83693" y="157479"/>
                </a:lnTo>
                <a:lnTo>
                  <a:pt x="85471" y="160019"/>
                </a:lnTo>
                <a:lnTo>
                  <a:pt x="88011" y="161289"/>
                </a:lnTo>
                <a:lnTo>
                  <a:pt x="92201" y="162559"/>
                </a:lnTo>
                <a:lnTo>
                  <a:pt x="99060" y="162559"/>
                </a:lnTo>
                <a:lnTo>
                  <a:pt x="99060" y="166369"/>
                </a:lnTo>
                <a:lnTo>
                  <a:pt x="110109" y="171450"/>
                </a:lnTo>
                <a:lnTo>
                  <a:pt x="110510" y="156209"/>
                </a:lnTo>
                <a:lnTo>
                  <a:pt x="93472" y="156209"/>
                </a:lnTo>
                <a:lnTo>
                  <a:pt x="91059" y="154939"/>
                </a:lnTo>
                <a:lnTo>
                  <a:pt x="89789" y="153669"/>
                </a:lnTo>
                <a:lnTo>
                  <a:pt x="88519" y="151129"/>
                </a:lnTo>
                <a:lnTo>
                  <a:pt x="88519" y="147319"/>
                </a:lnTo>
                <a:lnTo>
                  <a:pt x="89153" y="147319"/>
                </a:lnTo>
                <a:lnTo>
                  <a:pt x="90424" y="146050"/>
                </a:lnTo>
                <a:lnTo>
                  <a:pt x="110744" y="146050"/>
                </a:lnTo>
                <a:lnTo>
                  <a:pt x="110744" y="143509"/>
                </a:lnTo>
                <a:lnTo>
                  <a:pt x="110426" y="142239"/>
                </a:lnTo>
                <a:lnTo>
                  <a:pt x="99695" y="142239"/>
                </a:lnTo>
                <a:lnTo>
                  <a:pt x="87375" y="137159"/>
                </a:lnTo>
                <a:close/>
              </a:path>
              <a:path w="207645" h="262889">
                <a:moveTo>
                  <a:pt x="110744" y="146050"/>
                </a:moveTo>
                <a:lnTo>
                  <a:pt x="91059" y="146050"/>
                </a:lnTo>
                <a:lnTo>
                  <a:pt x="94742" y="147319"/>
                </a:lnTo>
                <a:lnTo>
                  <a:pt x="99695" y="148589"/>
                </a:lnTo>
                <a:lnTo>
                  <a:pt x="99695" y="156209"/>
                </a:lnTo>
                <a:lnTo>
                  <a:pt x="110510" y="156209"/>
                </a:lnTo>
                <a:lnTo>
                  <a:pt x="110643" y="151129"/>
                </a:lnTo>
                <a:lnTo>
                  <a:pt x="110744" y="146050"/>
                </a:lnTo>
                <a:close/>
              </a:path>
              <a:path w="207645" h="262889">
                <a:moveTo>
                  <a:pt x="45466" y="127000"/>
                </a:moveTo>
                <a:lnTo>
                  <a:pt x="44958" y="127000"/>
                </a:lnTo>
                <a:lnTo>
                  <a:pt x="44323" y="135889"/>
                </a:lnTo>
                <a:lnTo>
                  <a:pt x="50419" y="140969"/>
                </a:lnTo>
                <a:lnTo>
                  <a:pt x="54101" y="143509"/>
                </a:lnTo>
                <a:lnTo>
                  <a:pt x="57150" y="146050"/>
                </a:lnTo>
                <a:lnTo>
                  <a:pt x="61468" y="147319"/>
                </a:lnTo>
                <a:lnTo>
                  <a:pt x="65150" y="148589"/>
                </a:lnTo>
                <a:lnTo>
                  <a:pt x="72009" y="148589"/>
                </a:lnTo>
                <a:lnTo>
                  <a:pt x="73151" y="146050"/>
                </a:lnTo>
                <a:lnTo>
                  <a:pt x="74422" y="144779"/>
                </a:lnTo>
                <a:lnTo>
                  <a:pt x="74422" y="139700"/>
                </a:lnTo>
                <a:lnTo>
                  <a:pt x="60325" y="139700"/>
                </a:lnTo>
                <a:lnTo>
                  <a:pt x="58420" y="138429"/>
                </a:lnTo>
                <a:lnTo>
                  <a:pt x="54101" y="135889"/>
                </a:lnTo>
                <a:lnTo>
                  <a:pt x="50419" y="133350"/>
                </a:lnTo>
                <a:lnTo>
                  <a:pt x="48005" y="129539"/>
                </a:lnTo>
                <a:lnTo>
                  <a:pt x="45466" y="127000"/>
                </a:lnTo>
                <a:close/>
              </a:path>
              <a:path w="207645" h="262889">
                <a:moveTo>
                  <a:pt x="81152" y="120650"/>
                </a:moveTo>
                <a:lnTo>
                  <a:pt x="81152" y="129539"/>
                </a:lnTo>
                <a:lnTo>
                  <a:pt x="81788" y="129539"/>
                </a:lnTo>
                <a:lnTo>
                  <a:pt x="86741" y="130809"/>
                </a:lnTo>
                <a:lnTo>
                  <a:pt x="91059" y="132079"/>
                </a:lnTo>
                <a:lnTo>
                  <a:pt x="94742" y="134619"/>
                </a:lnTo>
                <a:lnTo>
                  <a:pt x="97154" y="135889"/>
                </a:lnTo>
                <a:lnTo>
                  <a:pt x="99695" y="139700"/>
                </a:lnTo>
                <a:lnTo>
                  <a:pt x="99695" y="142239"/>
                </a:lnTo>
                <a:lnTo>
                  <a:pt x="110426" y="142239"/>
                </a:lnTo>
                <a:lnTo>
                  <a:pt x="110109" y="140969"/>
                </a:lnTo>
                <a:lnTo>
                  <a:pt x="108203" y="137159"/>
                </a:lnTo>
                <a:lnTo>
                  <a:pt x="106425" y="134619"/>
                </a:lnTo>
                <a:lnTo>
                  <a:pt x="104521" y="133350"/>
                </a:lnTo>
                <a:lnTo>
                  <a:pt x="101473" y="129539"/>
                </a:lnTo>
                <a:lnTo>
                  <a:pt x="97154" y="127000"/>
                </a:lnTo>
                <a:lnTo>
                  <a:pt x="93472" y="125729"/>
                </a:lnTo>
                <a:lnTo>
                  <a:pt x="86741" y="121919"/>
                </a:lnTo>
                <a:lnTo>
                  <a:pt x="81152" y="120650"/>
                </a:lnTo>
                <a:close/>
              </a:path>
              <a:path w="207645" h="262889">
                <a:moveTo>
                  <a:pt x="51689" y="106679"/>
                </a:moveTo>
                <a:lnTo>
                  <a:pt x="49784" y="106679"/>
                </a:lnTo>
                <a:lnTo>
                  <a:pt x="48005" y="107950"/>
                </a:lnTo>
                <a:lnTo>
                  <a:pt x="46100" y="109219"/>
                </a:lnTo>
                <a:lnTo>
                  <a:pt x="45466" y="111759"/>
                </a:lnTo>
                <a:lnTo>
                  <a:pt x="45466" y="116839"/>
                </a:lnTo>
                <a:lnTo>
                  <a:pt x="47371" y="120650"/>
                </a:lnTo>
                <a:lnTo>
                  <a:pt x="49784" y="124459"/>
                </a:lnTo>
                <a:lnTo>
                  <a:pt x="53467" y="128269"/>
                </a:lnTo>
                <a:lnTo>
                  <a:pt x="56642" y="129539"/>
                </a:lnTo>
                <a:lnTo>
                  <a:pt x="59690" y="133350"/>
                </a:lnTo>
                <a:lnTo>
                  <a:pt x="62738" y="135889"/>
                </a:lnTo>
                <a:lnTo>
                  <a:pt x="64008" y="138429"/>
                </a:lnTo>
                <a:lnTo>
                  <a:pt x="62738" y="139700"/>
                </a:lnTo>
                <a:lnTo>
                  <a:pt x="74422" y="139700"/>
                </a:lnTo>
                <a:lnTo>
                  <a:pt x="74422" y="138429"/>
                </a:lnTo>
                <a:lnTo>
                  <a:pt x="73151" y="134619"/>
                </a:lnTo>
                <a:lnTo>
                  <a:pt x="70739" y="130809"/>
                </a:lnTo>
                <a:lnTo>
                  <a:pt x="67055" y="128269"/>
                </a:lnTo>
                <a:lnTo>
                  <a:pt x="64008" y="125729"/>
                </a:lnTo>
                <a:lnTo>
                  <a:pt x="60833" y="123189"/>
                </a:lnTo>
                <a:lnTo>
                  <a:pt x="57150" y="120650"/>
                </a:lnTo>
                <a:lnTo>
                  <a:pt x="56642" y="118109"/>
                </a:lnTo>
                <a:lnTo>
                  <a:pt x="56642" y="116839"/>
                </a:lnTo>
                <a:lnTo>
                  <a:pt x="58420" y="115569"/>
                </a:lnTo>
                <a:lnTo>
                  <a:pt x="70146" y="115569"/>
                </a:lnTo>
                <a:lnTo>
                  <a:pt x="68325" y="114300"/>
                </a:lnTo>
                <a:lnTo>
                  <a:pt x="62102" y="109219"/>
                </a:lnTo>
                <a:lnTo>
                  <a:pt x="58420" y="107950"/>
                </a:lnTo>
                <a:lnTo>
                  <a:pt x="51689" y="106679"/>
                </a:lnTo>
                <a:close/>
              </a:path>
              <a:path w="207645" h="262889">
                <a:moveTo>
                  <a:pt x="70146" y="115569"/>
                </a:moveTo>
                <a:lnTo>
                  <a:pt x="58420" y="115569"/>
                </a:lnTo>
                <a:lnTo>
                  <a:pt x="60325" y="116839"/>
                </a:lnTo>
                <a:lnTo>
                  <a:pt x="62102" y="116839"/>
                </a:lnTo>
                <a:lnTo>
                  <a:pt x="65786" y="119379"/>
                </a:lnTo>
                <a:lnTo>
                  <a:pt x="68325" y="121919"/>
                </a:lnTo>
                <a:lnTo>
                  <a:pt x="71374" y="124459"/>
                </a:lnTo>
                <a:lnTo>
                  <a:pt x="72517" y="127000"/>
                </a:lnTo>
                <a:lnTo>
                  <a:pt x="73787" y="127000"/>
                </a:lnTo>
                <a:lnTo>
                  <a:pt x="73787" y="118109"/>
                </a:lnTo>
                <a:lnTo>
                  <a:pt x="70146" y="115569"/>
                </a:lnTo>
                <a:close/>
              </a:path>
              <a:path w="207645" h="262889">
                <a:moveTo>
                  <a:pt x="68177" y="40639"/>
                </a:moveTo>
                <a:lnTo>
                  <a:pt x="21463" y="40639"/>
                </a:lnTo>
                <a:lnTo>
                  <a:pt x="73151" y="66039"/>
                </a:lnTo>
                <a:lnTo>
                  <a:pt x="76200" y="68579"/>
                </a:lnTo>
                <a:lnTo>
                  <a:pt x="78740" y="69850"/>
                </a:lnTo>
                <a:lnTo>
                  <a:pt x="95885" y="78739"/>
                </a:lnTo>
                <a:lnTo>
                  <a:pt x="143255" y="78739"/>
                </a:lnTo>
                <a:lnTo>
                  <a:pt x="118110" y="66039"/>
                </a:lnTo>
                <a:lnTo>
                  <a:pt x="118110" y="63500"/>
                </a:lnTo>
                <a:lnTo>
                  <a:pt x="113156" y="63500"/>
                </a:lnTo>
                <a:lnTo>
                  <a:pt x="105791" y="59689"/>
                </a:lnTo>
                <a:lnTo>
                  <a:pt x="105791" y="57150"/>
                </a:lnTo>
                <a:lnTo>
                  <a:pt x="100202" y="57150"/>
                </a:lnTo>
                <a:lnTo>
                  <a:pt x="76200" y="45719"/>
                </a:lnTo>
                <a:lnTo>
                  <a:pt x="76200" y="41909"/>
                </a:lnTo>
                <a:lnTo>
                  <a:pt x="70739" y="41909"/>
                </a:lnTo>
                <a:lnTo>
                  <a:pt x="68177" y="40639"/>
                </a:lnTo>
                <a:close/>
              </a:path>
              <a:path w="207645" h="262889">
                <a:moveTo>
                  <a:pt x="129159" y="21589"/>
                </a:moveTo>
                <a:lnTo>
                  <a:pt x="124841" y="21589"/>
                </a:lnTo>
                <a:lnTo>
                  <a:pt x="123063" y="22859"/>
                </a:lnTo>
                <a:lnTo>
                  <a:pt x="119252" y="24129"/>
                </a:lnTo>
                <a:lnTo>
                  <a:pt x="117475" y="29209"/>
                </a:lnTo>
                <a:lnTo>
                  <a:pt x="115570" y="35559"/>
                </a:lnTo>
                <a:lnTo>
                  <a:pt x="113792" y="41909"/>
                </a:lnTo>
                <a:lnTo>
                  <a:pt x="113156" y="48259"/>
                </a:lnTo>
                <a:lnTo>
                  <a:pt x="113156" y="63500"/>
                </a:lnTo>
                <a:lnTo>
                  <a:pt x="118110" y="63500"/>
                </a:lnTo>
                <a:lnTo>
                  <a:pt x="118110" y="59689"/>
                </a:lnTo>
                <a:lnTo>
                  <a:pt x="118948" y="48259"/>
                </a:lnTo>
                <a:lnTo>
                  <a:pt x="119252" y="44450"/>
                </a:lnTo>
                <a:lnTo>
                  <a:pt x="121158" y="38100"/>
                </a:lnTo>
                <a:lnTo>
                  <a:pt x="122427" y="33019"/>
                </a:lnTo>
                <a:lnTo>
                  <a:pt x="124205" y="29209"/>
                </a:lnTo>
                <a:lnTo>
                  <a:pt x="126746" y="27939"/>
                </a:lnTo>
                <a:lnTo>
                  <a:pt x="137964" y="27939"/>
                </a:lnTo>
                <a:lnTo>
                  <a:pt x="136525" y="26669"/>
                </a:lnTo>
                <a:lnTo>
                  <a:pt x="134747" y="24129"/>
                </a:lnTo>
                <a:lnTo>
                  <a:pt x="132206" y="22859"/>
                </a:lnTo>
                <a:lnTo>
                  <a:pt x="129159" y="21589"/>
                </a:lnTo>
                <a:close/>
              </a:path>
              <a:path w="207645" h="262889">
                <a:moveTo>
                  <a:pt x="95186" y="6350"/>
                </a:moveTo>
                <a:lnTo>
                  <a:pt x="89153" y="6350"/>
                </a:lnTo>
                <a:lnTo>
                  <a:pt x="92201" y="8889"/>
                </a:lnTo>
                <a:lnTo>
                  <a:pt x="94742" y="11429"/>
                </a:lnTo>
                <a:lnTo>
                  <a:pt x="96520" y="15239"/>
                </a:lnTo>
                <a:lnTo>
                  <a:pt x="98425" y="21589"/>
                </a:lnTo>
                <a:lnTo>
                  <a:pt x="99695" y="27939"/>
                </a:lnTo>
                <a:lnTo>
                  <a:pt x="100202" y="35559"/>
                </a:lnTo>
                <a:lnTo>
                  <a:pt x="100711" y="40639"/>
                </a:lnTo>
                <a:lnTo>
                  <a:pt x="100838" y="50800"/>
                </a:lnTo>
                <a:lnTo>
                  <a:pt x="100202" y="57150"/>
                </a:lnTo>
                <a:lnTo>
                  <a:pt x="105791" y="57150"/>
                </a:lnTo>
                <a:lnTo>
                  <a:pt x="105791" y="36829"/>
                </a:lnTo>
                <a:lnTo>
                  <a:pt x="104521" y="29209"/>
                </a:lnTo>
                <a:lnTo>
                  <a:pt x="102743" y="21589"/>
                </a:lnTo>
                <a:lnTo>
                  <a:pt x="100838" y="15239"/>
                </a:lnTo>
                <a:lnTo>
                  <a:pt x="98425" y="10159"/>
                </a:lnTo>
                <a:lnTo>
                  <a:pt x="95186" y="6350"/>
                </a:lnTo>
                <a:close/>
              </a:path>
              <a:path w="207645" h="262889">
                <a:moveTo>
                  <a:pt x="87375" y="0"/>
                </a:moveTo>
                <a:lnTo>
                  <a:pt x="82423" y="0"/>
                </a:lnTo>
                <a:lnTo>
                  <a:pt x="80010" y="1269"/>
                </a:lnTo>
                <a:lnTo>
                  <a:pt x="70739" y="35559"/>
                </a:lnTo>
                <a:lnTo>
                  <a:pt x="70739" y="41909"/>
                </a:lnTo>
                <a:lnTo>
                  <a:pt x="76200" y="41909"/>
                </a:lnTo>
                <a:lnTo>
                  <a:pt x="76305" y="29209"/>
                </a:lnTo>
                <a:lnTo>
                  <a:pt x="76835" y="22859"/>
                </a:lnTo>
                <a:lnTo>
                  <a:pt x="78104" y="16509"/>
                </a:lnTo>
                <a:lnTo>
                  <a:pt x="79375" y="12700"/>
                </a:lnTo>
                <a:lnTo>
                  <a:pt x="81788" y="8889"/>
                </a:lnTo>
                <a:lnTo>
                  <a:pt x="83693" y="6350"/>
                </a:lnTo>
                <a:lnTo>
                  <a:pt x="95186" y="6350"/>
                </a:lnTo>
                <a:lnTo>
                  <a:pt x="94106" y="5079"/>
                </a:lnTo>
                <a:lnTo>
                  <a:pt x="92201" y="2539"/>
                </a:lnTo>
                <a:lnTo>
                  <a:pt x="89153" y="1269"/>
                </a:lnTo>
                <a:lnTo>
                  <a:pt x="87375" y="0"/>
                </a:lnTo>
                <a:close/>
              </a:path>
            </a:pathLst>
          </a:custGeom>
          <a:solidFill>
            <a:srgbClr val="FFFFFF"/>
          </a:solidFill>
        </p:spPr>
        <p:txBody>
          <a:bodyPr wrap="square" lIns="0" tIns="0" rIns="0" bIns="0" rtlCol="0"/>
          <a:lstStyle/>
          <a:p>
            <a:endParaRPr/>
          </a:p>
        </p:txBody>
      </p:sp>
      <p:sp>
        <p:nvSpPr>
          <p:cNvPr id="31" name="object 31"/>
          <p:cNvSpPr/>
          <p:nvPr/>
        </p:nvSpPr>
        <p:spPr>
          <a:xfrm>
            <a:off x="1388363" y="1493519"/>
            <a:ext cx="577850" cy="577850"/>
          </a:xfrm>
          <a:custGeom>
            <a:avLst/>
            <a:gdLst/>
            <a:ahLst/>
            <a:cxnLst/>
            <a:rect l="l" t="t" r="r" b="b"/>
            <a:pathLst>
              <a:path w="577850" h="577850">
                <a:moveTo>
                  <a:pt x="288798" y="0"/>
                </a:moveTo>
                <a:lnTo>
                  <a:pt x="241950" y="3779"/>
                </a:lnTo>
                <a:lnTo>
                  <a:pt x="197510" y="14721"/>
                </a:lnTo>
                <a:lnTo>
                  <a:pt x="156072" y="32232"/>
                </a:lnTo>
                <a:lnTo>
                  <a:pt x="118231" y="55717"/>
                </a:lnTo>
                <a:lnTo>
                  <a:pt x="84581" y="84582"/>
                </a:lnTo>
                <a:lnTo>
                  <a:pt x="55717" y="118231"/>
                </a:lnTo>
                <a:lnTo>
                  <a:pt x="32232" y="156072"/>
                </a:lnTo>
                <a:lnTo>
                  <a:pt x="14721" y="197510"/>
                </a:lnTo>
                <a:lnTo>
                  <a:pt x="3779" y="241950"/>
                </a:lnTo>
                <a:lnTo>
                  <a:pt x="0" y="288797"/>
                </a:lnTo>
                <a:lnTo>
                  <a:pt x="3779" y="335645"/>
                </a:lnTo>
                <a:lnTo>
                  <a:pt x="14721" y="380085"/>
                </a:lnTo>
                <a:lnTo>
                  <a:pt x="32232" y="421523"/>
                </a:lnTo>
                <a:lnTo>
                  <a:pt x="55717" y="459364"/>
                </a:lnTo>
                <a:lnTo>
                  <a:pt x="84582" y="493013"/>
                </a:lnTo>
                <a:lnTo>
                  <a:pt x="118231" y="521878"/>
                </a:lnTo>
                <a:lnTo>
                  <a:pt x="156072" y="545363"/>
                </a:lnTo>
                <a:lnTo>
                  <a:pt x="197510" y="562874"/>
                </a:lnTo>
                <a:lnTo>
                  <a:pt x="241950" y="573816"/>
                </a:lnTo>
                <a:lnTo>
                  <a:pt x="288798" y="577595"/>
                </a:lnTo>
                <a:lnTo>
                  <a:pt x="335645" y="573816"/>
                </a:lnTo>
                <a:lnTo>
                  <a:pt x="380085" y="562874"/>
                </a:lnTo>
                <a:lnTo>
                  <a:pt x="421523" y="545363"/>
                </a:lnTo>
                <a:lnTo>
                  <a:pt x="459364" y="521878"/>
                </a:lnTo>
                <a:lnTo>
                  <a:pt x="493014" y="493013"/>
                </a:lnTo>
                <a:lnTo>
                  <a:pt x="521878" y="459364"/>
                </a:lnTo>
                <a:lnTo>
                  <a:pt x="545363" y="421523"/>
                </a:lnTo>
                <a:lnTo>
                  <a:pt x="562874" y="380085"/>
                </a:lnTo>
                <a:lnTo>
                  <a:pt x="573816" y="335645"/>
                </a:lnTo>
                <a:lnTo>
                  <a:pt x="577596" y="288797"/>
                </a:lnTo>
                <a:lnTo>
                  <a:pt x="573816" y="241950"/>
                </a:lnTo>
                <a:lnTo>
                  <a:pt x="562874" y="197510"/>
                </a:lnTo>
                <a:lnTo>
                  <a:pt x="545363" y="156072"/>
                </a:lnTo>
                <a:lnTo>
                  <a:pt x="521878" y="118231"/>
                </a:lnTo>
                <a:lnTo>
                  <a:pt x="493014" y="84582"/>
                </a:lnTo>
                <a:lnTo>
                  <a:pt x="459364" y="55717"/>
                </a:lnTo>
                <a:lnTo>
                  <a:pt x="421523" y="32232"/>
                </a:lnTo>
                <a:lnTo>
                  <a:pt x="380085" y="14721"/>
                </a:lnTo>
                <a:lnTo>
                  <a:pt x="335645" y="3779"/>
                </a:lnTo>
                <a:lnTo>
                  <a:pt x="28879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lstStyle/>
          <a:p>
            <a:endParaRPr/>
          </a:p>
        </p:txBody>
      </p:sp>
      <p:sp>
        <p:nvSpPr>
          <p:cNvPr id="32" name="object 32"/>
          <p:cNvSpPr txBox="1"/>
          <p:nvPr/>
        </p:nvSpPr>
        <p:spPr>
          <a:xfrm>
            <a:off x="1551558" y="1643887"/>
            <a:ext cx="251460" cy="269240"/>
          </a:xfrm>
          <a:prstGeom prst="rect">
            <a:avLst/>
          </a:prstGeom>
        </p:spPr>
        <p:txBody>
          <a:bodyPr vert="horz" wrap="square" lIns="0" tIns="12065" rIns="0" bIns="0" rtlCol="0">
            <a:spAutoFit/>
          </a:bodyPr>
          <a:lstStyle/>
          <a:p>
            <a:pPr marL="12700">
              <a:lnSpc>
                <a:spcPct val="100000"/>
              </a:lnSpc>
              <a:spcBef>
                <a:spcPts val="95"/>
              </a:spcBef>
            </a:pPr>
            <a:r>
              <a:rPr sz="1600" b="1" spc="-135" dirty="0">
                <a:solidFill>
                  <a:srgbClr val="FFFFFF"/>
                </a:solidFill>
                <a:latin typeface="Lucida Sans"/>
                <a:cs typeface="Lucida Sans"/>
              </a:rPr>
              <a:t>01</a:t>
            </a:r>
            <a:endParaRPr sz="1600">
              <a:latin typeface="Lucida Sans"/>
              <a:cs typeface="Lucida Sans"/>
            </a:endParaRPr>
          </a:p>
        </p:txBody>
      </p:sp>
      <p:sp>
        <p:nvSpPr>
          <p:cNvPr id="33" name="object 33"/>
          <p:cNvSpPr txBox="1"/>
          <p:nvPr/>
        </p:nvSpPr>
        <p:spPr>
          <a:xfrm>
            <a:off x="2158110" y="1693015"/>
            <a:ext cx="2642490" cy="757259"/>
          </a:xfrm>
          <a:prstGeom prst="rect">
            <a:avLst/>
          </a:prstGeom>
        </p:spPr>
        <p:txBody>
          <a:bodyPr vert="horz" wrap="square" lIns="0" tIns="135255" rIns="0" bIns="0" rtlCol="0">
            <a:spAutoFit/>
          </a:bodyPr>
          <a:lstStyle/>
          <a:p>
            <a:pPr marL="184785" indent="-172085">
              <a:lnSpc>
                <a:spcPct val="100000"/>
              </a:lnSpc>
              <a:spcBef>
                <a:spcPts val="1065"/>
              </a:spcBef>
              <a:buFont typeface="Trebuchet MS"/>
              <a:buChar char="•"/>
              <a:tabLst>
                <a:tab pos="185420" algn="l"/>
              </a:tabLst>
            </a:pPr>
            <a:r>
              <a:rPr sz="1600" b="0" spc="-10" dirty="0" err="1">
                <a:latin typeface="+mn-ea"/>
                <a:cs typeface="Microsoft YaHei UI Light"/>
              </a:rPr>
              <a:t>转录</a:t>
            </a:r>
            <a:r>
              <a:rPr lang="zh-CN" altLang="en-US" sz="1600" b="0" spc="-5" dirty="0">
                <a:latin typeface="+mn-ea"/>
                <a:cs typeface="Microsoft YaHei UI Light"/>
              </a:rPr>
              <a:t>本比对和</a:t>
            </a:r>
            <a:r>
              <a:rPr sz="1600" b="0" spc="-10" dirty="0" err="1">
                <a:latin typeface="+mn-ea"/>
                <a:cs typeface="Microsoft YaHei UI Light"/>
              </a:rPr>
              <a:t>拼接</a:t>
            </a:r>
            <a:endParaRPr sz="1600" dirty="0">
              <a:latin typeface="+mn-ea"/>
              <a:cs typeface="Microsoft YaHei UI Light"/>
            </a:endParaRPr>
          </a:p>
          <a:p>
            <a:pPr marL="184785" indent="-172085">
              <a:lnSpc>
                <a:spcPct val="100000"/>
              </a:lnSpc>
              <a:spcBef>
                <a:spcPts val="965"/>
              </a:spcBef>
              <a:buFont typeface="Trebuchet MS"/>
              <a:buChar char="•"/>
              <a:tabLst>
                <a:tab pos="185420" algn="l"/>
              </a:tabLst>
            </a:pPr>
            <a:r>
              <a:rPr sz="1600" b="0" spc="-5" dirty="0">
                <a:latin typeface="+mn-ea"/>
                <a:cs typeface="Microsoft YaHei UI Light"/>
              </a:rPr>
              <a:t>挖掘可变剪切</a:t>
            </a:r>
            <a:r>
              <a:rPr sz="1600" b="0" spc="-20" dirty="0">
                <a:latin typeface="+mn-ea"/>
                <a:cs typeface="Microsoft YaHei UI Light"/>
              </a:rPr>
              <a:t> </a:t>
            </a:r>
            <a:r>
              <a:rPr sz="1600" spc="420" dirty="0">
                <a:latin typeface="+mn-ea"/>
                <a:cs typeface="Trebuchet MS"/>
              </a:rPr>
              <a:t>……</a:t>
            </a:r>
            <a:endParaRPr sz="1600" dirty="0">
              <a:latin typeface="+mn-ea"/>
              <a:cs typeface="Trebuchet MS"/>
            </a:endParaRPr>
          </a:p>
        </p:txBody>
      </p:sp>
      <p:sp>
        <p:nvSpPr>
          <p:cNvPr id="34" name="object 34"/>
          <p:cNvSpPr txBox="1"/>
          <p:nvPr/>
        </p:nvSpPr>
        <p:spPr>
          <a:xfrm>
            <a:off x="2158110" y="1321434"/>
            <a:ext cx="635000" cy="391160"/>
          </a:xfrm>
          <a:prstGeom prst="rect">
            <a:avLst/>
          </a:prstGeom>
        </p:spPr>
        <p:txBody>
          <a:bodyPr vert="horz" wrap="square" lIns="0" tIns="12700" rIns="0" bIns="0" rtlCol="0">
            <a:spAutoFit/>
          </a:bodyPr>
          <a:lstStyle/>
          <a:p>
            <a:pPr marL="12700">
              <a:lnSpc>
                <a:spcPct val="100000"/>
              </a:lnSpc>
              <a:spcBef>
                <a:spcPts val="100"/>
              </a:spcBef>
            </a:pPr>
            <a:r>
              <a:rPr sz="2400" b="0" dirty="0">
                <a:latin typeface="+mn-ea"/>
                <a:cs typeface="Microsoft YaHei UI Light"/>
              </a:rPr>
              <a:t>序列</a:t>
            </a:r>
            <a:endParaRPr sz="2400" dirty="0">
              <a:latin typeface="+mn-ea"/>
              <a:cs typeface="Microsoft YaHei UI Light"/>
            </a:endParaRPr>
          </a:p>
        </p:txBody>
      </p:sp>
      <p:sp>
        <p:nvSpPr>
          <p:cNvPr id="35" name="object 35"/>
          <p:cNvSpPr/>
          <p:nvPr/>
        </p:nvSpPr>
        <p:spPr>
          <a:xfrm>
            <a:off x="1388363" y="3220211"/>
            <a:ext cx="577850" cy="577850"/>
          </a:xfrm>
          <a:custGeom>
            <a:avLst/>
            <a:gdLst/>
            <a:ahLst/>
            <a:cxnLst/>
            <a:rect l="l" t="t" r="r" b="b"/>
            <a:pathLst>
              <a:path w="577850" h="577850">
                <a:moveTo>
                  <a:pt x="288798" y="0"/>
                </a:moveTo>
                <a:lnTo>
                  <a:pt x="241950" y="3779"/>
                </a:lnTo>
                <a:lnTo>
                  <a:pt x="197510" y="14721"/>
                </a:lnTo>
                <a:lnTo>
                  <a:pt x="156072" y="32232"/>
                </a:lnTo>
                <a:lnTo>
                  <a:pt x="118231" y="55717"/>
                </a:lnTo>
                <a:lnTo>
                  <a:pt x="84581" y="84582"/>
                </a:lnTo>
                <a:lnTo>
                  <a:pt x="55717" y="118231"/>
                </a:lnTo>
                <a:lnTo>
                  <a:pt x="32232" y="156072"/>
                </a:lnTo>
                <a:lnTo>
                  <a:pt x="14721" y="197510"/>
                </a:lnTo>
                <a:lnTo>
                  <a:pt x="3779" y="241950"/>
                </a:lnTo>
                <a:lnTo>
                  <a:pt x="0" y="288798"/>
                </a:lnTo>
                <a:lnTo>
                  <a:pt x="3779" y="335645"/>
                </a:lnTo>
                <a:lnTo>
                  <a:pt x="14721" y="380085"/>
                </a:lnTo>
                <a:lnTo>
                  <a:pt x="32232" y="421523"/>
                </a:lnTo>
                <a:lnTo>
                  <a:pt x="55717" y="459364"/>
                </a:lnTo>
                <a:lnTo>
                  <a:pt x="84581" y="493014"/>
                </a:lnTo>
                <a:lnTo>
                  <a:pt x="118231" y="521878"/>
                </a:lnTo>
                <a:lnTo>
                  <a:pt x="156072" y="545363"/>
                </a:lnTo>
                <a:lnTo>
                  <a:pt x="197510" y="562874"/>
                </a:lnTo>
                <a:lnTo>
                  <a:pt x="241950" y="573816"/>
                </a:lnTo>
                <a:lnTo>
                  <a:pt x="288798" y="577595"/>
                </a:lnTo>
                <a:lnTo>
                  <a:pt x="335645" y="573816"/>
                </a:lnTo>
                <a:lnTo>
                  <a:pt x="380085" y="562874"/>
                </a:lnTo>
                <a:lnTo>
                  <a:pt x="421523" y="545363"/>
                </a:lnTo>
                <a:lnTo>
                  <a:pt x="459364" y="521878"/>
                </a:lnTo>
                <a:lnTo>
                  <a:pt x="493013" y="493014"/>
                </a:lnTo>
                <a:lnTo>
                  <a:pt x="521878" y="459364"/>
                </a:lnTo>
                <a:lnTo>
                  <a:pt x="545363" y="421523"/>
                </a:lnTo>
                <a:lnTo>
                  <a:pt x="562874" y="380085"/>
                </a:lnTo>
                <a:lnTo>
                  <a:pt x="573816" y="335645"/>
                </a:lnTo>
                <a:lnTo>
                  <a:pt x="577596" y="288798"/>
                </a:lnTo>
                <a:lnTo>
                  <a:pt x="573816" y="241950"/>
                </a:lnTo>
                <a:lnTo>
                  <a:pt x="562874" y="197510"/>
                </a:lnTo>
                <a:lnTo>
                  <a:pt x="545363" y="156072"/>
                </a:lnTo>
                <a:lnTo>
                  <a:pt x="521878" y="118231"/>
                </a:lnTo>
                <a:lnTo>
                  <a:pt x="493014" y="84582"/>
                </a:lnTo>
                <a:lnTo>
                  <a:pt x="459364" y="55717"/>
                </a:lnTo>
                <a:lnTo>
                  <a:pt x="421523" y="32232"/>
                </a:lnTo>
                <a:lnTo>
                  <a:pt x="380085" y="14721"/>
                </a:lnTo>
                <a:lnTo>
                  <a:pt x="335645" y="3779"/>
                </a:lnTo>
                <a:lnTo>
                  <a:pt x="288798"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wrap="square" lIns="0" tIns="0" rIns="0" bIns="0" rtlCol="0"/>
          <a:lstStyle/>
          <a:p>
            <a:endParaRPr/>
          </a:p>
        </p:txBody>
      </p:sp>
      <p:sp>
        <p:nvSpPr>
          <p:cNvPr id="36" name="object 36"/>
          <p:cNvSpPr txBox="1"/>
          <p:nvPr/>
        </p:nvSpPr>
        <p:spPr>
          <a:xfrm>
            <a:off x="1551558" y="3370579"/>
            <a:ext cx="251460" cy="269240"/>
          </a:xfrm>
          <a:prstGeom prst="rect">
            <a:avLst/>
          </a:prstGeom>
        </p:spPr>
        <p:txBody>
          <a:bodyPr vert="horz" wrap="square" lIns="0" tIns="12065" rIns="0" bIns="0" rtlCol="0">
            <a:spAutoFit/>
          </a:bodyPr>
          <a:lstStyle/>
          <a:p>
            <a:pPr marL="12700">
              <a:lnSpc>
                <a:spcPct val="100000"/>
              </a:lnSpc>
              <a:spcBef>
                <a:spcPts val="95"/>
              </a:spcBef>
            </a:pPr>
            <a:r>
              <a:rPr sz="1600" b="1" spc="-135" dirty="0">
                <a:solidFill>
                  <a:srgbClr val="FFFFFF"/>
                </a:solidFill>
                <a:latin typeface="Lucida Sans"/>
                <a:cs typeface="Lucida Sans"/>
              </a:rPr>
              <a:t>02</a:t>
            </a:r>
            <a:endParaRPr sz="1600">
              <a:latin typeface="Lucida Sans"/>
              <a:cs typeface="Lucida Sans"/>
            </a:endParaRPr>
          </a:p>
        </p:txBody>
      </p:sp>
      <p:sp>
        <p:nvSpPr>
          <p:cNvPr id="37" name="object 37"/>
          <p:cNvSpPr txBox="1"/>
          <p:nvPr/>
        </p:nvSpPr>
        <p:spPr>
          <a:xfrm>
            <a:off x="2158109" y="2853330"/>
            <a:ext cx="4169159" cy="1327286"/>
          </a:xfrm>
          <a:prstGeom prst="rect">
            <a:avLst/>
          </a:prstGeom>
        </p:spPr>
        <p:txBody>
          <a:bodyPr vert="horz" wrap="square" lIns="0" tIns="207010" rIns="0" bIns="0" rtlCol="0">
            <a:spAutoFit/>
          </a:bodyPr>
          <a:lstStyle/>
          <a:p>
            <a:pPr marL="12700">
              <a:lnSpc>
                <a:spcPct val="100000"/>
              </a:lnSpc>
              <a:spcBef>
                <a:spcPts val="1630"/>
              </a:spcBef>
            </a:pPr>
            <a:r>
              <a:rPr sz="2400" b="0" dirty="0">
                <a:latin typeface="+mn-ea"/>
                <a:cs typeface="Microsoft YaHei UI Light"/>
              </a:rPr>
              <a:t>变异</a:t>
            </a:r>
            <a:endParaRPr sz="2400" dirty="0">
              <a:latin typeface="+mn-ea"/>
              <a:cs typeface="Microsoft YaHei UI Light"/>
            </a:endParaRPr>
          </a:p>
          <a:p>
            <a:pPr marL="184785" indent="-172085">
              <a:lnSpc>
                <a:spcPct val="100000"/>
              </a:lnSpc>
              <a:spcBef>
                <a:spcPts val="1020"/>
              </a:spcBef>
              <a:buFont typeface="Trebuchet MS"/>
              <a:buChar char="•"/>
              <a:tabLst>
                <a:tab pos="185420" algn="l"/>
              </a:tabLst>
            </a:pPr>
            <a:r>
              <a:rPr sz="1600" b="0" spc="-5" dirty="0">
                <a:latin typeface="+mn-ea"/>
                <a:cs typeface="Microsoft YaHei UI Light"/>
              </a:rPr>
              <a:t>利用</a:t>
            </a:r>
            <a:r>
              <a:rPr sz="1600" b="0" spc="-55" dirty="0">
                <a:latin typeface="+mn-ea"/>
                <a:cs typeface="Microsoft YaHei UI Light"/>
              </a:rPr>
              <a:t> </a:t>
            </a:r>
            <a:r>
              <a:rPr sz="1600" spc="50" dirty="0">
                <a:latin typeface="+mn-ea"/>
                <a:cs typeface="Trebuchet MS"/>
              </a:rPr>
              <a:t>snp</a:t>
            </a:r>
            <a:r>
              <a:rPr sz="1600" spc="-75" dirty="0">
                <a:latin typeface="+mn-ea"/>
                <a:cs typeface="Trebuchet MS"/>
              </a:rPr>
              <a:t> </a:t>
            </a:r>
            <a:r>
              <a:rPr sz="1600" b="0" spc="-5" dirty="0">
                <a:latin typeface="+mn-ea"/>
                <a:cs typeface="Microsoft YaHei UI Light"/>
              </a:rPr>
              <a:t>寻找性状相关突变位点基因</a:t>
            </a:r>
            <a:endParaRPr sz="1600" dirty="0">
              <a:latin typeface="+mn-ea"/>
              <a:cs typeface="Microsoft YaHei UI Light"/>
            </a:endParaRPr>
          </a:p>
          <a:p>
            <a:pPr marL="184785" indent="-172085">
              <a:lnSpc>
                <a:spcPct val="100000"/>
              </a:lnSpc>
              <a:spcBef>
                <a:spcPts val="960"/>
              </a:spcBef>
              <a:buChar char="•"/>
              <a:tabLst>
                <a:tab pos="185420" algn="l"/>
              </a:tabLst>
            </a:pPr>
            <a:r>
              <a:rPr sz="1600" spc="10" dirty="0">
                <a:latin typeface="+mn-ea"/>
                <a:cs typeface="Trebuchet MS"/>
              </a:rPr>
              <a:t>Bulked </a:t>
            </a:r>
            <a:r>
              <a:rPr sz="1600" spc="30" dirty="0">
                <a:latin typeface="+mn-ea"/>
                <a:cs typeface="Trebuchet MS"/>
              </a:rPr>
              <a:t>Segregant </a:t>
            </a:r>
            <a:r>
              <a:rPr sz="1600" spc="100" dirty="0">
                <a:latin typeface="+mn-ea"/>
                <a:cs typeface="Trebuchet MS"/>
              </a:rPr>
              <a:t>RNA-Seq</a:t>
            </a:r>
            <a:r>
              <a:rPr sz="1600" spc="-185" dirty="0">
                <a:latin typeface="+mn-ea"/>
                <a:cs typeface="Trebuchet MS"/>
              </a:rPr>
              <a:t> </a:t>
            </a:r>
            <a:r>
              <a:rPr sz="1600" spc="110" dirty="0">
                <a:latin typeface="+mn-ea"/>
                <a:cs typeface="Trebuchet MS"/>
              </a:rPr>
              <a:t>(BS</a:t>
            </a:r>
            <a:r>
              <a:rPr lang="en-US" sz="1600" spc="110" dirty="0">
                <a:latin typeface="+mn-ea"/>
                <a:cs typeface="Trebuchet MS"/>
              </a:rPr>
              <a:t>R</a:t>
            </a:r>
            <a:r>
              <a:rPr lang="en-US" altLang="zh-CN" sz="1600" spc="110" dirty="0">
                <a:latin typeface="+mn-ea"/>
                <a:cs typeface="Trebuchet MS"/>
              </a:rPr>
              <a:t>-seq</a:t>
            </a:r>
            <a:r>
              <a:rPr sz="1600" spc="110" dirty="0">
                <a:latin typeface="+mn-ea"/>
                <a:cs typeface="Trebuchet MS"/>
              </a:rPr>
              <a:t>)</a:t>
            </a:r>
            <a:endParaRPr sz="1600" dirty="0">
              <a:latin typeface="+mn-ea"/>
              <a:cs typeface="Trebuchet MS"/>
            </a:endParaRPr>
          </a:p>
        </p:txBody>
      </p:sp>
      <p:sp>
        <p:nvSpPr>
          <p:cNvPr id="38" name="object 38"/>
          <p:cNvSpPr/>
          <p:nvPr/>
        </p:nvSpPr>
        <p:spPr>
          <a:xfrm>
            <a:off x="1476755" y="2731007"/>
            <a:ext cx="4929505" cy="0"/>
          </a:xfrm>
          <a:custGeom>
            <a:avLst/>
            <a:gdLst/>
            <a:ahLst/>
            <a:cxnLst/>
            <a:rect l="l" t="t" r="r" b="b"/>
            <a:pathLst>
              <a:path w="4929505">
                <a:moveTo>
                  <a:pt x="0" y="0"/>
                </a:moveTo>
                <a:lnTo>
                  <a:pt x="4929505" y="0"/>
                </a:lnTo>
              </a:path>
            </a:pathLst>
          </a:custGeom>
          <a:ln w="3175">
            <a:solidFill>
              <a:srgbClr val="BEBEBE"/>
            </a:solidFill>
          </a:ln>
        </p:spPr>
        <p:txBody>
          <a:bodyPr wrap="square" lIns="0" tIns="0" rIns="0" bIns="0" rtlCol="0"/>
          <a:lstStyle/>
          <a:p>
            <a:endParaRPr/>
          </a:p>
        </p:txBody>
      </p:sp>
      <p:sp>
        <p:nvSpPr>
          <p:cNvPr id="39" name="object 39"/>
          <p:cNvSpPr/>
          <p:nvPr/>
        </p:nvSpPr>
        <p:spPr>
          <a:xfrm>
            <a:off x="1388363" y="4946903"/>
            <a:ext cx="577850" cy="577850"/>
          </a:xfrm>
          <a:custGeom>
            <a:avLst/>
            <a:gdLst/>
            <a:ahLst/>
            <a:cxnLst/>
            <a:rect l="l" t="t" r="r" b="b"/>
            <a:pathLst>
              <a:path w="577850" h="577850">
                <a:moveTo>
                  <a:pt x="288798" y="0"/>
                </a:moveTo>
                <a:lnTo>
                  <a:pt x="241950" y="3779"/>
                </a:lnTo>
                <a:lnTo>
                  <a:pt x="197510" y="14721"/>
                </a:lnTo>
                <a:lnTo>
                  <a:pt x="156072" y="32232"/>
                </a:lnTo>
                <a:lnTo>
                  <a:pt x="118231" y="55717"/>
                </a:lnTo>
                <a:lnTo>
                  <a:pt x="84581" y="84582"/>
                </a:lnTo>
                <a:lnTo>
                  <a:pt x="55717" y="118231"/>
                </a:lnTo>
                <a:lnTo>
                  <a:pt x="32232" y="156072"/>
                </a:lnTo>
                <a:lnTo>
                  <a:pt x="14721" y="197510"/>
                </a:lnTo>
                <a:lnTo>
                  <a:pt x="3779" y="241950"/>
                </a:lnTo>
                <a:lnTo>
                  <a:pt x="0" y="288798"/>
                </a:lnTo>
                <a:lnTo>
                  <a:pt x="3779" y="335645"/>
                </a:lnTo>
                <a:lnTo>
                  <a:pt x="14721" y="380085"/>
                </a:lnTo>
                <a:lnTo>
                  <a:pt x="32232" y="421523"/>
                </a:lnTo>
                <a:lnTo>
                  <a:pt x="55717" y="459364"/>
                </a:lnTo>
                <a:lnTo>
                  <a:pt x="84581" y="493014"/>
                </a:lnTo>
                <a:lnTo>
                  <a:pt x="118231" y="521878"/>
                </a:lnTo>
                <a:lnTo>
                  <a:pt x="156072" y="545363"/>
                </a:lnTo>
                <a:lnTo>
                  <a:pt x="197510" y="562874"/>
                </a:lnTo>
                <a:lnTo>
                  <a:pt x="241950" y="573816"/>
                </a:lnTo>
                <a:lnTo>
                  <a:pt x="288798" y="577596"/>
                </a:lnTo>
                <a:lnTo>
                  <a:pt x="335645" y="573816"/>
                </a:lnTo>
                <a:lnTo>
                  <a:pt x="380085" y="562874"/>
                </a:lnTo>
                <a:lnTo>
                  <a:pt x="421523" y="545363"/>
                </a:lnTo>
                <a:lnTo>
                  <a:pt x="459364" y="521878"/>
                </a:lnTo>
                <a:lnTo>
                  <a:pt x="493014" y="493014"/>
                </a:lnTo>
                <a:lnTo>
                  <a:pt x="521878" y="459364"/>
                </a:lnTo>
                <a:lnTo>
                  <a:pt x="545363" y="421523"/>
                </a:lnTo>
                <a:lnTo>
                  <a:pt x="562874" y="380085"/>
                </a:lnTo>
                <a:lnTo>
                  <a:pt x="573816" y="335645"/>
                </a:lnTo>
                <a:lnTo>
                  <a:pt x="577596" y="288798"/>
                </a:lnTo>
                <a:lnTo>
                  <a:pt x="573816" y="241950"/>
                </a:lnTo>
                <a:lnTo>
                  <a:pt x="562874" y="197510"/>
                </a:lnTo>
                <a:lnTo>
                  <a:pt x="545363" y="156072"/>
                </a:lnTo>
                <a:lnTo>
                  <a:pt x="521878" y="118231"/>
                </a:lnTo>
                <a:lnTo>
                  <a:pt x="493014" y="84582"/>
                </a:lnTo>
                <a:lnTo>
                  <a:pt x="459364" y="55717"/>
                </a:lnTo>
                <a:lnTo>
                  <a:pt x="421523" y="32232"/>
                </a:lnTo>
                <a:lnTo>
                  <a:pt x="380085" y="14721"/>
                </a:lnTo>
                <a:lnTo>
                  <a:pt x="335645" y="3779"/>
                </a:lnTo>
                <a:lnTo>
                  <a:pt x="288798" y="0"/>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wrap="square" lIns="0" tIns="0" rIns="0" bIns="0" rtlCol="0"/>
          <a:lstStyle/>
          <a:p>
            <a:endParaRPr/>
          </a:p>
        </p:txBody>
      </p:sp>
      <p:sp>
        <p:nvSpPr>
          <p:cNvPr id="40" name="object 40"/>
          <p:cNvSpPr txBox="1"/>
          <p:nvPr/>
        </p:nvSpPr>
        <p:spPr>
          <a:xfrm>
            <a:off x="1551558" y="5096967"/>
            <a:ext cx="251460" cy="269240"/>
          </a:xfrm>
          <a:prstGeom prst="rect">
            <a:avLst/>
          </a:prstGeom>
        </p:spPr>
        <p:txBody>
          <a:bodyPr vert="horz" wrap="square" lIns="0" tIns="12065" rIns="0" bIns="0" rtlCol="0">
            <a:spAutoFit/>
          </a:bodyPr>
          <a:lstStyle/>
          <a:p>
            <a:pPr marL="12700">
              <a:lnSpc>
                <a:spcPct val="100000"/>
              </a:lnSpc>
              <a:spcBef>
                <a:spcPts val="95"/>
              </a:spcBef>
            </a:pPr>
            <a:r>
              <a:rPr sz="1600" b="1" spc="-140" dirty="0">
                <a:solidFill>
                  <a:srgbClr val="FFFFFF"/>
                </a:solidFill>
                <a:latin typeface="Lucida Sans"/>
                <a:cs typeface="Lucida Sans"/>
              </a:rPr>
              <a:t>03</a:t>
            </a:r>
            <a:endParaRPr sz="1600" dirty="0">
              <a:latin typeface="Lucida Sans"/>
              <a:cs typeface="Lucida Sans"/>
            </a:endParaRPr>
          </a:p>
        </p:txBody>
      </p:sp>
      <p:sp>
        <p:nvSpPr>
          <p:cNvPr id="41" name="object 41"/>
          <p:cNvSpPr txBox="1"/>
          <p:nvPr/>
        </p:nvSpPr>
        <p:spPr>
          <a:xfrm>
            <a:off x="2158110" y="4571436"/>
            <a:ext cx="3035300" cy="1333500"/>
          </a:xfrm>
          <a:prstGeom prst="rect">
            <a:avLst/>
          </a:prstGeom>
        </p:spPr>
        <p:txBody>
          <a:bodyPr vert="horz" wrap="square" lIns="0" tIns="212725" rIns="0" bIns="0" rtlCol="0">
            <a:spAutoFit/>
          </a:bodyPr>
          <a:lstStyle/>
          <a:p>
            <a:pPr marL="12700">
              <a:lnSpc>
                <a:spcPct val="100000"/>
              </a:lnSpc>
              <a:spcBef>
                <a:spcPts val="1675"/>
              </a:spcBef>
            </a:pPr>
            <a:r>
              <a:rPr sz="2400" b="0" dirty="0">
                <a:latin typeface="+mn-ea"/>
                <a:cs typeface="Microsoft YaHei UI Light"/>
              </a:rPr>
              <a:t>表达</a:t>
            </a:r>
            <a:endParaRPr sz="2400" dirty="0">
              <a:latin typeface="+mn-ea"/>
              <a:cs typeface="Microsoft YaHei UI Light"/>
            </a:endParaRPr>
          </a:p>
          <a:p>
            <a:pPr marL="184785" indent="-172085">
              <a:lnSpc>
                <a:spcPct val="100000"/>
              </a:lnSpc>
              <a:spcBef>
                <a:spcPts val="1040"/>
              </a:spcBef>
              <a:buFont typeface="Trebuchet MS"/>
              <a:buChar char="•"/>
              <a:tabLst>
                <a:tab pos="185420" algn="l"/>
              </a:tabLst>
            </a:pPr>
            <a:r>
              <a:rPr sz="1600" b="0" spc="-5" dirty="0">
                <a:latin typeface="+mn-ea"/>
                <a:cs typeface="Microsoft YaHei UI Light"/>
              </a:rPr>
              <a:t>不同处理或组织的差异表达基因</a:t>
            </a:r>
            <a:endParaRPr sz="1600" dirty="0">
              <a:latin typeface="+mn-ea"/>
              <a:cs typeface="Microsoft YaHei UI Light"/>
            </a:endParaRPr>
          </a:p>
          <a:p>
            <a:pPr marL="184785" indent="-172085">
              <a:lnSpc>
                <a:spcPct val="100000"/>
              </a:lnSpc>
              <a:spcBef>
                <a:spcPts val="960"/>
              </a:spcBef>
              <a:buFont typeface="Trebuchet MS"/>
              <a:buChar char="•"/>
              <a:tabLst>
                <a:tab pos="185420" algn="l"/>
              </a:tabLst>
            </a:pPr>
            <a:r>
              <a:rPr sz="1600" b="0" spc="-5" dirty="0">
                <a:latin typeface="+mn-ea"/>
                <a:cs typeface="Microsoft YaHei UI Light"/>
              </a:rPr>
              <a:t>差异表达基因功能分析</a:t>
            </a:r>
            <a:endParaRPr sz="1600" dirty="0">
              <a:latin typeface="+mn-ea"/>
              <a:cs typeface="Microsoft YaHei UI Light"/>
            </a:endParaRPr>
          </a:p>
        </p:txBody>
      </p:sp>
      <p:sp>
        <p:nvSpPr>
          <p:cNvPr id="42" name="object 42"/>
          <p:cNvSpPr/>
          <p:nvPr/>
        </p:nvSpPr>
        <p:spPr>
          <a:xfrm>
            <a:off x="1476755" y="6143244"/>
            <a:ext cx="4929505" cy="0"/>
          </a:xfrm>
          <a:custGeom>
            <a:avLst/>
            <a:gdLst/>
            <a:ahLst/>
            <a:cxnLst/>
            <a:rect l="l" t="t" r="r" b="b"/>
            <a:pathLst>
              <a:path w="4929505">
                <a:moveTo>
                  <a:pt x="0" y="0"/>
                </a:moveTo>
                <a:lnTo>
                  <a:pt x="4929505" y="0"/>
                </a:lnTo>
              </a:path>
            </a:pathLst>
          </a:custGeom>
          <a:ln w="3175">
            <a:solidFill>
              <a:srgbClr val="BEBEBE"/>
            </a:solidFill>
          </a:ln>
        </p:spPr>
        <p:txBody>
          <a:bodyPr wrap="square" lIns="0" tIns="0" rIns="0" bIns="0" rtlCol="0"/>
          <a:lstStyle/>
          <a:p>
            <a:endParaRPr/>
          </a:p>
        </p:txBody>
      </p:sp>
      <p:sp>
        <p:nvSpPr>
          <p:cNvPr id="43" name="object 43"/>
          <p:cNvSpPr/>
          <p:nvPr/>
        </p:nvSpPr>
        <p:spPr>
          <a:xfrm>
            <a:off x="1476755" y="4398264"/>
            <a:ext cx="4929505" cy="0"/>
          </a:xfrm>
          <a:custGeom>
            <a:avLst/>
            <a:gdLst/>
            <a:ahLst/>
            <a:cxnLst/>
            <a:rect l="l" t="t" r="r" b="b"/>
            <a:pathLst>
              <a:path w="4929505">
                <a:moveTo>
                  <a:pt x="0" y="0"/>
                </a:moveTo>
                <a:lnTo>
                  <a:pt x="4929505" y="0"/>
                </a:lnTo>
              </a:path>
            </a:pathLst>
          </a:custGeom>
          <a:ln w="3175">
            <a:solidFill>
              <a:srgbClr val="BEBEBE"/>
            </a:solidFill>
          </a:ln>
        </p:spPr>
        <p:txBody>
          <a:bodyPr wrap="square" lIns="0" tIns="0" rIns="0" bIns="0" rtlCol="0"/>
          <a:lstStyle/>
          <a:p>
            <a:endParaRPr/>
          </a:p>
        </p:txBody>
      </p:sp>
      <p:sp>
        <p:nvSpPr>
          <p:cNvPr id="45" name="object 45"/>
          <p:cNvSpPr txBox="1"/>
          <p:nvPr/>
        </p:nvSpPr>
        <p:spPr>
          <a:xfrm>
            <a:off x="11334495" y="6530231"/>
            <a:ext cx="121285" cy="167005"/>
          </a:xfrm>
          <a:prstGeom prst="rect">
            <a:avLst/>
          </a:prstGeom>
        </p:spPr>
        <p:txBody>
          <a:bodyPr vert="horz" wrap="square" lIns="0" tIns="0" rIns="0" bIns="0" rtlCol="0">
            <a:spAutoFit/>
          </a:bodyPr>
          <a:lstStyle/>
          <a:p>
            <a:pPr marL="25400">
              <a:lnSpc>
                <a:spcPct val="100000"/>
              </a:lnSpc>
            </a:pPr>
            <a:fld id="{81D60167-4931-47E6-BA6A-407CBD079E47}" type="slidenum">
              <a:rPr sz="1000" spc="25" dirty="0">
                <a:solidFill>
                  <a:srgbClr val="7E7E7E"/>
                </a:solidFill>
                <a:latin typeface="Trebuchet MS"/>
                <a:cs typeface="Trebuchet MS"/>
              </a:rPr>
              <a:t>8</a:t>
            </a:fld>
            <a:endParaRPr sz="1000">
              <a:latin typeface="Trebuchet MS"/>
              <a:cs typeface="Trebuchet M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48B6D1"/>
          </a:solidFill>
        </p:spPr>
        <p:txBody>
          <a:bodyPr wrap="square" lIns="0" tIns="0" rIns="0" bIns="0" rtlCol="0"/>
          <a:lstStyle/>
          <a:p>
            <a:endParaRPr/>
          </a:p>
        </p:txBody>
      </p:sp>
      <p:sp>
        <p:nvSpPr>
          <p:cNvPr id="3" name="object 3"/>
          <p:cNvSpPr/>
          <p:nvPr/>
        </p:nvSpPr>
        <p:spPr>
          <a:xfrm>
            <a:off x="1002791" y="726948"/>
            <a:ext cx="10186670" cy="5404485"/>
          </a:xfrm>
          <a:custGeom>
            <a:avLst/>
            <a:gdLst/>
            <a:ahLst/>
            <a:cxnLst/>
            <a:rect l="l" t="t" r="r" b="b"/>
            <a:pathLst>
              <a:path w="10186670" h="5404485">
                <a:moveTo>
                  <a:pt x="0" y="5404104"/>
                </a:moveTo>
                <a:lnTo>
                  <a:pt x="10186416" y="5404104"/>
                </a:lnTo>
                <a:lnTo>
                  <a:pt x="10186416" y="0"/>
                </a:lnTo>
                <a:lnTo>
                  <a:pt x="0" y="0"/>
                </a:lnTo>
                <a:lnTo>
                  <a:pt x="0" y="5404104"/>
                </a:lnTo>
                <a:close/>
              </a:path>
            </a:pathLst>
          </a:custGeom>
          <a:solidFill>
            <a:srgbClr val="FFFFFF"/>
          </a:solidFill>
        </p:spPr>
        <p:txBody>
          <a:bodyPr wrap="square" lIns="0" tIns="0" rIns="0" bIns="0" rtlCol="0"/>
          <a:lstStyle/>
          <a:p>
            <a:endParaRPr dirty="0">
              <a:latin typeface="+mn-ea"/>
            </a:endParaRPr>
          </a:p>
        </p:txBody>
      </p:sp>
      <p:sp>
        <p:nvSpPr>
          <p:cNvPr id="4" name="object 4"/>
          <p:cNvSpPr/>
          <p:nvPr/>
        </p:nvSpPr>
        <p:spPr>
          <a:xfrm>
            <a:off x="4542185" y="0"/>
            <a:ext cx="3107629" cy="1050036"/>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4970779" y="3057524"/>
            <a:ext cx="3258821" cy="635000"/>
          </a:xfrm>
          <a:prstGeom prst="rect">
            <a:avLst/>
          </a:prstGeom>
        </p:spPr>
        <p:txBody>
          <a:bodyPr vert="horz" wrap="square" lIns="0" tIns="12065" rIns="0" bIns="0" rtlCol="0">
            <a:spAutoFit/>
          </a:bodyPr>
          <a:lstStyle/>
          <a:p>
            <a:pPr marL="12700">
              <a:lnSpc>
                <a:spcPct val="100000"/>
              </a:lnSpc>
              <a:spcBef>
                <a:spcPts val="95"/>
              </a:spcBef>
            </a:pPr>
            <a:r>
              <a:rPr sz="4000" u="none" spc="90" dirty="0">
                <a:solidFill>
                  <a:srgbClr val="519AC8"/>
                </a:solidFill>
                <a:latin typeface="+mj-ea"/>
              </a:rPr>
              <a:t>数据如何产生</a:t>
            </a:r>
            <a:endParaRPr sz="4000" dirty="0">
              <a:latin typeface="+mj-ea"/>
            </a:endParaRPr>
          </a:p>
        </p:txBody>
      </p:sp>
      <p:sp>
        <p:nvSpPr>
          <p:cNvPr id="6" name="object 6"/>
          <p:cNvSpPr txBox="1"/>
          <p:nvPr/>
        </p:nvSpPr>
        <p:spPr>
          <a:xfrm>
            <a:off x="4992114" y="3915892"/>
            <a:ext cx="3542285" cy="1315745"/>
          </a:xfrm>
          <a:prstGeom prst="rect">
            <a:avLst/>
          </a:prstGeom>
        </p:spPr>
        <p:txBody>
          <a:bodyPr vert="horz" wrap="square" lIns="0" tIns="134620" rIns="0" bIns="0" rtlCol="0">
            <a:spAutoFit/>
          </a:bodyPr>
          <a:lstStyle/>
          <a:p>
            <a:pPr marL="12700">
              <a:lnSpc>
                <a:spcPct val="100000"/>
              </a:lnSpc>
              <a:spcBef>
                <a:spcPts val="1060"/>
              </a:spcBef>
            </a:pPr>
            <a:r>
              <a:rPr sz="2000" spc="105" dirty="0">
                <a:solidFill>
                  <a:srgbClr val="2F2F2F"/>
                </a:solidFill>
                <a:latin typeface="+mn-ea"/>
                <a:cs typeface="Trebuchet MS"/>
              </a:rPr>
              <a:t>RNA-seq</a:t>
            </a:r>
            <a:r>
              <a:rPr sz="2000" spc="-100" dirty="0">
                <a:solidFill>
                  <a:srgbClr val="2F2F2F"/>
                </a:solidFill>
                <a:latin typeface="+mn-ea"/>
                <a:cs typeface="Trebuchet MS"/>
              </a:rPr>
              <a:t> </a:t>
            </a:r>
            <a:r>
              <a:rPr sz="2000" b="0" dirty="0" err="1">
                <a:solidFill>
                  <a:srgbClr val="2F2F2F"/>
                </a:solidFill>
                <a:latin typeface="+mn-ea"/>
                <a:cs typeface="Microsoft YaHei UI Light"/>
              </a:rPr>
              <a:t>测序平台</a:t>
            </a:r>
            <a:r>
              <a:rPr lang="zh-CN" altLang="en-US" sz="2000" dirty="0">
                <a:solidFill>
                  <a:srgbClr val="2F2F2F"/>
                </a:solidFill>
                <a:latin typeface="+mn-ea"/>
                <a:cs typeface="Microsoft YaHei UI Light"/>
              </a:rPr>
              <a:t>及</a:t>
            </a:r>
            <a:r>
              <a:rPr sz="2000" b="0" dirty="0" err="1">
                <a:solidFill>
                  <a:srgbClr val="2F2F2F"/>
                </a:solidFill>
                <a:latin typeface="+mn-ea"/>
                <a:cs typeface="Microsoft YaHei UI Light"/>
              </a:rPr>
              <a:t>类型</a:t>
            </a:r>
            <a:endParaRPr sz="2000" dirty="0">
              <a:latin typeface="+mn-ea"/>
              <a:cs typeface="Microsoft YaHei UI Light"/>
            </a:endParaRPr>
          </a:p>
          <a:p>
            <a:pPr marL="12700">
              <a:lnSpc>
                <a:spcPct val="100000"/>
              </a:lnSpc>
              <a:spcBef>
                <a:spcPts val="960"/>
              </a:spcBef>
            </a:pPr>
            <a:r>
              <a:rPr sz="2000" spc="105" dirty="0">
                <a:solidFill>
                  <a:srgbClr val="2F2F2F"/>
                </a:solidFill>
                <a:latin typeface="+mn-ea"/>
                <a:cs typeface="Trebuchet MS"/>
              </a:rPr>
              <a:t>RNA-seq</a:t>
            </a:r>
            <a:r>
              <a:rPr sz="2000" spc="-80" dirty="0">
                <a:solidFill>
                  <a:srgbClr val="2F2F2F"/>
                </a:solidFill>
                <a:latin typeface="+mn-ea"/>
                <a:cs typeface="Trebuchet MS"/>
              </a:rPr>
              <a:t> </a:t>
            </a:r>
            <a:r>
              <a:rPr sz="2000" b="0" dirty="0">
                <a:solidFill>
                  <a:srgbClr val="2F2F2F"/>
                </a:solidFill>
                <a:latin typeface="+mn-ea"/>
                <a:cs typeface="Microsoft YaHei UI Light"/>
              </a:rPr>
              <a:t>测序注意事项</a:t>
            </a:r>
            <a:endParaRPr sz="2000" dirty="0">
              <a:latin typeface="+mn-ea"/>
              <a:cs typeface="Microsoft YaHei UI Light"/>
            </a:endParaRPr>
          </a:p>
          <a:p>
            <a:pPr marL="12700">
              <a:lnSpc>
                <a:spcPct val="100000"/>
              </a:lnSpc>
              <a:spcBef>
                <a:spcPts val="960"/>
              </a:spcBef>
            </a:pPr>
            <a:r>
              <a:rPr sz="2000" spc="105" dirty="0">
                <a:solidFill>
                  <a:srgbClr val="2F2F2F"/>
                </a:solidFill>
                <a:latin typeface="+mn-ea"/>
                <a:cs typeface="Trebuchet MS"/>
              </a:rPr>
              <a:t>RNA-seq</a:t>
            </a:r>
            <a:r>
              <a:rPr sz="2000" spc="-100" dirty="0">
                <a:solidFill>
                  <a:srgbClr val="2F2F2F"/>
                </a:solidFill>
                <a:latin typeface="+mn-ea"/>
                <a:cs typeface="Trebuchet MS"/>
              </a:rPr>
              <a:t> </a:t>
            </a:r>
            <a:r>
              <a:rPr sz="2000" b="0" dirty="0">
                <a:solidFill>
                  <a:srgbClr val="2F2F2F"/>
                </a:solidFill>
                <a:latin typeface="+mn-ea"/>
                <a:cs typeface="Microsoft YaHei UI Light"/>
              </a:rPr>
              <a:t>测序相关概念及原理</a:t>
            </a:r>
            <a:endParaRPr sz="2000" dirty="0">
              <a:latin typeface="+mn-ea"/>
              <a:cs typeface="Microsoft YaHei UI Light"/>
            </a:endParaRPr>
          </a:p>
        </p:txBody>
      </p:sp>
      <p:sp>
        <p:nvSpPr>
          <p:cNvPr id="7" name="object 7"/>
          <p:cNvSpPr/>
          <p:nvPr/>
        </p:nvSpPr>
        <p:spPr>
          <a:xfrm>
            <a:off x="3637534" y="2847720"/>
            <a:ext cx="1023619" cy="890269"/>
          </a:xfrm>
          <a:custGeom>
            <a:avLst/>
            <a:gdLst/>
            <a:ahLst/>
            <a:cxnLst/>
            <a:rect l="l" t="t" r="r" b="b"/>
            <a:pathLst>
              <a:path w="1023620" h="890270">
                <a:moveTo>
                  <a:pt x="227583" y="0"/>
                </a:moveTo>
                <a:lnTo>
                  <a:pt x="189511" y="2214"/>
                </a:lnTo>
                <a:lnTo>
                  <a:pt x="122177" y="19931"/>
                </a:lnTo>
                <a:lnTo>
                  <a:pt x="67460" y="54621"/>
                </a:lnTo>
                <a:lnTo>
                  <a:pt x="30313" y="101762"/>
                </a:lnTo>
                <a:lnTo>
                  <a:pt x="10501" y="162790"/>
                </a:lnTo>
                <a:lnTo>
                  <a:pt x="4667" y="203295"/>
                </a:lnTo>
                <a:lnTo>
                  <a:pt x="1166" y="251182"/>
                </a:lnTo>
                <a:lnTo>
                  <a:pt x="0" y="306450"/>
                </a:lnTo>
                <a:lnTo>
                  <a:pt x="0" y="605663"/>
                </a:lnTo>
                <a:lnTo>
                  <a:pt x="716" y="647856"/>
                </a:lnTo>
                <a:lnTo>
                  <a:pt x="6482" y="713908"/>
                </a:lnTo>
                <a:lnTo>
                  <a:pt x="18387" y="758267"/>
                </a:lnTo>
                <a:lnTo>
                  <a:pt x="38096" y="797839"/>
                </a:lnTo>
                <a:lnTo>
                  <a:pt x="65928" y="834389"/>
                </a:lnTo>
                <a:lnTo>
                  <a:pt x="103076" y="862012"/>
                </a:lnTo>
                <a:lnTo>
                  <a:pt x="149963" y="879923"/>
                </a:lnTo>
                <a:lnTo>
                  <a:pt x="208446" y="888789"/>
                </a:lnTo>
                <a:lnTo>
                  <a:pt x="242188" y="889888"/>
                </a:lnTo>
                <a:lnTo>
                  <a:pt x="268237" y="888839"/>
                </a:lnTo>
                <a:lnTo>
                  <a:pt x="316573" y="880405"/>
                </a:lnTo>
                <a:lnTo>
                  <a:pt x="359596" y="863163"/>
                </a:lnTo>
                <a:lnTo>
                  <a:pt x="396450" y="835350"/>
                </a:lnTo>
                <a:lnTo>
                  <a:pt x="426521" y="797679"/>
                </a:lnTo>
                <a:lnTo>
                  <a:pt x="445918" y="758063"/>
                </a:lnTo>
                <a:lnTo>
                  <a:pt x="231012" y="758063"/>
                </a:lnTo>
                <a:lnTo>
                  <a:pt x="221031" y="757108"/>
                </a:lnTo>
                <a:lnTo>
                  <a:pt x="197707" y="712549"/>
                </a:lnTo>
                <a:lnTo>
                  <a:pt x="196164" y="659129"/>
                </a:lnTo>
                <a:lnTo>
                  <a:pt x="196087" y="234568"/>
                </a:lnTo>
                <a:lnTo>
                  <a:pt x="196518" y="204442"/>
                </a:lnTo>
                <a:lnTo>
                  <a:pt x="199999" y="162238"/>
                </a:lnTo>
                <a:lnTo>
                  <a:pt x="232028" y="131825"/>
                </a:lnTo>
                <a:lnTo>
                  <a:pt x="443937" y="131825"/>
                </a:lnTo>
                <a:lnTo>
                  <a:pt x="440483" y="122412"/>
                </a:lnTo>
                <a:lnTo>
                  <a:pt x="419353" y="84708"/>
                </a:lnTo>
                <a:lnTo>
                  <a:pt x="387635" y="51958"/>
                </a:lnTo>
                <a:lnTo>
                  <a:pt x="343153" y="24637"/>
                </a:lnTo>
                <a:lnTo>
                  <a:pt x="288750" y="6175"/>
                </a:lnTo>
                <a:lnTo>
                  <a:pt x="259018" y="1545"/>
                </a:lnTo>
                <a:lnTo>
                  <a:pt x="227583" y="0"/>
                </a:lnTo>
                <a:close/>
              </a:path>
              <a:path w="1023620" h="890270">
                <a:moveTo>
                  <a:pt x="443937" y="131825"/>
                </a:moveTo>
                <a:lnTo>
                  <a:pt x="232028" y="131825"/>
                </a:lnTo>
                <a:lnTo>
                  <a:pt x="242151" y="132897"/>
                </a:lnTo>
                <a:lnTo>
                  <a:pt x="250237" y="136112"/>
                </a:lnTo>
                <a:lnTo>
                  <a:pt x="264922" y="179006"/>
                </a:lnTo>
                <a:lnTo>
                  <a:pt x="266445" y="234568"/>
                </a:lnTo>
                <a:lnTo>
                  <a:pt x="266445" y="659129"/>
                </a:lnTo>
                <a:lnTo>
                  <a:pt x="264731" y="710818"/>
                </a:lnTo>
                <a:lnTo>
                  <a:pt x="255301" y="747936"/>
                </a:lnTo>
                <a:lnTo>
                  <a:pt x="231012" y="758063"/>
                </a:lnTo>
                <a:lnTo>
                  <a:pt x="445918" y="758063"/>
                </a:lnTo>
                <a:lnTo>
                  <a:pt x="457122" y="708735"/>
                </a:lnTo>
                <a:lnTo>
                  <a:pt x="461936" y="637766"/>
                </a:lnTo>
                <a:lnTo>
                  <a:pt x="462533" y="592327"/>
                </a:lnTo>
                <a:lnTo>
                  <a:pt x="462533" y="306450"/>
                </a:lnTo>
                <a:lnTo>
                  <a:pt x="461982" y="261086"/>
                </a:lnTo>
                <a:lnTo>
                  <a:pt x="460311" y="222329"/>
                </a:lnTo>
                <a:lnTo>
                  <a:pt x="453516" y="164591"/>
                </a:lnTo>
                <a:lnTo>
                  <a:pt x="448018" y="142948"/>
                </a:lnTo>
                <a:lnTo>
                  <a:pt x="443937" y="131825"/>
                </a:lnTo>
                <a:close/>
              </a:path>
              <a:path w="1023620" h="890270">
                <a:moveTo>
                  <a:pt x="1006939" y="131825"/>
                </a:moveTo>
                <a:lnTo>
                  <a:pt x="794385" y="131825"/>
                </a:lnTo>
                <a:lnTo>
                  <a:pt x="804888" y="132897"/>
                </a:lnTo>
                <a:lnTo>
                  <a:pt x="813927" y="136112"/>
                </a:lnTo>
                <a:lnTo>
                  <a:pt x="835882" y="170687"/>
                </a:lnTo>
                <a:lnTo>
                  <a:pt x="838580" y="201167"/>
                </a:lnTo>
                <a:lnTo>
                  <a:pt x="836338" y="226169"/>
                </a:lnTo>
                <a:lnTo>
                  <a:pt x="818328" y="289554"/>
                </a:lnTo>
                <a:lnTo>
                  <a:pt x="802513" y="327913"/>
                </a:lnTo>
                <a:lnTo>
                  <a:pt x="778748" y="376936"/>
                </a:lnTo>
                <a:lnTo>
                  <a:pt x="761106" y="411099"/>
                </a:lnTo>
                <a:lnTo>
                  <a:pt x="739622" y="451696"/>
                </a:lnTo>
                <a:lnTo>
                  <a:pt x="714296" y="498728"/>
                </a:lnTo>
                <a:lnTo>
                  <a:pt x="685127" y="552195"/>
                </a:lnTo>
                <a:lnTo>
                  <a:pt x="652113" y="612097"/>
                </a:lnTo>
                <a:lnTo>
                  <a:pt x="615254" y="678433"/>
                </a:lnTo>
                <a:lnTo>
                  <a:pt x="574548" y="751204"/>
                </a:lnTo>
                <a:lnTo>
                  <a:pt x="574420" y="873505"/>
                </a:lnTo>
                <a:lnTo>
                  <a:pt x="1005966" y="873505"/>
                </a:lnTo>
                <a:lnTo>
                  <a:pt x="1005966" y="727328"/>
                </a:lnTo>
                <a:lnTo>
                  <a:pt x="790955" y="727328"/>
                </a:lnTo>
                <a:lnTo>
                  <a:pt x="830151" y="663667"/>
                </a:lnTo>
                <a:lnTo>
                  <a:pt x="865249" y="605748"/>
                </a:lnTo>
                <a:lnTo>
                  <a:pt x="896248" y="553577"/>
                </a:lnTo>
                <a:lnTo>
                  <a:pt x="923147" y="507158"/>
                </a:lnTo>
                <a:lnTo>
                  <a:pt x="945944" y="466496"/>
                </a:lnTo>
                <a:lnTo>
                  <a:pt x="964638" y="431595"/>
                </a:lnTo>
                <a:lnTo>
                  <a:pt x="989711" y="379094"/>
                </a:lnTo>
                <a:lnTo>
                  <a:pt x="1004472" y="338568"/>
                </a:lnTo>
                <a:lnTo>
                  <a:pt x="1015031" y="299100"/>
                </a:lnTo>
                <a:lnTo>
                  <a:pt x="1021375" y="260705"/>
                </a:lnTo>
                <a:lnTo>
                  <a:pt x="1023492" y="223392"/>
                </a:lnTo>
                <a:lnTo>
                  <a:pt x="1019734" y="177081"/>
                </a:lnTo>
                <a:lnTo>
                  <a:pt x="1008475" y="134937"/>
                </a:lnTo>
                <a:lnTo>
                  <a:pt x="1006939" y="131825"/>
                </a:lnTo>
                <a:close/>
              </a:path>
              <a:path w="1023620" h="890270">
                <a:moveTo>
                  <a:pt x="786511" y="0"/>
                </a:moveTo>
                <a:lnTo>
                  <a:pt x="731091" y="5159"/>
                </a:lnTo>
                <a:lnTo>
                  <a:pt x="684149" y="20700"/>
                </a:lnTo>
                <a:lnTo>
                  <a:pt x="645461" y="46212"/>
                </a:lnTo>
                <a:lnTo>
                  <a:pt x="614679" y="81533"/>
                </a:lnTo>
                <a:lnTo>
                  <a:pt x="592978" y="122094"/>
                </a:lnTo>
                <a:lnTo>
                  <a:pt x="581278" y="163321"/>
                </a:lnTo>
                <a:lnTo>
                  <a:pt x="576135" y="212470"/>
                </a:lnTo>
                <a:lnTo>
                  <a:pt x="574420" y="276859"/>
                </a:lnTo>
                <a:lnTo>
                  <a:pt x="574420" y="308101"/>
                </a:lnTo>
                <a:lnTo>
                  <a:pt x="750188" y="308101"/>
                </a:lnTo>
                <a:lnTo>
                  <a:pt x="750273" y="223392"/>
                </a:lnTo>
                <a:lnTo>
                  <a:pt x="750877" y="200614"/>
                </a:lnTo>
                <a:lnTo>
                  <a:pt x="756350" y="162756"/>
                </a:lnTo>
                <a:lnTo>
                  <a:pt x="783935" y="133016"/>
                </a:lnTo>
                <a:lnTo>
                  <a:pt x="794385" y="131825"/>
                </a:lnTo>
                <a:lnTo>
                  <a:pt x="1006939" y="131825"/>
                </a:lnTo>
                <a:lnTo>
                  <a:pt x="989738" y="96984"/>
                </a:lnTo>
                <a:lnTo>
                  <a:pt x="963549" y="63245"/>
                </a:lnTo>
                <a:lnTo>
                  <a:pt x="929993" y="35575"/>
                </a:lnTo>
                <a:lnTo>
                  <a:pt x="889317" y="15811"/>
                </a:lnTo>
                <a:lnTo>
                  <a:pt x="841498" y="3952"/>
                </a:lnTo>
                <a:lnTo>
                  <a:pt x="786511" y="0"/>
                </a:lnTo>
                <a:close/>
              </a:path>
            </a:pathLst>
          </a:custGeom>
          <a:solidFill>
            <a:srgbClr val="519AC8"/>
          </a:solidFill>
        </p:spPr>
        <p:txBody>
          <a:bodyPr wrap="square" lIns="0" tIns="0" rIns="0" bIns="0" rtlCol="0"/>
          <a:lstStyle/>
          <a:p>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guocheng">
      <a:majorFont>
        <a:latin typeface="Times New Roman"/>
        <a:ea typeface="思源宋体 Heavy"/>
        <a:cs typeface=""/>
      </a:majorFont>
      <a:minorFont>
        <a:latin typeface="Times New Roman"/>
        <a:ea typeface="思源黑体 CN Norma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462</TotalTime>
  <Words>4464</Words>
  <Application>Microsoft Office PowerPoint</Application>
  <PresentationFormat>宽屏</PresentationFormat>
  <Paragraphs>983</Paragraphs>
  <Slides>75</Slides>
  <Notes>6</Notes>
  <HiddenSlides>14</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75</vt:i4>
      </vt:variant>
    </vt:vector>
  </HeadingPairs>
  <TitlesOfParts>
    <vt:vector size="87" baseType="lpstr">
      <vt:lpstr>Microsoft YaHei UI</vt:lpstr>
      <vt:lpstr>Microsoft YaHei UI Light</vt:lpstr>
      <vt:lpstr>等线</vt:lpstr>
      <vt:lpstr>思源黑体 CN Normal</vt:lpstr>
      <vt:lpstr>思源宋体 Heavy</vt:lpstr>
      <vt:lpstr>Arial</vt:lpstr>
      <vt:lpstr>Lucida Sans</vt:lpstr>
      <vt:lpstr>Source Sans Pro</vt:lpstr>
      <vt:lpstr>Times New Roman</vt:lpstr>
      <vt:lpstr>Trebuchet MS</vt:lpstr>
      <vt:lpstr>Wingdings</vt:lpstr>
      <vt:lpstr>Office Theme</vt:lpstr>
      <vt:lpstr>RNA-seq 从原理到应用</vt:lpstr>
      <vt:lpstr>CONTENTS</vt:lpstr>
      <vt:lpstr>转录组概述</vt:lpstr>
      <vt:lpstr>PowerPoint 演示文稿</vt:lpstr>
      <vt:lpstr> 如何理解转录组：佛系少年的励志故事 </vt:lpstr>
      <vt:lpstr> 如何理解转录组分析：佛系少年拼书的励志故事 </vt:lpstr>
      <vt:lpstr> 如何理解转录组分析：佛系少年拼书的励志故事 </vt:lpstr>
      <vt:lpstr> 转录组分析内容 </vt:lpstr>
      <vt:lpstr>数据如何产生</vt:lpstr>
      <vt:lpstr> RNA-seq 测序平台：主流 illumina </vt:lpstr>
      <vt:lpstr> RNA-seq 测序平台：三代PacBio </vt:lpstr>
      <vt:lpstr> RNA-seq 工作原理 </vt:lpstr>
      <vt:lpstr> RNA-seq 工作原理 </vt:lpstr>
      <vt:lpstr> RNA-seq 接头序列 </vt:lpstr>
      <vt:lpstr> RNA-seq 基本流程 </vt:lpstr>
      <vt:lpstr> RNA-seq 基本流程 </vt:lpstr>
      <vt:lpstr> RNA-seq 测序类型： 测什么决定怎么测 </vt:lpstr>
      <vt:lpstr> RNA-seq 测序深度：干什么决定测多深 </vt:lpstr>
      <vt:lpstr> RNA-seq 测序长度：测多长没得选? </vt:lpstr>
      <vt:lpstr> RNA-seq 中的各种 size </vt:lpstr>
      <vt:lpstr> RNA-seq 链特异性测序 </vt:lpstr>
      <vt:lpstr> RNA-seq lncRNA 测序 </vt:lpstr>
      <vt:lpstr>PowerPoint 演示文稿</vt:lpstr>
      <vt:lpstr>测序数据输出文件格式：fastq：fasta + quality </vt:lpstr>
      <vt:lpstr> RNA-seq raw data 预处理：误差来源 </vt:lpstr>
      <vt:lpstr> RNA-seq raw data 预处理：FastQC 结果解读 </vt:lpstr>
      <vt:lpstr> RNA-seq raw data 预处理：FastQC 结果解读 </vt:lpstr>
      <vt:lpstr> RNA-seq raw data 预处理：FastQC 结果解读 </vt:lpstr>
      <vt:lpstr> RNA-seq raw data 预处理：FastQC 结果解读 </vt:lpstr>
      <vt:lpstr> RNA-seq raw data 预处理：FastQC 结果解读 </vt:lpstr>
      <vt:lpstr> RNA-seq raw data 预处理：FastQC 结果解读 </vt:lpstr>
      <vt:lpstr> RNA-seq raw data 预处理: TrimGalore </vt:lpstr>
      <vt:lpstr> RNA-seq raw data 预处理: trimmomatic </vt:lpstr>
      <vt:lpstr> RNA-seq raw data 预处理: trimmomatic </vt:lpstr>
      <vt:lpstr>无参转录本拼接 : Trinity assembly </vt:lpstr>
      <vt:lpstr>无参转录本拼接 : Trinity assembly </vt:lpstr>
      <vt:lpstr>无参转录本拼接:  Transcripts quality assessment </vt:lpstr>
      <vt:lpstr>无参转录组拼接: BUSCO  </vt:lpstr>
      <vt:lpstr>无参转录本拼接: Transcripts Anotation </vt:lpstr>
      <vt:lpstr> clean data 有参序列比对-不同比对软件比较 </vt:lpstr>
      <vt:lpstr> clean data 有参序列比对 STAR </vt:lpstr>
      <vt:lpstr> clean data 有参序列比对 STAR </vt:lpstr>
      <vt:lpstr> clean data 有参序列比对 STAR </vt:lpstr>
      <vt:lpstr> 有参序列比对潜在问题：比对率不正常 </vt:lpstr>
      <vt:lpstr> clean data 有参序列比对潜在问题：参数设置 </vt:lpstr>
      <vt:lpstr> clean data 有参序列比对潜在问题：参数设置 </vt:lpstr>
      <vt:lpstr> clean data 有参序列比对潜在问题：重复序列 </vt:lpstr>
      <vt:lpstr>数据如何分析</vt:lpstr>
      <vt:lpstr> 结果分析的核心思路 </vt:lpstr>
      <vt:lpstr> RNA-seq 分析中常用统计定量单位:表达量 </vt:lpstr>
      <vt:lpstr> RNA-seq 分析中常用统计定量单位:表达量 </vt:lpstr>
      <vt:lpstr> RNA-seq 分析中常用统计定量单位：样本标准化 </vt:lpstr>
      <vt:lpstr> RNA-seq 分析中常用统计定量单位 </vt:lpstr>
      <vt:lpstr> 定量分析软件 RSEM 用法 </vt:lpstr>
      <vt:lpstr> 定量分析软件 RSEM 结果 </vt:lpstr>
      <vt:lpstr> 多快好省的快速定量 alignment free </vt:lpstr>
      <vt:lpstr> 多快好省的快速定量 kallisto </vt:lpstr>
      <vt:lpstr> 聚类：非监督式学习 </vt:lpstr>
      <vt:lpstr> 层次聚类 </vt:lpstr>
      <vt:lpstr> K-means 聚类 </vt:lpstr>
      <vt:lpstr> 基因表达聚类分析 </vt:lpstr>
      <vt:lpstr> 差异表达分析 </vt:lpstr>
      <vt:lpstr> 差异表达分析 DESeq2 原理 </vt:lpstr>
      <vt:lpstr> 差异表达分析 DESeq2 原理 </vt:lpstr>
      <vt:lpstr> 差异表达分析 DESeq2 原理 </vt:lpstr>
      <vt:lpstr> 差异表达基因：DESeq2 </vt:lpstr>
      <vt:lpstr> 差异表达基因 DESeq2 结果分析 </vt:lpstr>
      <vt:lpstr>PowerPoint 演示文稿</vt:lpstr>
      <vt:lpstr> 差异表达基因 DEseq2 结果分析 </vt:lpstr>
      <vt:lpstr> 差异表达基因 DEseq2 结果分析 </vt:lpstr>
      <vt:lpstr> 数据可视化: IGV </vt:lpstr>
      <vt:lpstr> 学习路线: A survey of best practices for RNA-seq data analysis </vt:lpstr>
      <vt:lpstr> 学习路线: A survey of best practices for RNA-seq data analys </vt:lpstr>
      <vt:lpstr>推荐的学习资源 </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RNA-seq 从原理到应用</dc:title>
  <dc:creator>an</dc:creator>
  <cp:lastModifiedBy>an</cp:lastModifiedBy>
  <cp:revision>129</cp:revision>
  <dcterms:created xsi:type="dcterms:W3CDTF">2020-03-14T02:49:37Z</dcterms:created>
  <dcterms:modified xsi:type="dcterms:W3CDTF">2020-03-16T00:17:09Z</dcterms:modified>
</cp:coreProperties>
</file>